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7" r:id="rId2"/>
    <p:sldId id="268" r:id="rId3"/>
    <p:sldId id="433" r:id="rId4"/>
    <p:sldId id="469" r:id="rId5"/>
    <p:sldId id="506" r:id="rId6"/>
    <p:sldId id="470" r:id="rId7"/>
    <p:sldId id="474" r:id="rId8"/>
    <p:sldId id="475" r:id="rId9"/>
    <p:sldId id="476" r:id="rId10"/>
    <p:sldId id="503" r:id="rId11"/>
    <p:sldId id="505" r:id="rId12"/>
    <p:sldId id="504" r:id="rId13"/>
    <p:sldId id="434" r:id="rId14"/>
    <p:sldId id="516" r:id="rId15"/>
    <p:sldId id="1565" r:id="rId16"/>
    <p:sldId id="256" r:id="rId17"/>
    <p:sldId id="440" r:id="rId18"/>
    <p:sldId id="471" r:id="rId19"/>
    <p:sldId id="439" r:id="rId20"/>
    <p:sldId id="477" r:id="rId21"/>
    <p:sldId id="514" r:id="rId22"/>
    <p:sldId id="515" r:id="rId23"/>
    <p:sldId id="1566" r:id="rId24"/>
    <p:sldId id="258" r:id="rId25"/>
    <p:sldId id="500" r:id="rId26"/>
    <p:sldId id="483" r:id="rId27"/>
    <p:sldId id="482" r:id="rId28"/>
    <p:sldId id="492" r:id="rId29"/>
    <p:sldId id="484" r:id="rId30"/>
    <p:sldId id="450" r:id="rId31"/>
    <p:sldId id="441" r:id="rId32"/>
    <p:sldId id="493" r:id="rId33"/>
    <p:sldId id="473" r:id="rId34"/>
    <p:sldId id="489" r:id="rId35"/>
    <p:sldId id="478" r:id="rId36"/>
    <p:sldId id="465" r:id="rId37"/>
    <p:sldId id="479" r:id="rId38"/>
    <p:sldId id="445" r:id="rId39"/>
    <p:sldId id="508" r:id="rId40"/>
    <p:sldId id="456" r:id="rId41"/>
    <p:sldId id="467" r:id="rId42"/>
    <p:sldId id="448" r:id="rId43"/>
    <p:sldId id="459" r:id="rId44"/>
    <p:sldId id="509" r:id="rId45"/>
    <p:sldId id="510" r:id="rId46"/>
    <p:sldId id="511" r:id="rId47"/>
    <p:sldId id="512" r:id="rId48"/>
    <p:sldId id="513" r:id="rId49"/>
    <p:sldId id="494" r:id="rId50"/>
    <p:sldId id="495" r:id="rId51"/>
    <p:sldId id="485" r:id="rId52"/>
    <p:sldId id="486" r:id="rId53"/>
    <p:sldId id="487" r:id="rId54"/>
    <p:sldId id="488" r:id="rId55"/>
    <p:sldId id="502" r:id="rId56"/>
    <p:sldId id="481" r:id="rId57"/>
    <p:sldId id="267" r:id="rId5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727" userDrawn="1">
          <p15:clr>
            <a:srgbClr val="A4A3A4"/>
          </p15:clr>
        </p15:guide>
        <p15:guide id="2" pos="386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2537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howGuides="1">
      <p:cViewPr varScale="1">
        <p:scale>
          <a:sx n="98" d="100"/>
          <a:sy n="98" d="100"/>
        </p:scale>
        <p:origin x="-77" y="-101"/>
      </p:cViewPr>
      <p:guideLst>
        <p:guide orient="horz" pos="2727"/>
        <p:guide pos="3868"/>
      </p:guideLst>
    </p:cSldViewPr>
  </p:slideViewPr>
  <p:notesTextViewPr>
    <p:cViewPr>
      <p:scale>
        <a:sx n="1" d="1"/>
        <a:sy n="1" d="1"/>
      </p:scale>
      <p:origin x="0" y="0"/>
    </p:cViewPr>
  </p:notesTextViewPr>
  <p:notesViewPr>
    <p:cSldViewPr showGuides="1">
      <p:cViewPr varScale="1">
        <p:scale>
          <a:sx n="49" d="100"/>
          <a:sy n="49" d="100"/>
        </p:scale>
        <p:origin x="1842" y="54"/>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94B820AE-1B2A-445C-A4B2-53F384576E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a:extLst>
              <a:ext uri="{FF2B5EF4-FFF2-40B4-BE49-F238E27FC236}">
                <a16:creationId xmlns:a16="http://schemas.microsoft.com/office/drawing/2014/main" xmlns="" id="{935BC12C-CF8A-4105-A637-3CBF472604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4BB132-54F2-4220-ACD1-3781FBD8318F}" type="datetimeFigureOut">
              <a:rPr lang="ru-RU" smtClean="0"/>
              <a:pPr/>
              <a:t>01.04.2026</a:t>
            </a:fld>
            <a:endParaRPr lang="ru-RU" dirty="0"/>
          </a:p>
        </p:txBody>
      </p:sp>
      <p:sp>
        <p:nvSpPr>
          <p:cNvPr id="4" name="Нижний колонтитул 3">
            <a:extLst>
              <a:ext uri="{FF2B5EF4-FFF2-40B4-BE49-F238E27FC236}">
                <a16:creationId xmlns:a16="http://schemas.microsoft.com/office/drawing/2014/main" xmlns="" id="{32E1266E-0183-4E8F-B15A-84742DCE61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a:extLst>
              <a:ext uri="{FF2B5EF4-FFF2-40B4-BE49-F238E27FC236}">
                <a16:creationId xmlns:a16="http://schemas.microsoft.com/office/drawing/2014/main" xmlns="" id="{72778227-954E-404E-AF04-7C532D66E7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5F62D6-C5AE-49CC-9150-67E0182FD56F}" type="slidenum">
              <a:rPr lang="ru-RU" smtClean="0"/>
              <a:pPr/>
              <a:t>‹#›</a:t>
            </a:fld>
            <a:endParaRPr lang="ru-RU" dirty="0"/>
          </a:p>
        </p:txBody>
      </p:sp>
    </p:spTree>
    <p:extLst>
      <p:ext uri="{BB962C8B-B14F-4D97-AF65-F5344CB8AC3E}">
        <p14:creationId xmlns:p14="http://schemas.microsoft.com/office/powerpoint/2010/main" xmlns="" val="1808170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9AC96F-CEE9-4F06-ABDB-5A6F7E9A05A6}" type="datetimeFigureOut">
              <a:rPr lang="ru-RU" smtClean="0"/>
              <a:pPr/>
              <a:t>01.04.2026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36D98F-E582-46C5-94D5-80639EF089A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24</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CC1583-19C2-445C-95FA-A70871E05F5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03A5486A-C161-425C-A383-9D1AA1977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02C422A5-B09C-47C4-9C8A-9B9C05176A6D}"/>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5" name="Нижний колонтитул 4">
            <a:extLst>
              <a:ext uri="{FF2B5EF4-FFF2-40B4-BE49-F238E27FC236}">
                <a16:creationId xmlns:a16="http://schemas.microsoft.com/office/drawing/2014/main" xmlns="" id="{DB7E6C82-6792-4FBB-A79A-3F80C4AF24F2}"/>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34855793-DEBA-4AE8-B065-700CB9549312}"/>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36924337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06AB12F-3919-42A5-9D52-28C1DE361DB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5B5FE983-91ED-40FC-9704-B9703B862A1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35FD293-9E72-4E85-80A3-FF4D8D8E6E97}"/>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5" name="Нижний колонтитул 4">
            <a:extLst>
              <a:ext uri="{FF2B5EF4-FFF2-40B4-BE49-F238E27FC236}">
                <a16:creationId xmlns:a16="http://schemas.microsoft.com/office/drawing/2014/main" xmlns="" id="{7323688E-55E4-4D81-890E-EC336702E823}"/>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147A172E-A83B-408A-B0A4-2E5F7035D2AE}"/>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26585129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3533554-5169-4CC7-A4B9-9D141DCB46B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E108A324-4A63-43E6-9BBD-85864AB686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477C24C4-894C-409E-9E39-69CFA6E20C0B}"/>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5" name="Нижний колонтитул 4">
            <a:extLst>
              <a:ext uri="{FF2B5EF4-FFF2-40B4-BE49-F238E27FC236}">
                <a16:creationId xmlns:a16="http://schemas.microsoft.com/office/drawing/2014/main" xmlns="" id="{00037769-3786-46C2-A86D-ED5F8347B268}"/>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8481EAF2-D9EA-4EE8-B9A7-F2E9680D8F10}"/>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9396210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5679DA0-77CA-42D1-9E41-301657ACEC6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3C4ACEA-FC89-4D93-8E7C-FE16DB6CBDD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4D149FBB-7482-43D8-98B8-BF5BFD05281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795205ED-E192-4047-A673-F6E4B00049D0}"/>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6" name="Нижний колонтитул 5">
            <a:extLst>
              <a:ext uri="{FF2B5EF4-FFF2-40B4-BE49-F238E27FC236}">
                <a16:creationId xmlns:a16="http://schemas.microsoft.com/office/drawing/2014/main" xmlns="" id="{2878A468-C1C1-4B5B-B81A-B95CA4BF00EB}"/>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xmlns="" id="{B74FA79D-0246-4C47-B9A0-628545E61D46}"/>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40176076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2D9698-40DB-4AB0-BD05-36AA0D1E711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FB14F902-6425-4FA6-93D4-724C523F5F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7A049BD2-C62A-4E57-B887-C32B05B19F8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37E74049-94B3-49AA-8CD7-9172B01C5E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17109F05-4687-4CFD-A436-163973A05E6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4EAC0CE0-2AB5-4CBD-8E60-2ABDF65704F1}"/>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8" name="Нижний колонтитул 7">
            <a:extLst>
              <a:ext uri="{FF2B5EF4-FFF2-40B4-BE49-F238E27FC236}">
                <a16:creationId xmlns:a16="http://schemas.microsoft.com/office/drawing/2014/main" xmlns="" id="{3B3D1275-E8E5-480E-90E1-4EADE740B5E5}"/>
              </a:ext>
            </a:extLst>
          </p:cNvPr>
          <p:cNvSpPr>
            <a:spLocks noGrp="1"/>
          </p:cNvSpPr>
          <p:nvPr>
            <p:ph type="ftr" sz="quarter" idx="11"/>
          </p:nvPr>
        </p:nvSpPr>
        <p:spPr/>
        <p:txBody>
          <a:bodyPr/>
          <a:lstStyle/>
          <a:p>
            <a:endParaRPr lang="ru-RU" dirty="0"/>
          </a:p>
        </p:txBody>
      </p:sp>
      <p:sp>
        <p:nvSpPr>
          <p:cNvPr id="9" name="Номер слайда 8">
            <a:extLst>
              <a:ext uri="{FF2B5EF4-FFF2-40B4-BE49-F238E27FC236}">
                <a16:creationId xmlns:a16="http://schemas.microsoft.com/office/drawing/2014/main" xmlns="" id="{1BCDE941-E13C-4D42-AF56-C64BB08DFB44}"/>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30904453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70D95C-0797-4F7D-BC50-20E74033F6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16A4E088-2564-49AE-8E4F-8DD392A1CF2D}"/>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4" name="Нижний колонтитул 3">
            <a:extLst>
              <a:ext uri="{FF2B5EF4-FFF2-40B4-BE49-F238E27FC236}">
                <a16:creationId xmlns:a16="http://schemas.microsoft.com/office/drawing/2014/main" xmlns="" id="{01D8E9E9-6661-4367-AB64-688C61CDFCF0}"/>
              </a:ext>
            </a:extLst>
          </p:cNvPr>
          <p:cNvSpPr>
            <a:spLocks noGrp="1"/>
          </p:cNvSpPr>
          <p:nvPr>
            <p:ph type="ftr" sz="quarter" idx="11"/>
          </p:nvPr>
        </p:nvSpPr>
        <p:spPr/>
        <p:txBody>
          <a:bodyPr/>
          <a:lstStyle/>
          <a:p>
            <a:endParaRPr lang="ru-RU" dirty="0"/>
          </a:p>
        </p:txBody>
      </p:sp>
      <p:sp>
        <p:nvSpPr>
          <p:cNvPr id="5" name="Номер слайда 4">
            <a:extLst>
              <a:ext uri="{FF2B5EF4-FFF2-40B4-BE49-F238E27FC236}">
                <a16:creationId xmlns:a16="http://schemas.microsoft.com/office/drawing/2014/main" xmlns="" id="{E15DA628-06E5-4D9C-A79C-DB0B4A4F2A07}"/>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18266736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1F5E2C55-0969-41E2-8FFB-082F86A7F798}"/>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3" name="Нижний колонтитул 2">
            <a:extLst>
              <a:ext uri="{FF2B5EF4-FFF2-40B4-BE49-F238E27FC236}">
                <a16:creationId xmlns:a16="http://schemas.microsoft.com/office/drawing/2014/main" xmlns="" id="{62CE4470-2816-455C-8E37-FC40595D615F}"/>
              </a:ext>
            </a:extLst>
          </p:cNvPr>
          <p:cNvSpPr>
            <a:spLocks noGrp="1"/>
          </p:cNvSpPr>
          <p:nvPr>
            <p:ph type="ftr" sz="quarter" idx="11"/>
          </p:nvPr>
        </p:nvSpPr>
        <p:spPr/>
        <p:txBody>
          <a:bodyPr/>
          <a:lstStyle/>
          <a:p>
            <a:endParaRPr lang="ru-RU" dirty="0"/>
          </a:p>
        </p:txBody>
      </p:sp>
      <p:sp>
        <p:nvSpPr>
          <p:cNvPr id="4" name="Номер слайда 3">
            <a:extLst>
              <a:ext uri="{FF2B5EF4-FFF2-40B4-BE49-F238E27FC236}">
                <a16:creationId xmlns:a16="http://schemas.microsoft.com/office/drawing/2014/main" xmlns="" id="{10095C40-48B2-41DD-A014-024576B74309}"/>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5375544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55042B5-EF30-4606-8317-A279D26E470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AAA24599-6234-48CF-AD9E-314A84EAE2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C3D57904-A3CD-4307-A279-44285096D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1EA95DA4-8BB1-4E7F-AF48-045C67366AE1}"/>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6" name="Нижний колонтитул 5">
            <a:extLst>
              <a:ext uri="{FF2B5EF4-FFF2-40B4-BE49-F238E27FC236}">
                <a16:creationId xmlns:a16="http://schemas.microsoft.com/office/drawing/2014/main" xmlns="" id="{1465630F-C522-48EC-9F1F-E5EB2360123C}"/>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xmlns="" id="{7721C11B-307E-411A-A095-F9ECC0B47831}"/>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34536702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431920-2195-4E28-AA90-D5435E4BA31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091F81EF-CBFD-4115-A513-0A50A4CDC8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a:extLst>
              <a:ext uri="{FF2B5EF4-FFF2-40B4-BE49-F238E27FC236}">
                <a16:creationId xmlns:a16="http://schemas.microsoft.com/office/drawing/2014/main" xmlns="" id="{7AC7EBD3-6E69-4898-8DE6-878FC9E5F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1E07ABFA-DDA1-49CD-87EA-ED4C527076D9}"/>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6" name="Нижний колонтитул 5">
            <a:extLst>
              <a:ext uri="{FF2B5EF4-FFF2-40B4-BE49-F238E27FC236}">
                <a16:creationId xmlns:a16="http://schemas.microsoft.com/office/drawing/2014/main" xmlns="" id="{73580AF6-21B1-4083-AAB1-2DACA204BA91}"/>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xmlns="" id="{38C60580-281C-47D0-9648-B147512E3358}"/>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3454198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ACEC1A4-0E58-49C3-B439-240A1A9877A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8D451F3B-FD5E-4E7C-85E3-1969A7FCC12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8B9DA68-4033-4F4D-BA02-F06DD5780F3F}"/>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5" name="Нижний колонтитул 4">
            <a:extLst>
              <a:ext uri="{FF2B5EF4-FFF2-40B4-BE49-F238E27FC236}">
                <a16:creationId xmlns:a16="http://schemas.microsoft.com/office/drawing/2014/main" xmlns="" id="{4E2F5F98-4F93-4447-9EB7-B7EBA24550E8}"/>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CE1C79D1-9967-4DDF-A07B-505B1BB8B517}"/>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20723770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20057E58-D846-4199-8F9E-1C0B7031A87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B14FF0D0-E51B-4909-9B60-E67E657A992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3366614-09B2-4A72-B948-DF23AB3418D5}"/>
              </a:ext>
            </a:extLst>
          </p:cNvPr>
          <p:cNvSpPr>
            <a:spLocks noGrp="1"/>
          </p:cNvSpPr>
          <p:nvPr>
            <p:ph type="dt" sz="half" idx="10"/>
          </p:nvPr>
        </p:nvSpPr>
        <p:spPr/>
        <p:txBody>
          <a:bodyPr/>
          <a:lstStyle/>
          <a:p>
            <a:fld id="{2293E2BF-9ADC-477C-B985-ED6A3FE2C52E}" type="datetimeFigureOut">
              <a:rPr lang="ru-RU" smtClean="0"/>
              <a:pPr/>
              <a:t>01.04.2026</a:t>
            </a:fld>
            <a:endParaRPr lang="ru-RU" dirty="0"/>
          </a:p>
        </p:txBody>
      </p:sp>
      <p:sp>
        <p:nvSpPr>
          <p:cNvPr id="5" name="Нижний колонтитул 4">
            <a:extLst>
              <a:ext uri="{FF2B5EF4-FFF2-40B4-BE49-F238E27FC236}">
                <a16:creationId xmlns:a16="http://schemas.microsoft.com/office/drawing/2014/main" xmlns="" id="{75A4C8D8-0894-4668-A55F-A450833BED6C}"/>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3EE9E2D4-6B9E-42F2-85D8-22619C9B4676}"/>
              </a:ext>
            </a:extLst>
          </p:cNvPr>
          <p:cNvSpPr>
            <a:spLocks noGrp="1"/>
          </p:cNvSpPr>
          <p:nvPr>
            <p:ph type="sldNum" sz="quarter" idx="12"/>
          </p:nvPr>
        </p:nvSpPr>
        <p:spPr/>
        <p:txBody>
          <a:bodyPr/>
          <a:lstStyle/>
          <a:p>
            <a:fld id="{F27424E6-770A-4943-8DFB-C07B33ECB3B4}" type="slidenum">
              <a:rPr lang="ru-RU" smtClean="0"/>
              <a:pPr/>
              <a:t>‹#›</a:t>
            </a:fld>
            <a:endParaRPr lang="ru-RU" dirty="0"/>
          </a:p>
        </p:txBody>
      </p:sp>
    </p:spTree>
    <p:extLst>
      <p:ext uri="{BB962C8B-B14F-4D97-AF65-F5344CB8AC3E}">
        <p14:creationId xmlns:p14="http://schemas.microsoft.com/office/powerpoint/2010/main" xmlns="" val="21593056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721462-A9E1-4536-9F2D-B2F8F2185D48}"/>
              </a:ext>
            </a:extLst>
          </p:cNvPr>
          <p:cNvSpPr>
            <a:spLocks noGrp="1"/>
          </p:cNvSpPr>
          <p:nvPr>
            <p:ph type="title"/>
          </p:nvPr>
        </p:nvSpPr>
        <p:spPr>
          <a:xfrm>
            <a:off x="838200" y="365125"/>
            <a:ext cx="10515599" cy="1325563"/>
          </a:xfrm>
        </p:spPr>
        <p:txBody>
          <a:bodyPr/>
          <a:lstStyle>
            <a:lvl1pPr>
              <a:defRPr b="1">
                <a:solidFill>
                  <a:schemeClr val="accent1"/>
                </a:solidFill>
              </a:defRPr>
            </a:lvl1pPr>
          </a:lstStyle>
          <a:p>
            <a:r>
              <a:rPr lang="ru-RU" dirty="0"/>
              <a:t>Образец заголовка</a:t>
            </a:r>
          </a:p>
        </p:txBody>
      </p:sp>
      <p:sp>
        <p:nvSpPr>
          <p:cNvPr id="6" name="Прямоугольник 5">
            <a:extLst>
              <a:ext uri="{FF2B5EF4-FFF2-40B4-BE49-F238E27FC236}">
                <a16:creationId xmlns:a16="http://schemas.microsoft.com/office/drawing/2014/main" xmlns=""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a:extLst>
              <a:ext uri="{FF2B5EF4-FFF2-40B4-BE49-F238E27FC236}">
                <a16:creationId xmlns:a16="http://schemas.microsoft.com/office/drawing/2014/main" xmlns="" id="{474EC097-BE1E-47C5-A4A4-558BFD9F9C06}"/>
              </a:ext>
            </a:extLst>
          </p:cNvPr>
          <p:cNvSpPr/>
          <p:nvPr userDrawn="1"/>
        </p:nvSpPr>
        <p:spPr>
          <a:xfrm>
            <a:off x="12450" y="6772425"/>
            <a:ext cx="12192000" cy="9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9" name="Группа 8">
            <a:extLst>
              <a:ext uri="{FF2B5EF4-FFF2-40B4-BE49-F238E27FC236}">
                <a16:creationId xmlns:a16="http://schemas.microsoft.com/office/drawing/2014/main" xmlns="" id="{ECD6CA42-8F84-4EF7-AC44-C6D7CA7B5256}"/>
              </a:ext>
            </a:extLst>
          </p:cNvPr>
          <p:cNvGrpSpPr/>
          <p:nvPr userDrawn="1"/>
        </p:nvGrpSpPr>
        <p:grpSpPr>
          <a:xfrm>
            <a:off x="0" y="49500"/>
            <a:ext cx="2844750" cy="274500"/>
            <a:chOff x="5228062" y="49500"/>
            <a:chExt cx="2844750" cy="274500"/>
          </a:xfrm>
          <a:solidFill>
            <a:schemeClr val="tx2"/>
          </a:solidFill>
        </p:grpSpPr>
        <p:sp>
          <p:nvSpPr>
            <p:cNvPr id="10" name="Прямоугольник 9">
              <a:extLst>
                <a:ext uri="{FF2B5EF4-FFF2-40B4-BE49-F238E27FC236}">
                  <a16:creationId xmlns:a16="http://schemas.microsoft.com/office/drawing/2014/main" xmlns=""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Блок-схема: объединение 10">
              <a:extLst>
                <a:ext uri="{FF2B5EF4-FFF2-40B4-BE49-F238E27FC236}">
                  <a16:creationId xmlns:a16="http://schemas.microsoft.com/office/drawing/2014/main" xmlns=""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12" name="Группа 11">
            <a:extLst>
              <a:ext uri="{FF2B5EF4-FFF2-40B4-BE49-F238E27FC236}">
                <a16:creationId xmlns:a16="http://schemas.microsoft.com/office/drawing/2014/main" xmlns="" id="{F77822EB-8A6C-4A70-8594-303E6651250C}"/>
              </a:ext>
            </a:extLst>
          </p:cNvPr>
          <p:cNvGrpSpPr/>
          <p:nvPr userDrawn="1"/>
        </p:nvGrpSpPr>
        <p:grpSpPr>
          <a:xfrm>
            <a:off x="9382650" y="6596925"/>
            <a:ext cx="2844750" cy="274500"/>
            <a:chOff x="9347250" y="6571200"/>
            <a:chExt cx="2844750" cy="274500"/>
          </a:xfrm>
          <a:solidFill>
            <a:schemeClr val="tx2"/>
          </a:solidFill>
        </p:grpSpPr>
        <p:sp>
          <p:nvSpPr>
            <p:cNvPr id="13" name="Прямоугольник 12">
              <a:extLst>
                <a:ext uri="{FF2B5EF4-FFF2-40B4-BE49-F238E27FC236}">
                  <a16:creationId xmlns:a16="http://schemas.microsoft.com/office/drawing/2014/main" xmlns=""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Блок-схема: объединение 13">
              <a:extLst>
                <a:ext uri="{FF2B5EF4-FFF2-40B4-BE49-F238E27FC236}">
                  <a16:creationId xmlns:a16="http://schemas.microsoft.com/office/drawing/2014/main" xmlns=""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16" name="Текст 18">
            <a:extLst>
              <a:ext uri="{FF2B5EF4-FFF2-40B4-BE49-F238E27FC236}">
                <a16:creationId xmlns:a16="http://schemas.microsoft.com/office/drawing/2014/main" xmlns="" id="{57C0137E-3F0D-4D70-B2CA-0E5AD27AD19D}"/>
              </a:ext>
            </a:extLst>
          </p:cNvPr>
          <p:cNvSpPr>
            <a:spLocks noGrp="1"/>
          </p:cNvSpPr>
          <p:nvPr>
            <p:ph type="body" sz="quarter" idx="14"/>
          </p:nvPr>
        </p:nvSpPr>
        <p:spPr>
          <a:xfrm>
            <a:off x="838200" y="2033588"/>
            <a:ext cx="10444163" cy="40497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xmlns="" val="23470607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1_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3">
            <a:extLst>
              <a:ext uri="{FF2B5EF4-FFF2-40B4-BE49-F238E27FC236}">
                <a16:creationId xmlns:a16="http://schemas.microsoft.com/office/drawing/2014/main" xmlns="" id="{B28B22F2-D655-47ED-9483-15C56A00A096}"/>
              </a:ext>
            </a:extLst>
          </p:cNvPr>
          <p:cNvSpPr>
            <a:spLocks noGrp="1"/>
          </p:cNvSpPr>
          <p:nvPr>
            <p:ph type="dt" sz="half" idx="15"/>
          </p:nvPr>
        </p:nvSpPr>
        <p:spPr/>
        <p:txBody>
          <a:bodyPr/>
          <a:lstStyle>
            <a:lvl1pPr>
              <a:defRPr/>
            </a:lvl1pPr>
          </a:lstStyle>
          <a:p>
            <a:pPr>
              <a:defRPr/>
            </a:pPr>
            <a:fld id="{EFB4E7DC-0A5A-42A4-A4B6-131CF760DED9}" type="datetimeFigureOut">
              <a:rPr lang="ru-RU"/>
              <a:pPr>
                <a:defRPr/>
              </a:pPr>
              <a:t>01.04.2026</a:t>
            </a:fld>
            <a:endParaRPr lang="ru-RU" dirty="0"/>
          </a:p>
        </p:txBody>
      </p:sp>
      <p:sp>
        <p:nvSpPr>
          <p:cNvPr id="6" name="Footer Placeholder 4">
            <a:extLst>
              <a:ext uri="{FF2B5EF4-FFF2-40B4-BE49-F238E27FC236}">
                <a16:creationId xmlns:a16="http://schemas.microsoft.com/office/drawing/2014/main" xmlns="" id="{68402061-52E8-45F8-8C07-EECDBECA370C}"/>
              </a:ext>
            </a:extLst>
          </p:cNvPr>
          <p:cNvSpPr>
            <a:spLocks noGrp="1"/>
          </p:cNvSpPr>
          <p:nvPr>
            <p:ph type="ftr" sz="quarter" idx="16"/>
          </p:nvPr>
        </p:nvSpPr>
        <p:spPr/>
        <p:txBody>
          <a:bodyPr/>
          <a:lstStyle>
            <a:lvl1pPr>
              <a:defRPr/>
            </a:lvl1pPr>
          </a:lstStyle>
          <a:p>
            <a:pPr>
              <a:defRPr/>
            </a:pPr>
            <a:endParaRPr lang="ru-RU" dirty="0"/>
          </a:p>
        </p:txBody>
      </p:sp>
      <p:sp>
        <p:nvSpPr>
          <p:cNvPr id="7" name="Slide Number Placeholder 5">
            <a:extLst>
              <a:ext uri="{FF2B5EF4-FFF2-40B4-BE49-F238E27FC236}">
                <a16:creationId xmlns:a16="http://schemas.microsoft.com/office/drawing/2014/main" xmlns="" id="{60C21FF7-C117-4AE5-90BD-4531B9CD9DA8}"/>
              </a:ext>
            </a:extLst>
          </p:cNvPr>
          <p:cNvSpPr>
            <a:spLocks noGrp="1"/>
          </p:cNvSpPr>
          <p:nvPr>
            <p:ph type="sldNum" sz="quarter" idx="17"/>
          </p:nvPr>
        </p:nvSpPr>
        <p:spPr/>
        <p:txBody>
          <a:bodyPr/>
          <a:lstStyle>
            <a:lvl1pPr>
              <a:defRPr/>
            </a:lvl1pPr>
          </a:lstStyle>
          <a:p>
            <a:fld id="{8C5CFD76-FED7-415A-A01F-BF8F26AF5C67}" type="slidenum">
              <a:rPr lang="ru-RU" altLang="ru-RU"/>
              <a:pPr/>
              <a:t>‹#›</a:t>
            </a:fld>
            <a:endParaRPr lang="ru-RU" altLang="ru-RU" dirty="0"/>
          </a:p>
        </p:txBody>
      </p:sp>
    </p:spTree>
    <p:extLst>
      <p:ext uri="{BB962C8B-B14F-4D97-AF65-F5344CB8AC3E}">
        <p14:creationId xmlns:p14="http://schemas.microsoft.com/office/powerpoint/2010/main" xmlns="" val="27268704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xmlns="" id="{FA0336D6-12AF-4EFA-B099-0ED60AA1DF1E}"/>
              </a:ext>
            </a:extLst>
          </p:cNvPr>
          <p:cNvSpPr>
            <a:spLocks noGrp="1"/>
          </p:cNvSpPr>
          <p:nvPr>
            <p:ph type="dt" sz="half" idx="14"/>
          </p:nvPr>
        </p:nvSpPr>
        <p:spPr/>
        <p:txBody>
          <a:bodyPr/>
          <a:lstStyle>
            <a:lvl1pPr>
              <a:defRPr/>
            </a:lvl1pPr>
          </a:lstStyle>
          <a:p>
            <a:pPr>
              <a:defRPr/>
            </a:pPr>
            <a:fld id="{3907AB01-62FE-4572-A19D-FAB5A8A77299}" type="datetimeFigureOut">
              <a:rPr lang="ru-RU"/>
              <a:pPr>
                <a:defRPr/>
              </a:pPr>
              <a:t>01.04.2026</a:t>
            </a:fld>
            <a:endParaRPr lang="ru-RU" dirty="0"/>
          </a:p>
        </p:txBody>
      </p:sp>
      <p:sp>
        <p:nvSpPr>
          <p:cNvPr id="5" name="Footer Placeholder 4">
            <a:extLst>
              <a:ext uri="{FF2B5EF4-FFF2-40B4-BE49-F238E27FC236}">
                <a16:creationId xmlns:a16="http://schemas.microsoft.com/office/drawing/2014/main" xmlns="" id="{DFBD4CFA-2D3B-48A1-97EC-19864F7B0C87}"/>
              </a:ext>
            </a:extLst>
          </p:cNvPr>
          <p:cNvSpPr>
            <a:spLocks noGrp="1"/>
          </p:cNvSpPr>
          <p:nvPr>
            <p:ph type="ftr" sz="quarter" idx="15"/>
          </p:nvPr>
        </p:nvSpPr>
        <p:spPr/>
        <p:txBody>
          <a:bodyPr/>
          <a:lstStyle>
            <a:lvl1pPr>
              <a:defRPr/>
            </a:lvl1pPr>
          </a:lstStyle>
          <a:p>
            <a:pPr>
              <a:defRPr/>
            </a:pPr>
            <a:endParaRPr lang="ru-RU" dirty="0"/>
          </a:p>
        </p:txBody>
      </p:sp>
      <p:sp>
        <p:nvSpPr>
          <p:cNvPr id="6" name="Slide Number Placeholder 5">
            <a:extLst>
              <a:ext uri="{FF2B5EF4-FFF2-40B4-BE49-F238E27FC236}">
                <a16:creationId xmlns:a16="http://schemas.microsoft.com/office/drawing/2014/main" xmlns="" id="{CFD8756C-126C-45A2-8AAE-86ABA3892820}"/>
              </a:ext>
            </a:extLst>
          </p:cNvPr>
          <p:cNvSpPr>
            <a:spLocks noGrp="1"/>
          </p:cNvSpPr>
          <p:nvPr>
            <p:ph type="sldNum" sz="quarter" idx="16"/>
          </p:nvPr>
        </p:nvSpPr>
        <p:spPr/>
        <p:txBody>
          <a:bodyPr/>
          <a:lstStyle>
            <a:lvl1pPr>
              <a:defRPr/>
            </a:lvl1pPr>
          </a:lstStyle>
          <a:p>
            <a:fld id="{C006E862-3A2F-4D10-B60D-A19F867C0190}" type="slidenum">
              <a:rPr lang="ru-RU" altLang="ru-RU"/>
              <a:pPr/>
              <a:t>‹#›</a:t>
            </a:fld>
            <a:endParaRPr lang="ru-RU" altLang="ru-RU" dirty="0"/>
          </a:p>
        </p:txBody>
      </p:sp>
    </p:spTree>
    <p:extLst>
      <p:ext uri="{BB962C8B-B14F-4D97-AF65-F5344CB8AC3E}">
        <p14:creationId xmlns:p14="http://schemas.microsoft.com/office/powerpoint/2010/main" xmlns="" val="3002640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cstate="print"/>
          <a:stretch>
            <a:fillRect/>
          </a:stretch>
        </p:blipFill>
        <p:spPr>
          <a:xfrm>
            <a:off x="10699346" y="6457950"/>
            <a:ext cx="1435504" cy="342900"/>
          </a:xfrm>
          <a:prstGeom prst="rect">
            <a:avLst/>
          </a:prstGeom>
        </p:spPr>
      </p:pic>
    </p:spTree>
    <p:extLst>
      <p:ext uri="{BB962C8B-B14F-4D97-AF65-F5344CB8AC3E}">
        <p14:creationId xmlns:p14="http://schemas.microsoft.com/office/powerpoint/2010/main" xmlns="" val="1064731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xmlns="" val="1261019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CBB7FDFF-D2AD-4235-A46C-DC66DD4D1013}"/>
              </a:ext>
            </a:extLst>
          </p:cNvPr>
          <p:cNvSpPr/>
          <p:nvPr userDrawn="1"/>
        </p:nvSpPr>
        <p:spPr>
          <a:xfrm>
            <a:off x="0" y="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3"/>
              </a:solidFill>
            </a:endParaRPr>
          </a:p>
        </p:txBody>
      </p:sp>
      <p:sp>
        <p:nvSpPr>
          <p:cNvPr id="10" name="Текст 9">
            <a:extLst>
              <a:ext uri="{FF2B5EF4-FFF2-40B4-BE49-F238E27FC236}">
                <a16:creationId xmlns:a16="http://schemas.microsoft.com/office/drawing/2014/main" xmlns="" id="{4070D4A9-B599-4348-B256-0E428B8B824E}"/>
              </a:ext>
            </a:extLst>
          </p:cNvPr>
          <p:cNvSpPr>
            <a:spLocks noGrp="1"/>
          </p:cNvSpPr>
          <p:nvPr>
            <p:ph type="body" sz="quarter" idx="10"/>
          </p:nvPr>
        </p:nvSpPr>
        <p:spPr>
          <a:xfrm>
            <a:off x="785813" y="1314450"/>
            <a:ext cx="10664825" cy="10350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Текст 11">
            <a:extLst>
              <a:ext uri="{FF2B5EF4-FFF2-40B4-BE49-F238E27FC236}">
                <a16:creationId xmlns:a16="http://schemas.microsoft.com/office/drawing/2014/main" xmlns="" id="{6EF77BD0-0A00-4EB4-9CDD-5A98ACBE159B}"/>
              </a:ext>
            </a:extLst>
          </p:cNvPr>
          <p:cNvSpPr>
            <a:spLocks noGrp="1"/>
          </p:cNvSpPr>
          <p:nvPr>
            <p:ph type="body" sz="quarter" idx="11"/>
          </p:nvPr>
        </p:nvSpPr>
        <p:spPr>
          <a:xfrm>
            <a:off x="838200" y="2843213"/>
            <a:ext cx="10612438" cy="37814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3" name="Заголовок 12">
            <a:extLst>
              <a:ext uri="{FF2B5EF4-FFF2-40B4-BE49-F238E27FC236}">
                <a16:creationId xmlns:a16="http://schemas.microsoft.com/office/drawing/2014/main" xmlns="" id="{A9322F2F-857E-4FE4-BE4D-D21B4515EC5F}"/>
              </a:ext>
            </a:extLst>
          </p:cNvPr>
          <p:cNvSpPr>
            <a:spLocks noGrp="1"/>
          </p:cNvSpPr>
          <p:nvPr>
            <p:ph type="title"/>
          </p:nvPr>
        </p:nvSpPr>
        <p:spPr/>
        <p:txBody>
          <a:bodyPr/>
          <a:lstStyle>
            <a:lvl1pPr>
              <a:defRPr>
                <a:solidFill>
                  <a:schemeClr val="accent3"/>
                </a:solidFill>
              </a:defRPr>
            </a:lvl1pPr>
          </a:lstStyle>
          <a:p>
            <a:r>
              <a:rPr lang="ru-RU" dirty="0"/>
              <a:t>Образец заголовка</a:t>
            </a:r>
          </a:p>
        </p:txBody>
      </p:sp>
    </p:spTree>
    <p:extLst>
      <p:ext uri="{BB962C8B-B14F-4D97-AF65-F5344CB8AC3E}">
        <p14:creationId xmlns:p14="http://schemas.microsoft.com/office/powerpoint/2010/main" xmlns="" val="23521638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CBB7FDFF-D2AD-4235-A46C-DC66DD4D1013}"/>
              </a:ext>
            </a:extLst>
          </p:cNvPr>
          <p:cNvSpPr/>
          <p:nvPr userDrawn="1"/>
        </p:nvSpPr>
        <p:spPr>
          <a:xfrm>
            <a:off x="0" y="450900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3"/>
              </a:solidFill>
            </a:endParaRPr>
          </a:p>
        </p:txBody>
      </p:sp>
      <p:sp>
        <p:nvSpPr>
          <p:cNvPr id="10" name="Текст 9">
            <a:extLst>
              <a:ext uri="{FF2B5EF4-FFF2-40B4-BE49-F238E27FC236}">
                <a16:creationId xmlns:a16="http://schemas.microsoft.com/office/drawing/2014/main" xmlns="" id="{4070D4A9-B599-4348-B256-0E428B8B824E}"/>
              </a:ext>
            </a:extLst>
          </p:cNvPr>
          <p:cNvSpPr>
            <a:spLocks noGrp="1"/>
          </p:cNvSpPr>
          <p:nvPr>
            <p:ph type="body" sz="quarter" idx="10"/>
          </p:nvPr>
        </p:nvSpPr>
        <p:spPr>
          <a:xfrm>
            <a:off x="785813" y="1314450"/>
            <a:ext cx="10664825" cy="29245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Заголовок 3">
            <a:extLst>
              <a:ext uri="{FF2B5EF4-FFF2-40B4-BE49-F238E27FC236}">
                <a16:creationId xmlns:a16="http://schemas.microsoft.com/office/drawing/2014/main" xmlns="" id="{1D6F7538-3390-41DD-B230-F5083FB829A9}"/>
              </a:ext>
            </a:extLst>
          </p:cNvPr>
          <p:cNvSpPr>
            <a:spLocks noGrp="1"/>
          </p:cNvSpPr>
          <p:nvPr>
            <p:ph type="title"/>
          </p:nvPr>
        </p:nvSpPr>
        <p:spPr>
          <a:xfrm>
            <a:off x="785813" y="55937"/>
            <a:ext cx="10515600" cy="917937"/>
          </a:xfrm>
        </p:spPr>
        <p:txBody>
          <a:bodyPr/>
          <a:lstStyle/>
          <a:p>
            <a:r>
              <a:rPr lang="ru-RU"/>
              <a:t>Образец заголовка</a:t>
            </a:r>
          </a:p>
        </p:txBody>
      </p:sp>
    </p:spTree>
    <p:extLst>
      <p:ext uri="{BB962C8B-B14F-4D97-AF65-F5344CB8AC3E}">
        <p14:creationId xmlns:p14="http://schemas.microsoft.com/office/powerpoint/2010/main" xmlns="" val="16825736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DAB6D58-97DC-44E4-9E0A-561EED96B0BA}"/>
              </a:ext>
            </a:extLst>
          </p:cNvPr>
          <p:cNvSpPr>
            <a:spLocks noGrp="1"/>
          </p:cNvSpPr>
          <p:nvPr>
            <p:ph type="title"/>
          </p:nvPr>
        </p:nvSpPr>
        <p:spPr>
          <a:xfrm>
            <a:off x="3621000" y="365125"/>
            <a:ext cx="7732800" cy="1038875"/>
          </a:xfrm>
        </p:spPr>
        <p:txBody>
          <a:bodyPr/>
          <a:lstStyle/>
          <a:p>
            <a:r>
              <a:rPr lang="ru-RU"/>
              <a:t>Образец заголовка</a:t>
            </a:r>
          </a:p>
        </p:txBody>
      </p:sp>
      <p:sp>
        <p:nvSpPr>
          <p:cNvPr id="6" name="Прямоугольник 5">
            <a:extLst>
              <a:ext uri="{FF2B5EF4-FFF2-40B4-BE49-F238E27FC236}">
                <a16:creationId xmlns:a16="http://schemas.microsoft.com/office/drawing/2014/main" xmlns="" id="{CBB7FDFF-D2AD-4235-A46C-DC66DD4D1013}"/>
              </a:ext>
            </a:extLst>
          </p:cNvPr>
          <p:cNvSpPr/>
          <p:nvPr userDrawn="1"/>
        </p:nvSpPr>
        <p:spPr>
          <a:xfrm>
            <a:off x="0" y="0"/>
            <a:ext cx="285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Текст 3">
            <a:extLst>
              <a:ext uri="{FF2B5EF4-FFF2-40B4-BE49-F238E27FC236}">
                <a16:creationId xmlns:a16="http://schemas.microsoft.com/office/drawing/2014/main" xmlns="" id="{3E46014F-1F57-473C-840B-91CF6FA9A71D}"/>
              </a:ext>
            </a:extLst>
          </p:cNvPr>
          <p:cNvSpPr>
            <a:spLocks noGrp="1"/>
          </p:cNvSpPr>
          <p:nvPr>
            <p:ph type="body" sz="quarter" idx="10"/>
          </p:nvPr>
        </p:nvSpPr>
        <p:spPr>
          <a:xfrm>
            <a:off x="3576638" y="1673225"/>
            <a:ext cx="7785100" cy="49514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xmlns="" val="33956873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721462-A9E1-4536-9F2D-B2F8F2185D48}"/>
              </a:ext>
            </a:extLst>
          </p:cNvPr>
          <p:cNvSpPr>
            <a:spLocks noGrp="1"/>
          </p:cNvSpPr>
          <p:nvPr>
            <p:ph type="title"/>
          </p:nvPr>
        </p:nvSpPr>
        <p:spPr>
          <a:xfrm>
            <a:off x="6095998" y="365125"/>
            <a:ext cx="5257801" cy="1325563"/>
          </a:xfrm>
        </p:spPr>
        <p:txBody>
          <a:bodyPr/>
          <a:lstStyle>
            <a:lvl1pPr>
              <a:defRPr b="1">
                <a:solidFill>
                  <a:schemeClr val="accent1"/>
                </a:solidFill>
              </a:defRPr>
            </a:lvl1pPr>
          </a:lstStyle>
          <a:p>
            <a:r>
              <a:rPr lang="ru-RU" dirty="0"/>
              <a:t>Образец заголовка</a:t>
            </a:r>
          </a:p>
        </p:txBody>
      </p:sp>
      <p:sp>
        <p:nvSpPr>
          <p:cNvPr id="3" name="Дата 2">
            <a:extLst>
              <a:ext uri="{FF2B5EF4-FFF2-40B4-BE49-F238E27FC236}">
                <a16:creationId xmlns:a16="http://schemas.microsoft.com/office/drawing/2014/main" xmlns="" id="{A18D8509-D379-49B3-A4FE-EDBEE0641797}"/>
              </a:ext>
            </a:extLst>
          </p:cNvPr>
          <p:cNvSpPr>
            <a:spLocks noGrp="1"/>
          </p:cNvSpPr>
          <p:nvPr>
            <p:ph type="dt" sz="half" idx="10"/>
          </p:nvPr>
        </p:nvSpPr>
        <p:spPr/>
        <p:txBody>
          <a:bodyPr/>
          <a:lstStyle>
            <a:lvl1pPr>
              <a:defRPr>
                <a:solidFill>
                  <a:schemeClr val="accent1"/>
                </a:solidFill>
              </a:defRPr>
            </a:lvl1pPr>
          </a:lstStyle>
          <a:p>
            <a:fld id="{90FB3E60-2F82-4C12-95B3-7ACC1B0E5862}" type="datetimeFigureOut">
              <a:rPr lang="ru-RU" smtClean="0"/>
              <a:pPr/>
              <a:t>01.04.2026</a:t>
            </a:fld>
            <a:endParaRPr lang="ru-RU" dirty="0"/>
          </a:p>
        </p:txBody>
      </p:sp>
      <p:sp>
        <p:nvSpPr>
          <p:cNvPr id="6" name="Прямоугольник 5">
            <a:extLst>
              <a:ext uri="{FF2B5EF4-FFF2-40B4-BE49-F238E27FC236}">
                <a16:creationId xmlns:a16="http://schemas.microsoft.com/office/drawing/2014/main" xmlns=""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7" name="Прямоугольник 6">
            <a:extLst>
              <a:ext uri="{FF2B5EF4-FFF2-40B4-BE49-F238E27FC236}">
                <a16:creationId xmlns:a16="http://schemas.microsoft.com/office/drawing/2014/main" xmlns="" id="{474EC097-BE1E-47C5-A4A4-558BFD9F9C06}"/>
              </a:ext>
            </a:extLst>
          </p:cNvPr>
          <p:cNvSpPr/>
          <p:nvPr userDrawn="1"/>
        </p:nvSpPr>
        <p:spPr>
          <a:xfrm>
            <a:off x="12450" y="6772425"/>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8" name="Рисунок 2">
            <a:extLst>
              <a:ext uri="{FF2B5EF4-FFF2-40B4-BE49-F238E27FC236}">
                <a16:creationId xmlns:a16="http://schemas.microsoft.com/office/drawing/2014/main" xmlns="" id="{17DD4B55-CA6E-4B68-97C9-646C6EC1FBE1}"/>
              </a:ext>
            </a:extLst>
          </p:cNvPr>
          <p:cNvSpPr>
            <a:spLocks noGrp="1"/>
          </p:cNvSpPr>
          <p:nvPr>
            <p:ph type="pic" sz="quarter" idx="13"/>
          </p:nvPr>
        </p:nvSpPr>
        <p:spPr>
          <a:xfrm>
            <a:off x="20850" y="-575"/>
            <a:ext cx="5186362" cy="6858575"/>
          </a:xfrm>
          <a:solidFill>
            <a:schemeClr val="bg1"/>
          </a:solidFill>
        </p:spPr>
        <p:txBody>
          <a:bodyPr/>
          <a:lstStyle>
            <a:lvl1pPr>
              <a:defRPr>
                <a:solidFill>
                  <a:schemeClr val="accent1"/>
                </a:solidFill>
              </a:defRPr>
            </a:lvl1pPr>
          </a:lstStyle>
          <a:p>
            <a:endParaRPr lang="ru-RU" dirty="0"/>
          </a:p>
        </p:txBody>
      </p:sp>
      <p:grpSp>
        <p:nvGrpSpPr>
          <p:cNvPr id="9" name="Группа 8">
            <a:extLst>
              <a:ext uri="{FF2B5EF4-FFF2-40B4-BE49-F238E27FC236}">
                <a16:creationId xmlns:a16="http://schemas.microsoft.com/office/drawing/2014/main" xmlns="" id="{ECD6CA42-8F84-4EF7-AC44-C6D7CA7B5256}"/>
              </a:ext>
            </a:extLst>
          </p:cNvPr>
          <p:cNvGrpSpPr/>
          <p:nvPr userDrawn="1"/>
        </p:nvGrpSpPr>
        <p:grpSpPr>
          <a:xfrm>
            <a:off x="5207212" y="36075"/>
            <a:ext cx="2844750" cy="274500"/>
            <a:chOff x="5228062" y="49500"/>
            <a:chExt cx="2844750" cy="274500"/>
          </a:xfrm>
          <a:solidFill>
            <a:schemeClr val="accent1"/>
          </a:solidFill>
        </p:grpSpPr>
        <p:sp>
          <p:nvSpPr>
            <p:cNvPr id="10" name="Прямоугольник 9">
              <a:extLst>
                <a:ext uri="{FF2B5EF4-FFF2-40B4-BE49-F238E27FC236}">
                  <a16:creationId xmlns:a16="http://schemas.microsoft.com/office/drawing/2014/main" xmlns=""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1" name="Блок-схема: объединение 10">
              <a:extLst>
                <a:ext uri="{FF2B5EF4-FFF2-40B4-BE49-F238E27FC236}">
                  <a16:creationId xmlns:a16="http://schemas.microsoft.com/office/drawing/2014/main" xmlns=""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grpSp>
        <p:nvGrpSpPr>
          <p:cNvPr id="12" name="Группа 11">
            <a:extLst>
              <a:ext uri="{FF2B5EF4-FFF2-40B4-BE49-F238E27FC236}">
                <a16:creationId xmlns:a16="http://schemas.microsoft.com/office/drawing/2014/main" xmlns="" id="{F77822EB-8A6C-4A70-8594-303E6651250C}"/>
              </a:ext>
            </a:extLst>
          </p:cNvPr>
          <p:cNvGrpSpPr/>
          <p:nvPr userDrawn="1"/>
        </p:nvGrpSpPr>
        <p:grpSpPr>
          <a:xfrm>
            <a:off x="9382650" y="6596925"/>
            <a:ext cx="2844750" cy="274500"/>
            <a:chOff x="9347250" y="6571200"/>
            <a:chExt cx="2844750" cy="274500"/>
          </a:xfrm>
          <a:solidFill>
            <a:schemeClr val="accent1"/>
          </a:solidFill>
        </p:grpSpPr>
        <p:sp>
          <p:nvSpPr>
            <p:cNvPr id="13" name="Прямоугольник 12">
              <a:extLst>
                <a:ext uri="{FF2B5EF4-FFF2-40B4-BE49-F238E27FC236}">
                  <a16:creationId xmlns:a16="http://schemas.microsoft.com/office/drawing/2014/main" xmlns=""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xmlns=""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sp>
        <p:nvSpPr>
          <p:cNvPr id="16" name="Текст 18">
            <a:extLst>
              <a:ext uri="{FF2B5EF4-FFF2-40B4-BE49-F238E27FC236}">
                <a16:creationId xmlns:a16="http://schemas.microsoft.com/office/drawing/2014/main" xmlns="" id="{57C0137E-3F0D-4D70-B2CA-0E5AD27AD19D}"/>
              </a:ext>
            </a:extLst>
          </p:cNvPr>
          <p:cNvSpPr>
            <a:spLocks noGrp="1"/>
          </p:cNvSpPr>
          <p:nvPr>
            <p:ph type="body" sz="quarter" idx="14"/>
          </p:nvPr>
        </p:nvSpPr>
        <p:spPr>
          <a:xfrm>
            <a:off x="6096000" y="2033588"/>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38445962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Пустой слайд">
    <p:bg>
      <p:bgPr>
        <a:solidFill>
          <a:schemeClr val="bg1"/>
        </a:solidFill>
        <a:effectLst/>
      </p:bgPr>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595E16D1-998B-48A7-9C66-2F192101B82F}"/>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6" name="Прямоугольник 5">
            <a:extLst>
              <a:ext uri="{FF2B5EF4-FFF2-40B4-BE49-F238E27FC236}">
                <a16:creationId xmlns:a16="http://schemas.microsoft.com/office/drawing/2014/main" xmlns="" id="{548120B5-0C92-46E1-BAA0-BA8A5399D9C2}"/>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nvGrpSpPr>
          <p:cNvPr id="7" name="Группа 6">
            <a:extLst>
              <a:ext uri="{FF2B5EF4-FFF2-40B4-BE49-F238E27FC236}">
                <a16:creationId xmlns:a16="http://schemas.microsoft.com/office/drawing/2014/main" xmlns="" id="{7BF0CE19-D07F-45F4-8B53-F4AE3EAC0AF5}"/>
              </a:ext>
            </a:extLst>
          </p:cNvPr>
          <p:cNvGrpSpPr/>
          <p:nvPr userDrawn="1"/>
        </p:nvGrpSpPr>
        <p:grpSpPr>
          <a:xfrm>
            <a:off x="4161000" y="150"/>
            <a:ext cx="2844750" cy="286020"/>
            <a:chOff x="9347250" y="37980"/>
            <a:chExt cx="2844750" cy="286020"/>
          </a:xfrm>
          <a:solidFill>
            <a:schemeClr val="accent1"/>
          </a:solidFill>
        </p:grpSpPr>
        <p:sp>
          <p:nvSpPr>
            <p:cNvPr id="8" name="Прямоугольник 7">
              <a:extLst>
                <a:ext uri="{FF2B5EF4-FFF2-40B4-BE49-F238E27FC236}">
                  <a16:creationId xmlns:a16="http://schemas.microsoft.com/office/drawing/2014/main" xmlns="" id="{56D0ED7C-6F6D-4A0C-B5BF-D4C886121974}"/>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9" name="Блок-схема: объединение 8">
              <a:extLst>
                <a:ext uri="{FF2B5EF4-FFF2-40B4-BE49-F238E27FC236}">
                  <a16:creationId xmlns:a16="http://schemas.microsoft.com/office/drawing/2014/main" xmlns="" id="{F6313D72-2173-410E-9DAC-5F683BF77D8C}"/>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grpSp>
        <p:nvGrpSpPr>
          <p:cNvPr id="10" name="Группа 9">
            <a:extLst>
              <a:ext uri="{FF2B5EF4-FFF2-40B4-BE49-F238E27FC236}">
                <a16:creationId xmlns:a16="http://schemas.microsoft.com/office/drawing/2014/main" xmlns="" id="{9D0FFF0F-DED0-4533-AA04-278237E63B65}"/>
              </a:ext>
            </a:extLst>
          </p:cNvPr>
          <p:cNvGrpSpPr/>
          <p:nvPr userDrawn="1"/>
        </p:nvGrpSpPr>
        <p:grpSpPr>
          <a:xfrm>
            <a:off x="-35250" y="6583500"/>
            <a:ext cx="2844750" cy="274500"/>
            <a:chOff x="-35250" y="6583500"/>
            <a:chExt cx="2844750" cy="274500"/>
          </a:xfrm>
          <a:solidFill>
            <a:schemeClr val="accent1"/>
          </a:solidFill>
        </p:grpSpPr>
        <p:sp>
          <p:nvSpPr>
            <p:cNvPr id="11" name="Прямоугольник 10">
              <a:extLst>
                <a:ext uri="{FF2B5EF4-FFF2-40B4-BE49-F238E27FC236}">
                  <a16:creationId xmlns:a16="http://schemas.microsoft.com/office/drawing/2014/main" xmlns="" id="{01E034F0-B288-495E-B8C4-5A4D6270B72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2" name="Блок-схема: объединение 11">
              <a:extLst>
                <a:ext uri="{FF2B5EF4-FFF2-40B4-BE49-F238E27FC236}">
                  <a16:creationId xmlns:a16="http://schemas.microsoft.com/office/drawing/2014/main" xmlns="" id="{7F3095C1-9AE8-47F3-8F8B-8B149C02C892}"/>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sp>
        <p:nvSpPr>
          <p:cNvPr id="13" name="Рисунок 2">
            <a:extLst>
              <a:ext uri="{FF2B5EF4-FFF2-40B4-BE49-F238E27FC236}">
                <a16:creationId xmlns:a16="http://schemas.microsoft.com/office/drawing/2014/main" xmlns="" id="{9563E350-4964-48DA-95EE-507A76F6014F}"/>
              </a:ext>
            </a:extLst>
          </p:cNvPr>
          <p:cNvSpPr>
            <a:spLocks noGrp="1"/>
          </p:cNvSpPr>
          <p:nvPr>
            <p:ph type="pic" sz="quarter" idx="10"/>
          </p:nvPr>
        </p:nvSpPr>
        <p:spPr>
          <a:xfrm>
            <a:off x="7005638" y="9000"/>
            <a:ext cx="5186362" cy="3330000"/>
          </a:xfrm>
        </p:spPr>
        <p:txBody>
          <a:bodyPr/>
          <a:lstStyle>
            <a:lvl1pPr>
              <a:defRPr>
                <a:solidFill>
                  <a:schemeClr val="accent1"/>
                </a:solidFill>
              </a:defRPr>
            </a:lvl1pPr>
          </a:lstStyle>
          <a:p>
            <a:endParaRPr lang="ru-RU" dirty="0"/>
          </a:p>
        </p:txBody>
      </p:sp>
      <p:sp>
        <p:nvSpPr>
          <p:cNvPr id="14" name="Заголовок 16">
            <a:extLst>
              <a:ext uri="{FF2B5EF4-FFF2-40B4-BE49-F238E27FC236}">
                <a16:creationId xmlns:a16="http://schemas.microsoft.com/office/drawing/2014/main" xmlns="" id="{E44DF226-C979-4C53-9AB3-F30F19A61E56}"/>
              </a:ext>
            </a:extLst>
          </p:cNvPr>
          <p:cNvSpPr>
            <a:spLocks noGrp="1"/>
          </p:cNvSpPr>
          <p:nvPr>
            <p:ph type="title"/>
          </p:nvPr>
        </p:nvSpPr>
        <p:spPr>
          <a:xfrm>
            <a:off x="664987" y="485501"/>
            <a:ext cx="5257800" cy="1325563"/>
          </a:xfrm>
        </p:spPr>
        <p:txBody>
          <a:bodyPr/>
          <a:lstStyle>
            <a:lvl1pPr>
              <a:defRPr b="1">
                <a:solidFill>
                  <a:schemeClr val="accent1"/>
                </a:solidFill>
              </a:defRPr>
            </a:lvl1pPr>
          </a:lstStyle>
          <a:p>
            <a:r>
              <a:rPr lang="ru-RU" dirty="0"/>
              <a:t>Образец заголовка</a:t>
            </a:r>
          </a:p>
        </p:txBody>
      </p:sp>
      <p:sp>
        <p:nvSpPr>
          <p:cNvPr id="15" name="Текст 18">
            <a:extLst>
              <a:ext uri="{FF2B5EF4-FFF2-40B4-BE49-F238E27FC236}">
                <a16:creationId xmlns:a16="http://schemas.microsoft.com/office/drawing/2014/main" xmlns="" id="{C0D997C5-63D2-40A5-8978-8A0E7A482F38}"/>
              </a:ext>
            </a:extLst>
          </p:cNvPr>
          <p:cNvSpPr>
            <a:spLocks noGrp="1"/>
          </p:cNvSpPr>
          <p:nvPr>
            <p:ph type="body" sz="quarter" idx="11"/>
          </p:nvPr>
        </p:nvSpPr>
        <p:spPr>
          <a:xfrm>
            <a:off x="664987" y="2153964"/>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6" name="Рисунок 2">
            <a:extLst>
              <a:ext uri="{FF2B5EF4-FFF2-40B4-BE49-F238E27FC236}">
                <a16:creationId xmlns:a16="http://schemas.microsoft.com/office/drawing/2014/main" xmlns="" id="{0DC8507B-223A-4D10-9873-5F8CBA1FA68A}"/>
              </a:ext>
            </a:extLst>
          </p:cNvPr>
          <p:cNvSpPr>
            <a:spLocks noGrp="1"/>
          </p:cNvSpPr>
          <p:nvPr>
            <p:ph type="pic" sz="quarter" idx="12"/>
          </p:nvPr>
        </p:nvSpPr>
        <p:spPr>
          <a:xfrm>
            <a:off x="6984638" y="3519000"/>
            <a:ext cx="5186362" cy="3330000"/>
          </a:xfrm>
        </p:spPr>
        <p:txBody>
          <a:bodyPr/>
          <a:lstStyle>
            <a:lvl1pPr>
              <a:defRPr>
                <a:solidFill>
                  <a:schemeClr val="accent1"/>
                </a:solidFill>
              </a:defRPr>
            </a:lvl1pPr>
          </a:lstStyle>
          <a:p>
            <a:endParaRPr lang="ru-RU" dirty="0"/>
          </a:p>
        </p:txBody>
      </p:sp>
    </p:spTree>
    <p:extLst>
      <p:ext uri="{BB962C8B-B14F-4D97-AF65-F5344CB8AC3E}">
        <p14:creationId xmlns:p14="http://schemas.microsoft.com/office/powerpoint/2010/main" xmlns="" val="38926392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C31BDB-50F3-43CA-877E-F9C7672D8469}"/>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7" name="Объект 2">
            <a:extLst>
              <a:ext uri="{FF2B5EF4-FFF2-40B4-BE49-F238E27FC236}">
                <a16:creationId xmlns:a16="http://schemas.microsoft.com/office/drawing/2014/main" xmlns="" id="{74453DF6-9509-45CB-BD4E-84F90C1C94D0}"/>
              </a:ext>
            </a:extLst>
          </p:cNvPr>
          <p:cNvSpPr>
            <a:spLocks noGrp="1"/>
          </p:cNvSpPr>
          <p:nvPr>
            <p:ph idx="1"/>
          </p:nvPr>
        </p:nvSpPr>
        <p:spPr>
          <a:xfrm>
            <a:off x="838200" y="1825625"/>
            <a:ext cx="10515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 name="Прямоугольник 9">
            <a:extLst>
              <a:ext uri="{FF2B5EF4-FFF2-40B4-BE49-F238E27FC236}">
                <a16:creationId xmlns:a16="http://schemas.microsoft.com/office/drawing/2014/main" xmlns="" id="{8AF27442-62D0-4CA6-81B4-B7FDDA51A9A2}"/>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1" name="Прямоугольник 10">
            <a:extLst>
              <a:ext uri="{FF2B5EF4-FFF2-40B4-BE49-F238E27FC236}">
                <a16:creationId xmlns:a16="http://schemas.microsoft.com/office/drawing/2014/main" xmlns="" id="{E1FD6AC4-0F96-4D40-B8AD-EF85E9EDE11D}"/>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nvGrpSpPr>
          <p:cNvPr id="12" name="Группа 11">
            <a:extLst>
              <a:ext uri="{FF2B5EF4-FFF2-40B4-BE49-F238E27FC236}">
                <a16:creationId xmlns:a16="http://schemas.microsoft.com/office/drawing/2014/main" xmlns="" id="{73640FF5-D492-4210-9DE4-D7B66426125F}"/>
              </a:ext>
            </a:extLst>
          </p:cNvPr>
          <p:cNvGrpSpPr/>
          <p:nvPr userDrawn="1"/>
        </p:nvGrpSpPr>
        <p:grpSpPr>
          <a:xfrm>
            <a:off x="9347250" y="37980"/>
            <a:ext cx="2844750" cy="286020"/>
            <a:chOff x="9347250" y="37980"/>
            <a:chExt cx="2844750" cy="286020"/>
          </a:xfrm>
          <a:solidFill>
            <a:schemeClr val="accent1"/>
          </a:solidFill>
        </p:grpSpPr>
        <p:sp>
          <p:nvSpPr>
            <p:cNvPr id="13" name="Прямоугольник 12">
              <a:extLst>
                <a:ext uri="{FF2B5EF4-FFF2-40B4-BE49-F238E27FC236}">
                  <a16:creationId xmlns:a16="http://schemas.microsoft.com/office/drawing/2014/main" xmlns="" id="{062B47E0-EF90-4ECC-A73E-6E5DA1F62FCD}"/>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xmlns="" id="{2FC4DE4B-558A-425B-A23E-B63E93533558}"/>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grpSp>
        <p:nvGrpSpPr>
          <p:cNvPr id="15" name="Группа 14">
            <a:extLst>
              <a:ext uri="{FF2B5EF4-FFF2-40B4-BE49-F238E27FC236}">
                <a16:creationId xmlns:a16="http://schemas.microsoft.com/office/drawing/2014/main" xmlns="" id="{D1C3AA05-E7C7-4C27-A908-2E47AFEBA600}"/>
              </a:ext>
            </a:extLst>
          </p:cNvPr>
          <p:cNvGrpSpPr/>
          <p:nvPr userDrawn="1"/>
        </p:nvGrpSpPr>
        <p:grpSpPr>
          <a:xfrm>
            <a:off x="-35250" y="6583500"/>
            <a:ext cx="2844750" cy="274500"/>
            <a:chOff x="-35250" y="6583500"/>
            <a:chExt cx="2844750" cy="274500"/>
          </a:xfrm>
          <a:solidFill>
            <a:schemeClr val="accent1"/>
          </a:solidFill>
        </p:grpSpPr>
        <p:sp>
          <p:nvSpPr>
            <p:cNvPr id="16" name="Прямоугольник 15">
              <a:extLst>
                <a:ext uri="{FF2B5EF4-FFF2-40B4-BE49-F238E27FC236}">
                  <a16:creationId xmlns:a16="http://schemas.microsoft.com/office/drawing/2014/main" xmlns="" id="{D94BF255-53E4-439B-83D0-7DE93A9900DD}"/>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7" name="Блок-схема: объединение 16">
              <a:extLst>
                <a:ext uri="{FF2B5EF4-FFF2-40B4-BE49-F238E27FC236}">
                  <a16:creationId xmlns:a16="http://schemas.microsoft.com/office/drawing/2014/main" xmlns="" id="{E38044D4-D5F4-4E1E-8B74-E24D6E7B2929}"/>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grpSp>
    </p:spTree>
    <p:extLst>
      <p:ext uri="{BB962C8B-B14F-4D97-AF65-F5344CB8AC3E}">
        <p14:creationId xmlns:p14="http://schemas.microsoft.com/office/powerpoint/2010/main" xmlns="" val="18190832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bg>
      <p:bgPr>
        <a:solidFill>
          <a:schemeClr val="bg1"/>
        </a:solidFill>
        <a:effectLst/>
      </p:bgPr>
    </p:bg>
    <p:spTree>
      <p:nvGrpSpPr>
        <p:cNvPr id="1" name=""/>
        <p:cNvGrpSpPr/>
        <p:nvPr/>
      </p:nvGrpSpPr>
      <p:grpSpPr>
        <a:xfrm>
          <a:off x="0" y="0"/>
          <a:ext cx="0" cy="0"/>
          <a:chOff x="0" y="0"/>
          <a:chExt cx="0" cy="0"/>
        </a:xfrm>
      </p:grpSpPr>
      <p:sp>
        <p:nvSpPr>
          <p:cNvPr id="16" name="Заголовок 11">
            <a:extLst>
              <a:ext uri="{FF2B5EF4-FFF2-40B4-BE49-F238E27FC236}">
                <a16:creationId xmlns:a16="http://schemas.microsoft.com/office/drawing/2014/main" xmlns="" id="{AC7B45C4-0029-484F-BC10-E13FF56236DF}"/>
              </a:ext>
            </a:extLst>
          </p:cNvPr>
          <p:cNvSpPr>
            <a:spLocks noGrp="1"/>
          </p:cNvSpPr>
          <p:nvPr>
            <p:ph type="title"/>
          </p:nvPr>
        </p:nvSpPr>
        <p:spPr>
          <a:xfrm>
            <a:off x="425450" y="234000"/>
            <a:ext cx="11341100" cy="1035000"/>
          </a:xfrm>
        </p:spPr>
        <p:txBody>
          <a:bodyPr/>
          <a:lstStyle>
            <a:lvl1pPr>
              <a:defRPr>
                <a:solidFill>
                  <a:schemeClr val="accent1"/>
                </a:solidFill>
              </a:defRPr>
            </a:lvl1pPr>
          </a:lstStyle>
          <a:p>
            <a:r>
              <a:rPr lang="ru-RU" dirty="0"/>
              <a:t>Образец заголовка</a:t>
            </a:r>
          </a:p>
        </p:txBody>
      </p:sp>
      <p:sp>
        <p:nvSpPr>
          <p:cNvPr id="17" name="Рисунок 2">
            <a:extLst>
              <a:ext uri="{FF2B5EF4-FFF2-40B4-BE49-F238E27FC236}">
                <a16:creationId xmlns:a16="http://schemas.microsoft.com/office/drawing/2014/main" xmlns="" id="{F8FF044D-1DB9-4B7C-9D24-F0D3A3DD3C0C}"/>
              </a:ext>
            </a:extLst>
          </p:cNvPr>
          <p:cNvSpPr>
            <a:spLocks noGrp="1"/>
          </p:cNvSpPr>
          <p:nvPr>
            <p:ph type="pic" sz="quarter" idx="13"/>
          </p:nvPr>
        </p:nvSpPr>
        <p:spPr>
          <a:xfrm>
            <a:off x="425450" y="2303463"/>
            <a:ext cx="4005550" cy="1620837"/>
          </a:xfrm>
        </p:spPr>
        <p:txBody>
          <a:bodyPr/>
          <a:lstStyle>
            <a:lvl1pPr>
              <a:defRPr>
                <a:solidFill>
                  <a:schemeClr val="accent1"/>
                </a:solidFill>
              </a:defRPr>
            </a:lvl1pPr>
          </a:lstStyle>
          <a:p>
            <a:endParaRPr lang="ru-RU" dirty="0"/>
          </a:p>
        </p:txBody>
      </p:sp>
      <p:sp>
        <p:nvSpPr>
          <p:cNvPr id="18" name="Рисунок 2">
            <a:extLst>
              <a:ext uri="{FF2B5EF4-FFF2-40B4-BE49-F238E27FC236}">
                <a16:creationId xmlns:a16="http://schemas.microsoft.com/office/drawing/2014/main" xmlns="" id="{738784A2-81B9-4C54-8F48-52CB72EF9714}"/>
              </a:ext>
            </a:extLst>
          </p:cNvPr>
          <p:cNvSpPr>
            <a:spLocks noGrp="1"/>
          </p:cNvSpPr>
          <p:nvPr>
            <p:ph type="pic" sz="quarter" idx="14"/>
          </p:nvPr>
        </p:nvSpPr>
        <p:spPr>
          <a:xfrm>
            <a:off x="4595341" y="2303463"/>
            <a:ext cx="4005550" cy="1620837"/>
          </a:xfrm>
        </p:spPr>
        <p:txBody>
          <a:bodyPr/>
          <a:lstStyle>
            <a:lvl1pPr>
              <a:defRPr>
                <a:solidFill>
                  <a:schemeClr val="accent1"/>
                </a:solidFill>
              </a:defRPr>
            </a:lvl1pPr>
          </a:lstStyle>
          <a:p>
            <a:endParaRPr lang="ru-RU" dirty="0"/>
          </a:p>
        </p:txBody>
      </p:sp>
      <p:sp>
        <p:nvSpPr>
          <p:cNvPr id="19" name="Рисунок 2">
            <a:extLst>
              <a:ext uri="{FF2B5EF4-FFF2-40B4-BE49-F238E27FC236}">
                <a16:creationId xmlns:a16="http://schemas.microsoft.com/office/drawing/2014/main" xmlns="" id="{21C4B4FC-EB7C-4B83-9B03-36AC76ADC66E}"/>
              </a:ext>
            </a:extLst>
          </p:cNvPr>
          <p:cNvSpPr>
            <a:spLocks noGrp="1"/>
          </p:cNvSpPr>
          <p:nvPr>
            <p:ph type="pic" sz="quarter" idx="15"/>
          </p:nvPr>
        </p:nvSpPr>
        <p:spPr>
          <a:xfrm>
            <a:off x="8761675" y="2303463"/>
            <a:ext cx="3004875" cy="1620837"/>
          </a:xfrm>
        </p:spPr>
        <p:txBody>
          <a:bodyPr/>
          <a:lstStyle>
            <a:lvl1pPr>
              <a:defRPr>
                <a:solidFill>
                  <a:schemeClr val="accent1"/>
                </a:solidFill>
              </a:defRPr>
            </a:lvl1pPr>
          </a:lstStyle>
          <a:p>
            <a:endParaRPr lang="ru-RU" dirty="0"/>
          </a:p>
        </p:txBody>
      </p:sp>
      <p:sp>
        <p:nvSpPr>
          <p:cNvPr id="20" name="Рисунок 2">
            <a:extLst>
              <a:ext uri="{FF2B5EF4-FFF2-40B4-BE49-F238E27FC236}">
                <a16:creationId xmlns:a16="http://schemas.microsoft.com/office/drawing/2014/main" xmlns="" id="{FC421DAD-9956-40BC-B396-121BDF52207E}"/>
              </a:ext>
            </a:extLst>
          </p:cNvPr>
          <p:cNvSpPr>
            <a:spLocks noGrp="1"/>
          </p:cNvSpPr>
          <p:nvPr>
            <p:ph type="pic" sz="quarter" idx="16"/>
          </p:nvPr>
        </p:nvSpPr>
        <p:spPr>
          <a:xfrm>
            <a:off x="425450" y="4058163"/>
            <a:ext cx="3004875" cy="1620837"/>
          </a:xfrm>
        </p:spPr>
        <p:txBody>
          <a:bodyPr/>
          <a:lstStyle>
            <a:lvl1pPr>
              <a:defRPr>
                <a:solidFill>
                  <a:schemeClr val="accent1"/>
                </a:solidFill>
              </a:defRPr>
            </a:lvl1pPr>
          </a:lstStyle>
          <a:p>
            <a:endParaRPr lang="ru-RU" dirty="0"/>
          </a:p>
        </p:txBody>
      </p:sp>
      <p:sp>
        <p:nvSpPr>
          <p:cNvPr id="21" name="Рисунок 2">
            <a:extLst>
              <a:ext uri="{FF2B5EF4-FFF2-40B4-BE49-F238E27FC236}">
                <a16:creationId xmlns:a16="http://schemas.microsoft.com/office/drawing/2014/main" xmlns="" id="{0596AFFC-6327-4316-8A52-555C5499A3E5}"/>
              </a:ext>
            </a:extLst>
          </p:cNvPr>
          <p:cNvSpPr>
            <a:spLocks noGrp="1"/>
          </p:cNvSpPr>
          <p:nvPr>
            <p:ph type="pic" sz="quarter" idx="17"/>
          </p:nvPr>
        </p:nvSpPr>
        <p:spPr>
          <a:xfrm>
            <a:off x="3606109" y="4058163"/>
            <a:ext cx="4005550" cy="1620837"/>
          </a:xfrm>
        </p:spPr>
        <p:txBody>
          <a:bodyPr/>
          <a:lstStyle>
            <a:lvl1pPr>
              <a:defRPr>
                <a:solidFill>
                  <a:schemeClr val="accent1"/>
                </a:solidFill>
              </a:defRPr>
            </a:lvl1pPr>
          </a:lstStyle>
          <a:p>
            <a:endParaRPr lang="ru-RU" dirty="0"/>
          </a:p>
        </p:txBody>
      </p:sp>
      <p:sp>
        <p:nvSpPr>
          <p:cNvPr id="22" name="Рисунок 2">
            <a:extLst>
              <a:ext uri="{FF2B5EF4-FFF2-40B4-BE49-F238E27FC236}">
                <a16:creationId xmlns:a16="http://schemas.microsoft.com/office/drawing/2014/main" xmlns="" id="{709A8CBC-B10E-4729-8664-C17D4F6947A6}"/>
              </a:ext>
            </a:extLst>
          </p:cNvPr>
          <p:cNvSpPr>
            <a:spLocks noGrp="1"/>
          </p:cNvSpPr>
          <p:nvPr>
            <p:ph type="pic" sz="quarter" idx="18"/>
          </p:nvPr>
        </p:nvSpPr>
        <p:spPr>
          <a:xfrm>
            <a:off x="7776000" y="4058163"/>
            <a:ext cx="4005550" cy="1620837"/>
          </a:xfrm>
        </p:spPr>
        <p:txBody>
          <a:bodyPr/>
          <a:lstStyle>
            <a:lvl1pPr>
              <a:defRPr>
                <a:solidFill>
                  <a:schemeClr val="accent1"/>
                </a:solidFill>
              </a:defRPr>
            </a:lvl1pPr>
          </a:lstStyle>
          <a:p>
            <a:endParaRPr lang="ru-RU" dirty="0"/>
          </a:p>
        </p:txBody>
      </p:sp>
      <p:sp>
        <p:nvSpPr>
          <p:cNvPr id="23" name="Текст 4">
            <a:extLst>
              <a:ext uri="{FF2B5EF4-FFF2-40B4-BE49-F238E27FC236}">
                <a16:creationId xmlns:a16="http://schemas.microsoft.com/office/drawing/2014/main" xmlns="" id="{05550F69-FB7F-4160-902B-8FE3C5C275BB}"/>
              </a:ext>
            </a:extLst>
          </p:cNvPr>
          <p:cNvSpPr>
            <a:spLocks noGrp="1"/>
          </p:cNvSpPr>
          <p:nvPr>
            <p:ph type="body" sz="quarter" idx="19"/>
          </p:nvPr>
        </p:nvSpPr>
        <p:spPr>
          <a:xfrm>
            <a:off x="439739" y="1493838"/>
            <a:ext cx="11341100" cy="62706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xmlns="" val="27703596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s://presentation-creation.ru/"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48E8430-DDB9-4451-9D36-B3AF2E769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CBE93D94-3035-46FC-A88F-4C3D803A53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FC1E060-1FC4-4335-BB7B-E97E627FA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93E2BF-9ADC-477C-B985-ED6A3FE2C52E}" type="datetimeFigureOut">
              <a:rPr lang="ru-RU" smtClean="0"/>
              <a:pPr/>
              <a:t>01.04.2026</a:t>
            </a:fld>
            <a:endParaRPr lang="ru-RU" dirty="0"/>
          </a:p>
        </p:txBody>
      </p:sp>
      <p:sp>
        <p:nvSpPr>
          <p:cNvPr id="5" name="Нижний колонтитул 4">
            <a:extLst>
              <a:ext uri="{FF2B5EF4-FFF2-40B4-BE49-F238E27FC236}">
                <a16:creationId xmlns:a16="http://schemas.microsoft.com/office/drawing/2014/main" xmlns="" id="{66DED04A-12F8-4119-ACB5-AA522965E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a:extLst>
              <a:ext uri="{FF2B5EF4-FFF2-40B4-BE49-F238E27FC236}">
                <a16:creationId xmlns:a16="http://schemas.microsoft.com/office/drawing/2014/main" xmlns="" id="{8DF0D0D2-7346-4BE2-B3F5-7DE8403A21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424E6-770A-4943-8DFB-C07B33ECB3B4}" type="slidenum">
              <a:rPr lang="ru-RU" smtClean="0"/>
              <a:pPr/>
              <a:t>‹#›</a:t>
            </a:fld>
            <a:endParaRPr lang="ru-RU" dirty="0"/>
          </a:p>
        </p:txBody>
      </p:sp>
      <p:pic>
        <p:nvPicPr>
          <p:cNvPr id="7" name="Рисунок 6">
            <a:hlinkClick r:id="rId25"/>
            <a:extLst>
              <a:ext uri="{FF2B5EF4-FFF2-40B4-BE49-F238E27FC236}">
                <a16:creationId xmlns:a16="http://schemas.microsoft.com/office/drawing/2014/main" xmlns="" id="{43780347-ADC3-4039-95E5-9DAF405C2D48}"/>
              </a:ext>
            </a:extLst>
          </p:cNvPr>
          <p:cNvPicPr>
            <a:picLocks noChangeAspect="1"/>
          </p:cNvPicPr>
          <p:nvPr userDrawn="1"/>
        </p:nvPicPr>
        <p:blipFill>
          <a:blip r:embed="rId26" cstate="print">
            <a:extLst>
              <a:ext uri="{28A0092B-C50C-407E-A947-70E740481C1C}">
                <a14:useLocalDpi xmlns:a14="http://schemas.microsoft.com/office/drawing/2010/main" xmlns=""/>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xmlns="" val="28056890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67" r:id="rId4"/>
    <p:sldLayoutId id="2147483666" r:id="rId5"/>
    <p:sldLayoutId id="2147483661" r:id="rId6"/>
    <p:sldLayoutId id="2147483662" r:id="rId7"/>
    <p:sldLayoutId id="2147483663" r:id="rId8"/>
    <p:sldLayoutId id="2147483664"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8" r:id="rId20"/>
    <p:sldLayoutId id="2147483681" r:id="rId21"/>
    <p:sldLayoutId id="2147483682" r:id="rId22"/>
    <p:sldLayoutId id="2147483683" r:id="rId23"/>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hyperlink" Target="consultantplus://offline/ref=9451894062AAB9D9C043B1BEC18038D26DC360EDE678CB3C7B256F2060EC160838B675DAAB59C13D64A57E61411620E5409574A7A1E6A0Y9A4L"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consultantplus://offline/ref=8B7B88E0441E364A7BCFAC4BB66F32B2EC5B6C8A2844DC6658A285E2C787268A1CCB77C491A647C9AE800FA98DBF6F2D1274DA957Cv4y8S" TargetMode="External"/><Relationship Id="rId2" Type="http://schemas.openxmlformats.org/officeDocument/2006/relationships/hyperlink" Target="consultantplus://offline/ref=8B7B88E0441E364A7BCFA944B56F32B2E059688C25138B6409F78BE7CFD76E9A528E7AC098A04F96AB951EF183BC7132136AC6977E49v9yAS" TargetMode="External"/><Relationship Id="rId1" Type="http://schemas.openxmlformats.org/officeDocument/2006/relationships/slideLayout" Target="../slideLayouts/slideLayout15.xml"/><Relationship Id="rId4" Type="http://schemas.openxmlformats.org/officeDocument/2006/relationships/hyperlink" Target="consultantplus://offline/ref=8B7B88E0441E364A7BCFAC4BB66F32B2EC5D6D8E2D45DC6658A285E2C787268A1CCB77C39CA347C9AE800FA98DBF6F2D1274DA957Cv4y8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consultantplus://offline/ref=B51341E916CA2D3342E9E2AF2B951F365A95CF62734AA56D3CF437A40F6EA7372FA4AB1F0E77A204A75F5F3D3CDC764DE03774F8E85497r2JEL"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consultantplus://offline/ref=B51341E916CA2D3342E9E2AF2B951F365A95CF62734AA56D3CF437A40F6EA7372FA4AB1F0E74AA03A75F5F3D3CDC764DE03774F8E85497r2JEL"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consultantplus://offline/ref=F2B391CEAB45A13BD85A23CB08A35C3DDE13F424CD57D525DE3D902A6C4C0C63875F8CE2BC7C4075B45D1448232A7D703D5FE4EB9699e6J8T" TargetMode="External"/><Relationship Id="rId2" Type="http://schemas.openxmlformats.org/officeDocument/2006/relationships/hyperlink" Target="consultantplus://offline/ref=F2B391CEAB45A13BD85A23CB08A35C3DDE13F429C156D525DE3D902A6C4C0C63875F8CE5BF7E457EEB5801597B257C6D225EFAF7949B69e6J8T" TargetMode="Externa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login.consultant.ru/link/?req=doc&amp;demo=1&amp;base=LAW&amp;n=388711&amp;date=04.10.2021"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57A3F9B0-C61E-4C60-847E-58C20F285CD3}"/>
              </a:ext>
            </a:extLst>
          </p:cNvPr>
          <p:cNvSpPr/>
          <p:nvPr/>
        </p:nvSpPr>
        <p:spPr>
          <a:xfrm>
            <a:off x="0" y="0"/>
            <a:ext cx="12192000"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10">
            <a:extLst>
              <a:ext uri="{FF2B5EF4-FFF2-40B4-BE49-F238E27FC236}">
                <a16:creationId xmlns:a16="http://schemas.microsoft.com/office/drawing/2014/main" xmlns="" id="{C3A62C24-D04B-48C3-AA2C-139B09BA2CCB}"/>
              </a:ext>
            </a:extLst>
          </p:cNvPr>
          <p:cNvSpPr/>
          <p:nvPr/>
        </p:nvSpPr>
        <p:spPr>
          <a:xfrm>
            <a:off x="1236000" y="683550"/>
            <a:ext cx="9720000" cy="54675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6">
            <a:extLst>
              <a:ext uri="{FF2B5EF4-FFF2-40B4-BE49-F238E27FC236}">
                <a16:creationId xmlns:a16="http://schemas.microsoft.com/office/drawing/2014/main" xmlns="" id="{F517E966-A564-45E1-84EA-531571F5224C}"/>
              </a:ext>
            </a:extLst>
          </p:cNvPr>
          <p:cNvSpPr>
            <a:spLocks noGrp="1"/>
          </p:cNvSpPr>
          <p:nvPr>
            <p:ph type="ctrTitle"/>
          </p:nvPr>
        </p:nvSpPr>
        <p:spPr>
          <a:xfrm>
            <a:off x="1543650" y="1340768"/>
            <a:ext cx="9144000" cy="1700963"/>
          </a:xfrm>
        </p:spPr>
        <p:txBody>
          <a:bodyPr>
            <a:normAutofit/>
          </a:bodyPr>
          <a:lstStyle/>
          <a:p>
            <a:pPr>
              <a:spcBef>
                <a:spcPts val="600"/>
              </a:spcBef>
              <a:spcAft>
                <a:spcPts val="600"/>
              </a:spcAft>
            </a:pPr>
            <a:r>
              <a:rPr lang="ru-RU" sz="4000" b="1" dirty="0">
                <a:solidFill>
                  <a:schemeClr val="bg1"/>
                </a:solidFill>
                <a:latin typeface="Arial" pitchFamily="34" charset="0"/>
                <a:cs typeface="Arial" pitchFamily="34" charset="0"/>
              </a:rPr>
              <a:t/>
            </a:r>
            <a:br>
              <a:rPr lang="ru-RU" sz="4000" b="1" dirty="0">
                <a:solidFill>
                  <a:schemeClr val="bg1"/>
                </a:solidFill>
                <a:latin typeface="Arial" pitchFamily="34" charset="0"/>
                <a:cs typeface="Arial" pitchFamily="34" charset="0"/>
              </a:rPr>
            </a:br>
            <a:r>
              <a:rPr lang="ru-RU" sz="4800" b="1" dirty="0">
                <a:solidFill>
                  <a:schemeClr val="bg1"/>
                </a:solidFill>
                <a:latin typeface="+mn-lt"/>
                <a:cs typeface="Arial" pitchFamily="34" charset="0"/>
              </a:rPr>
              <a:t>Страховые взносы</a:t>
            </a:r>
            <a:endParaRPr lang="ru-RU" sz="4800" dirty="0">
              <a:solidFill>
                <a:schemeClr val="bg1"/>
              </a:solidFill>
              <a:latin typeface="+mn-lt"/>
              <a:cs typeface="Arial" pitchFamily="34" charset="0"/>
            </a:endParaRPr>
          </a:p>
        </p:txBody>
      </p:sp>
      <p:sp>
        <p:nvSpPr>
          <p:cNvPr id="8" name="Подзаголовок 7">
            <a:extLst>
              <a:ext uri="{FF2B5EF4-FFF2-40B4-BE49-F238E27FC236}">
                <a16:creationId xmlns:a16="http://schemas.microsoft.com/office/drawing/2014/main" xmlns="" id="{E2BDACE4-4494-4579-AE66-C36AE5DA67AB}"/>
              </a:ext>
            </a:extLst>
          </p:cNvPr>
          <p:cNvSpPr>
            <a:spLocks noGrp="1"/>
          </p:cNvSpPr>
          <p:nvPr>
            <p:ph type="subTitle" idx="1"/>
          </p:nvPr>
        </p:nvSpPr>
        <p:spPr>
          <a:xfrm>
            <a:off x="1265096" y="3717032"/>
            <a:ext cx="9144000" cy="1655762"/>
          </a:xfrm>
        </p:spPr>
        <p:txBody>
          <a:bodyPr>
            <a:normAutofit/>
          </a:bodyPr>
          <a:lstStyle/>
          <a:p>
            <a:pPr algn="l">
              <a:lnSpc>
                <a:spcPct val="100000"/>
              </a:lnSpc>
              <a:spcBef>
                <a:spcPts val="0"/>
              </a:spcBef>
              <a:spcAft>
                <a:spcPts val="600"/>
              </a:spcAft>
            </a:pPr>
            <a:r>
              <a:rPr lang="ru-RU" sz="2000" dirty="0">
                <a:solidFill>
                  <a:schemeClr val="bg1"/>
                </a:solidFill>
                <a:cs typeface="Arial" pitchFamily="34" charset="0"/>
              </a:rPr>
              <a:t>Лектор: </a:t>
            </a:r>
            <a:r>
              <a:rPr lang="ru-RU" sz="2000" b="1" dirty="0">
                <a:solidFill>
                  <a:schemeClr val="bg1"/>
                </a:solidFill>
                <a:cs typeface="Arial" pitchFamily="34" charset="0"/>
              </a:rPr>
              <a:t>Колмакова Полина Владимировна</a:t>
            </a:r>
          </a:p>
          <a:p>
            <a:pPr algn="l">
              <a:spcBef>
                <a:spcPts val="0"/>
              </a:spcBef>
            </a:pPr>
            <a:r>
              <a:rPr lang="ru-RU" sz="2000" dirty="0">
                <a:solidFill>
                  <a:schemeClr val="bg1"/>
                </a:solidFill>
              </a:rPr>
              <a:t>ведущий эксперт в области налогообложения, налоговый консультант,</a:t>
            </a:r>
          </a:p>
          <a:p>
            <a:pPr algn="l">
              <a:spcBef>
                <a:spcPts val="0"/>
              </a:spcBef>
            </a:pPr>
            <a:r>
              <a:rPr lang="ru-RU" sz="2000" dirty="0">
                <a:solidFill>
                  <a:schemeClr val="bg1"/>
                </a:solidFill>
              </a:rPr>
              <a:t>член Федеральной Палаты налоговых консультантов</a:t>
            </a:r>
          </a:p>
          <a:p>
            <a:pPr algn="l">
              <a:lnSpc>
                <a:spcPct val="100000"/>
              </a:lnSpc>
              <a:spcBef>
                <a:spcPts val="0"/>
              </a:spcBef>
              <a:spcAft>
                <a:spcPts val="600"/>
              </a:spcAft>
            </a:pPr>
            <a:endParaRPr lang="ru-RU" sz="2000" b="1" dirty="0">
              <a:solidFill>
                <a:schemeClr val="bg1"/>
              </a:solidFill>
              <a:cs typeface="Arial" pitchFamily="34" charset="0"/>
            </a:endParaRPr>
          </a:p>
          <a:p>
            <a:pPr algn="l">
              <a:lnSpc>
                <a:spcPct val="100000"/>
              </a:lnSpc>
              <a:spcBef>
                <a:spcPts val="0"/>
              </a:spcBef>
            </a:pPr>
            <a:endParaRPr lang="ru-RU" sz="1800" dirty="0">
              <a:solidFill>
                <a:schemeClr val="bg1"/>
              </a:solidFill>
            </a:endParaRPr>
          </a:p>
        </p:txBody>
      </p:sp>
      <p:sp>
        <p:nvSpPr>
          <p:cNvPr id="13" name="Прямоугольник 12">
            <a:extLst>
              <a:ext uri="{FF2B5EF4-FFF2-40B4-BE49-F238E27FC236}">
                <a16:creationId xmlns:a16="http://schemas.microsoft.com/office/drawing/2014/main" xmlns="" id="{B7677A69-23E8-4468-B0C1-F200BA6A0BB0}"/>
              </a:ext>
            </a:extLst>
          </p:cNvPr>
          <p:cNvSpPr/>
          <p:nvPr/>
        </p:nvSpPr>
        <p:spPr>
          <a:xfrm>
            <a:off x="456450" y="257400"/>
            <a:ext cx="11318400" cy="6366600"/>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7"/>
          <p:cNvSpPr txBox="1">
            <a:spLocks/>
          </p:cNvSpPr>
          <p:nvPr/>
        </p:nvSpPr>
        <p:spPr bwMode="auto">
          <a:xfrm>
            <a:off x="4643666" y="5165379"/>
            <a:ext cx="6323100" cy="873125"/>
          </a:xfrm>
          <a:prstGeom prst="rect">
            <a:avLst/>
          </a:prstGeom>
          <a:noFill/>
          <a:ln w="9525">
            <a:noFill/>
            <a:miter lim="800000"/>
            <a:headEnd/>
            <a:tailEnd/>
          </a:ln>
        </p:spPr>
        <p:txBody>
          <a:bodyPr lIns="100794" tIns="50397" rIns="100794" bIns="50397"/>
          <a:lstStyle/>
          <a:p>
            <a:pPr algn="r">
              <a:buClr>
                <a:srgbClr val="C3260C"/>
              </a:buClr>
              <a:buSzPct val="130000"/>
              <a:buFont typeface="Georgia" pitchFamily="18" charset="0"/>
              <a:buNone/>
              <a:defRPr/>
            </a:pPr>
            <a:r>
              <a:rPr lang="ru-RU" kern="0" dirty="0">
                <a:solidFill>
                  <a:schemeClr val="bg1"/>
                </a:solidFill>
                <a:cs typeface="Arial" pitchFamily="34" charset="0"/>
              </a:rPr>
              <a:t>Центр подготовки налоговых консультантов РосНОУ  </a:t>
            </a:r>
          </a:p>
          <a:p>
            <a:pPr algn="r">
              <a:spcBef>
                <a:spcPct val="20000"/>
              </a:spcBef>
              <a:spcAft>
                <a:spcPts val="331"/>
              </a:spcAft>
              <a:buClr>
                <a:srgbClr val="C3260C"/>
              </a:buClr>
              <a:buSzPct val="130000"/>
              <a:defRPr/>
            </a:pPr>
            <a:r>
              <a:rPr lang="ru-RU" kern="0" dirty="0">
                <a:solidFill>
                  <a:schemeClr val="bg1"/>
                </a:solidFill>
                <a:cs typeface="Arial" pitchFamily="34" charset="0"/>
              </a:rPr>
              <a:t>(495) 925-03-87 </a:t>
            </a:r>
            <a:r>
              <a:rPr lang="en-US" kern="0" dirty="0">
                <a:solidFill>
                  <a:schemeClr val="bg1"/>
                </a:solidFill>
                <a:cs typeface="Arial" pitchFamily="34" charset="0"/>
              </a:rPr>
              <a:t>nalog</a:t>
            </a:r>
            <a:r>
              <a:rPr lang="ru-RU" kern="0" dirty="0">
                <a:solidFill>
                  <a:schemeClr val="bg1"/>
                </a:solidFill>
                <a:cs typeface="Arial" pitchFamily="34" charset="0"/>
              </a:rPr>
              <a:t>@</a:t>
            </a:r>
            <a:r>
              <a:rPr lang="en-US" kern="0" dirty="0">
                <a:solidFill>
                  <a:schemeClr val="bg1"/>
                </a:solidFill>
                <a:cs typeface="Arial" pitchFamily="34" charset="0"/>
              </a:rPr>
              <a:t>cpnk</a:t>
            </a:r>
            <a:r>
              <a:rPr lang="ru-RU" kern="0" dirty="0">
                <a:solidFill>
                  <a:schemeClr val="bg1"/>
                </a:solidFill>
                <a:cs typeface="Arial" pitchFamily="34" charset="0"/>
              </a:rPr>
              <a:t>.</a:t>
            </a:r>
            <a:r>
              <a:rPr lang="en-US" kern="0" dirty="0">
                <a:solidFill>
                  <a:schemeClr val="bg1"/>
                </a:solidFill>
                <a:cs typeface="Arial" pitchFamily="34" charset="0"/>
              </a:rPr>
              <a:t>ru </a:t>
            </a:r>
            <a:r>
              <a:rPr lang="ru-RU" kern="0" dirty="0">
                <a:solidFill>
                  <a:schemeClr val="bg1"/>
                </a:solidFill>
                <a:cs typeface="Arial" pitchFamily="34" charset="0"/>
              </a:rPr>
              <a:t> </a:t>
            </a:r>
            <a:r>
              <a:rPr lang="en-US" kern="0" dirty="0">
                <a:solidFill>
                  <a:schemeClr val="bg1"/>
                </a:solidFill>
                <a:cs typeface="Arial" pitchFamily="34" charset="0"/>
              </a:rPr>
              <a:t>http</a:t>
            </a:r>
            <a:r>
              <a:rPr lang="ru-RU" kern="0" dirty="0">
                <a:solidFill>
                  <a:schemeClr val="bg1"/>
                </a:solidFill>
                <a:cs typeface="Arial" pitchFamily="34" charset="0"/>
              </a:rPr>
              <a:t>://</a:t>
            </a:r>
            <a:r>
              <a:rPr lang="en-US" kern="0" dirty="0">
                <a:solidFill>
                  <a:schemeClr val="bg1"/>
                </a:solidFill>
                <a:cs typeface="Arial" pitchFamily="34" charset="0"/>
              </a:rPr>
              <a:t>cpnk</a:t>
            </a:r>
            <a:r>
              <a:rPr lang="ru-RU" kern="0" dirty="0">
                <a:solidFill>
                  <a:schemeClr val="bg1"/>
                </a:solidFill>
                <a:cs typeface="Arial" pitchFamily="34" charset="0"/>
              </a:rPr>
              <a:t>.</a:t>
            </a:r>
            <a:r>
              <a:rPr lang="en-US" kern="0" dirty="0">
                <a:solidFill>
                  <a:schemeClr val="bg1"/>
                </a:solidFill>
                <a:cs typeface="Arial" pitchFamily="34" charset="0"/>
              </a:rPr>
              <a:t>ru</a:t>
            </a:r>
            <a:r>
              <a:rPr lang="ru-RU" kern="0" dirty="0">
                <a:solidFill>
                  <a:schemeClr val="bg1"/>
                </a:solidFill>
                <a:cs typeface="Arial" pitchFamily="34" charset="0"/>
              </a:rPr>
              <a:t> </a:t>
            </a:r>
          </a:p>
          <a:p>
            <a:pPr algn="r">
              <a:spcBef>
                <a:spcPct val="20000"/>
              </a:spcBef>
              <a:spcAft>
                <a:spcPts val="331"/>
              </a:spcAft>
              <a:buClr>
                <a:srgbClr val="C3260C"/>
              </a:buClr>
              <a:buSzPct val="130000"/>
              <a:defRPr/>
            </a:pPr>
            <a:r>
              <a:rPr lang="ru-RU" kern="0" dirty="0">
                <a:solidFill>
                  <a:schemeClr val="bg1"/>
                </a:solidFill>
                <a:latin typeface="Arial" pitchFamily="34" charset="0"/>
                <a:cs typeface="Arial" pitchFamily="34" charset="0"/>
              </a:rPr>
              <a:t> </a:t>
            </a:r>
          </a:p>
          <a:p>
            <a:pPr>
              <a:spcBef>
                <a:spcPct val="20000"/>
              </a:spcBef>
              <a:spcAft>
                <a:spcPts val="331"/>
              </a:spcAft>
              <a:buClr>
                <a:srgbClr val="C3260C"/>
              </a:buClr>
              <a:buSzPct val="130000"/>
              <a:defRPr/>
            </a:pPr>
            <a:endParaRPr lang="ru-RU" kern="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5956136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Объект 2">
            <a:extLst>
              <a:ext uri="{FF2B5EF4-FFF2-40B4-BE49-F238E27FC236}">
                <a16:creationId xmlns:a16="http://schemas.microsoft.com/office/drawing/2014/main" xmlns="" id="{80913075-2965-4FE4-9EB6-8DEB93D85D9B}"/>
              </a:ext>
            </a:extLst>
          </p:cNvPr>
          <p:cNvSpPr>
            <a:spLocks noGrp="1"/>
          </p:cNvSpPr>
          <p:nvPr>
            <p:ph type="body" sz="quarter" idx="10"/>
          </p:nvPr>
        </p:nvSpPr>
        <p:spPr>
          <a:ln>
            <a:miter lim="800000"/>
            <a:headEnd/>
            <a:tailEnd/>
          </a:ln>
        </p:spPr>
        <p:txBody>
          <a:bodyPr>
            <a:normAutofit/>
          </a:bodyPr>
          <a:lstStyle/>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dirty="0"/>
          </a:p>
        </p:txBody>
      </p:sp>
      <p:sp>
        <p:nvSpPr>
          <p:cNvPr id="2" name="Текст 1">
            <a:extLst>
              <a:ext uri="{FF2B5EF4-FFF2-40B4-BE49-F238E27FC236}">
                <a16:creationId xmlns:a16="http://schemas.microsoft.com/office/drawing/2014/main" xmlns="" id="{D3F71864-2407-425C-A9C1-F6BD8AC2DEC0}"/>
              </a:ext>
            </a:extLst>
          </p:cNvPr>
          <p:cNvSpPr>
            <a:spLocks noGrp="1"/>
          </p:cNvSpPr>
          <p:nvPr>
            <p:ph type="body" sz="quarter" idx="11"/>
          </p:nvPr>
        </p:nvSpPr>
        <p:spPr>
          <a:xfrm>
            <a:off x="695400" y="2726258"/>
            <a:ext cx="10730408" cy="4131742"/>
          </a:xfrm>
        </p:spPr>
        <p:txBody>
          <a:bodyPr>
            <a:normAutofit/>
          </a:bodyPr>
          <a:lstStyle/>
          <a:p>
            <a:r>
              <a:rPr lang="ru-RU" sz="2000" dirty="0">
                <a:solidFill>
                  <a:schemeClr val="accent1"/>
                </a:solidFill>
                <a:ea typeface="Cambria" pitchFamily="18" charset="0"/>
                <a:cs typeface="Times New Roman" pitchFamily="18" charset="0"/>
              </a:rPr>
              <a:t>В периодах, когда участнику выплачивались дивиденды, у общества не было чистой прибыли, достаточной для их выплаты. </a:t>
            </a:r>
          </a:p>
          <a:p>
            <a:r>
              <a:rPr lang="ru-RU" sz="2000" dirty="0">
                <a:solidFill>
                  <a:schemeClr val="accent1"/>
                </a:solidFill>
                <a:ea typeface="Cambria" pitchFamily="18" charset="0"/>
                <a:cs typeface="Times New Roman" pitchFamily="18" charset="0"/>
              </a:rPr>
              <a:t>Дивиденды выплачивались ежемесячно, что не характерно для дивидендов и не соответствует ст. 28 Федерального закона от 08.02.1998 N 14-ФЗ "Об обществах с ограниченной ответственностью", которая содержит указание на право участников распределять чистую прибыль ежеквартально, раз в полгода, год.</a:t>
            </a:r>
          </a:p>
          <a:p>
            <a:r>
              <a:rPr lang="ru-RU" sz="2000" dirty="0">
                <a:solidFill>
                  <a:schemeClr val="accent1"/>
                </a:solidFill>
                <a:ea typeface="Cambria" pitchFamily="18" charset="0"/>
                <a:cs typeface="Times New Roman" pitchFamily="18" charset="0"/>
              </a:rPr>
              <a:t>Ежемесячные дивидендные выплаты многократно превышали сумму выплачиваемой заработной платы, что позволило инспекции и суду прийти к выводу, что данные выплаты не могут быть квалифицированы как имеющие дивидендный характер.</a:t>
            </a:r>
          </a:p>
          <a:p>
            <a:pPr marL="0" indent="0">
              <a:buNone/>
              <a:defRPr/>
            </a:pPr>
            <a:endParaRPr lang="ru-RU" altLang="ru-RU" sz="2400" b="1" dirty="0">
              <a:latin typeface="Cambria" pitchFamily="18" charset="0"/>
              <a:ea typeface="Cambria" pitchFamily="18" charset="0"/>
            </a:endParaRPr>
          </a:p>
          <a:p>
            <a:endParaRPr lang="ru-RU" dirty="0"/>
          </a:p>
        </p:txBody>
      </p:sp>
      <p:sp>
        <p:nvSpPr>
          <p:cNvPr id="30722" name="Заголовок 1">
            <a:extLst>
              <a:ext uri="{FF2B5EF4-FFF2-40B4-BE49-F238E27FC236}">
                <a16:creationId xmlns:a16="http://schemas.microsoft.com/office/drawing/2014/main" xmlns="" id="{0D2364AE-4270-4566-BDD5-7788B6ABFEB3}"/>
              </a:ext>
            </a:extLst>
          </p:cNvPr>
          <p:cNvSpPr>
            <a:spLocks noGrp="1"/>
          </p:cNvSpPr>
          <p:nvPr>
            <p:ph type="title"/>
          </p:nvPr>
        </p:nvSpPr>
        <p:spPr>
          <a:xfrm>
            <a:off x="335360" y="692696"/>
            <a:ext cx="11110069" cy="1325563"/>
          </a:xfrm>
        </p:spPr>
        <p:txBody>
          <a:bodyPr>
            <a:normAutofit/>
          </a:bodyPr>
          <a:lstStyle/>
          <a:p>
            <a:pPr algn="ctr">
              <a:defRPr/>
            </a:pPr>
            <a:r>
              <a:rPr lang="ru-RU" altLang="ru-RU" sz="3100" b="1" dirty="0">
                <a:solidFill>
                  <a:schemeClr val="bg1"/>
                </a:solidFill>
                <a:effectLst/>
                <a:latin typeface="+mn-lt"/>
              </a:rPr>
              <a:t>Вместо заработной платы – дивиденды </a:t>
            </a:r>
            <a:r>
              <a:rPr lang="ru-RU" sz="2400" dirty="0">
                <a:solidFill>
                  <a:schemeClr val="bg1"/>
                </a:solidFill>
                <a:latin typeface="+mn-lt"/>
              </a:rPr>
              <a:t/>
            </a:r>
            <a:br>
              <a:rPr lang="ru-RU" sz="2400" dirty="0">
                <a:solidFill>
                  <a:schemeClr val="bg1"/>
                </a:solidFill>
                <a:latin typeface="+mn-lt"/>
              </a:rPr>
            </a:br>
            <a:r>
              <a:rPr lang="ru-RU" sz="2700" b="1" dirty="0">
                <a:solidFill>
                  <a:schemeClr val="bg1"/>
                </a:solidFill>
              </a:rPr>
              <a:t/>
            </a:r>
            <a:br>
              <a:rPr lang="ru-RU" sz="2700" b="1" dirty="0">
                <a:solidFill>
                  <a:schemeClr val="bg1"/>
                </a:solidFill>
              </a:rPr>
            </a:br>
            <a:endParaRPr lang="ru-RU" altLang="ru-RU" sz="2700" b="1" dirty="0">
              <a:solidFill>
                <a:schemeClr val="bg1"/>
              </a:solidFill>
              <a:effectLst/>
            </a:endParaRPr>
          </a:p>
        </p:txBody>
      </p:sp>
      <p:sp>
        <p:nvSpPr>
          <p:cNvPr id="5" name="Прямоугольник 4"/>
          <p:cNvSpPr/>
          <p:nvPr/>
        </p:nvSpPr>
        <p:spPr>
          <a:xfrm>
            <a:off x="911424" y="5805264"/>
            <a:ext cx="10441160" cy="707886"/>
          </a:xfrm>
          <a:prstGeom prst="rect">
            <a:avLst/>
          </a:prstGeom>
        </p:spPr>
        <p:txBody>
          <a:bodyPr wrap="square">
            <a:spAutoFit/>
          </a:bodyPr>
          <a:lstStyle/>
          <a:p>
            <a:r>
              <a:rPr lang="ru-RU" sz="2000" b="1" dirty="0">
                <a:solidFill>
                  <a:schemeClr val="accent1"/>
                </a:solidFill>
              </a:rPr>
              <a:t>Одиннадцатый арбитражный апелляционный суд в Постановлении от 02.02.2022 по делу N А55-12841/2021 </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Объект 2">
            <a:extLst>
              <a:ext uri="{FF2B5EF4-FFF2-40B4-BE49-F238E27FC236}">
                <a16:creationId xmlns:a16="http://schemas.microsoft.com/office/drawing/2014/main" xmlns="" id="{80913075-2965-4FE4-9EB6-8DEB93D85D9B}"/>
              </a:ext>
            </a:extLst>
          </p:cNvPr>
          <p:cNvSpPr>
            <a:spLocks noGrp="1"/>
          </p:cNvSpPr>
          <p:nvPr>
            <p:ph type="body" sz="quarter" idx="10"/>
          </p:nvPr>
        </p:nvSpPr>
        <p:spPr>
          <a:ln>
            <a:miter lim="800000"/>
            <a:headEnd/>
            <a:tailEnd/>
          </a:ln>
        </p:spPr>
        <p:txBody>
          <a:bodyPr>
            <a:normAutofit/>
          </a:bodyPr>
          <a:lstStyle/>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dirty="0"/>
          </a:p>
        </p:txBody>
      </p:sp>
      <p:sp>
        <p:nvSpPr>
          <p:cNvPr id="2" name="Текст 1">
            <a:extLst>
              <a:ext uri="{FF2B5EF4-FFF2-40B4-BE49-F238E27FC236}">
                <a16:creationId xmlns:a16="http://schemas.microsoft.com/office/drawing/2014/main" xmlns="" id="{D3F71864-2407-425C-A9C1-F6BD8AC2DEC0}"/>
              </a:ext>
            </a:extLst>
          </p:cNvPr>
          <p:cNvSpPr>
            <a:spLocks noGrp="1"/>
          </p:cNvSpPr>
          <p:nvPr>
            <p:ph type="body" sz="quarter" idx="11"/>
          </p:nvPr>
        </p:nvSpPr>
        <p:spPr>
          <a:xfrm>
            <a:off x="695400" y="2492896"/>
            <a:ext cx="10730408" cy="4131742"/>
          </a:xfrm>
        </p:spPr>
        <p:txBody>
          <a:bodyPr>
            <a:normAutofit/>
          </a:bodyPr>
          <a:lstStyle/>
          <a:p>
            <a:pPr marL="0" indent="0">
              <a:buNone/>
            </a:pPr>
            <a:r>
              <a:rPr lang="ru-RU" sz="2000" dirty="0">
                <a:solidFill>
                  <a:schemeClr val="accent1"/>
                </a:solidFill>
              </a:rPr>
              <a:t>…решение о выплате дивидендов не может быть принято ранее формирования финансового результата того налогового (отчетного) периода, по итогам которого выплачиваются дивиденды.</a:t>
            </a:r>
          </a:p>
          <a:p>
            <a:pPr marL="0" indent="0">
              <a:buNone/>
            </a:pPr>
            <a:r>
              <a:rPr lang="ru-RU" sz="2000" dirty="0">
                <a:solidFill>
                  <a:schemeClr val="accent1"/>
                </a:solidFill>
              </a:rPr>
              <a:t>Из материалов дела следует, что согласно пунктам 12.1, 12.2 устава Общества решение о распределении чистой прибыли между участниками Общества принимается ежеквартально, и дата выплаты дивидендов, определяющая срок, в течение которого Общество обязано исполнить обязательство по выплатам из чистой прибыли, устанавливаются решением общего собрания участников Общества.</a:t>
            </a:r>
          </a:p>
          <a:p>
            <a:pPr marL="0" indent="0">
              <a:buNone/>
            </a:pPr>
            <a:r>
              <a:rPr lang="ru-RU" sz="2000" dirty="0">
                <a:solidFill>
                  <a:schemeClr val="accent1"/>
                </a:solidFill>
              </a:rPr>
              <a:t>Из представленных протоколов внеочередных общих собраний участников Общества за 1-4 квартал 2018-2020 годов следует, что срок выплаты дивидендов не определен, а следовательно, в силу пункта 3 статьи 28 Закона N 14-ФЗ, он не может превышать 60 дней.</a:t>
            </a:r>
          </a:p>
          <a:p>
            <a:pPr marL="0" indent="0">
              <a:buNone/>
              <a:defRPr/>
            </a:pPr>
            <a:endParaRPr lang="ru-RU" altLang="ru-RU" sz="2400" b="1" dirty="0">
              <a:latin typeface="Cambria" pitchFamily="18" charset="0"/>
              <a:ea typeface="Cambria" pitchFamily="18" charset="0"/>
            </a:endParaRPr>
          </a:p>
          <a:p>
            <a:endParaRPr lang="ru-RU" dirty="0"/>
          </a:p>
        </p:txBody>
      </p:sp>
      <p:sp>
        <p:nvSpPr>
          <p:cNvPr id="30722" name="Заголовок 1">
            <a:extLst>
              <a:ext uri="{FF2B5EF4-FFF2-40B4-BE49-F238E27FC236}">
                <a16:creationId xmlns:a16="http://schemas.microsoft.com/office/drawing/2014/main" xmlns="" id="{0D2364AE-4270-4566-BDD5-7788B6ABFEB3}"/>
              </a:ext>
            </a:extLst>
          </p:cNvPr>
          <p:cNvSpPr>
            <a:spLocks noGrp="1"/>
          </p:cNvSpPr>
          <p:nvPr>
            <p:ph type="title"/>
          </p:nvPr>
        </p:nvSpPr>
        <p:spPr>
          <a:xfrm>
            <a:off x="335360" y="692696"/>
            <a:ext cx="11110069" cy="1325563"/>
          </a:xfrm>
        </p:spPr>
        <p:txBody>
          <a:bodyPr>
            <a:normAutofit/>
          </a:bodyPr>
          <a:lstStyle/>
          <a:p>
            <a:pPr algn="ctr">
              <a:defRPr/>
            </a:pPr>
            <a:r>
              <a:rPr lang="ru-RU" altLang="ru-RU" sz="3100" b="1" dirty="0">
                <a:solidFill>
                  <a:schemeClr val="bg1"/>
                </a:solidFill>
                <a:effectLst/>
                <a:latin typeface="+mn-lt"/>
              </a:rPr>
              <a:t>Вместо заработной платы – дивиденды </a:t>
            </a:r>
            <a:r>
              <a:rPr lang="ru-RU" sz="2400" dirty="0">
                <a:solidFill>
                  <a:schemeClr val="bg1"/>
                </a:solidFill>
                <a:latin typeface="+mn-lt"/>
              </a:rPr>
              <a:t/>
            </a:r>
            <a:br>
              <a:rPr lang="ru-RU" sz="2400" dirty="0">
                <a:solidFill>
                  <a:schemeClr val="bg1"/>
                </a:solidFill>
                <a:latin typeface="+mn-lt"/>
              </a:rPr>
            </a:br>
            <a:r>
              <a:rPr lang="ru-RU" sz="2700" b="1" dirty="0">
                <a:solidFill>
                  <a:schemeClr val="bg1"/>
                </a:solidFill>
              </a:rPr>
              <a:t/>
            </a:r>
            <a:br>
              <a:rPr lang="ru-RU" sz="2700" b="1" dirty="0">
                <a:solidFill>
                  <a:schemeClr val="bg1"/>
                </a:solidFill>
              </a:rPr>
            </a:br>
            <a:endParaRPr lang="ru-RU" altLang="ru-RU" sz="2700" b="1" dirty="0">
              <a:solidFill>
                <a:schemeClr val="bg1"/>
              </a:solidFill>
              <a:effectLst/>
            </a:endParaRPr>
          </a:p>
        </p:txBody>
      </p:sp>
      <p:sp>
        <p:nvSpPr>
          <p:cNvPr id="6" name="Прямоугольник 5"/>
          <p:cNvSpPr/>
          <p:nvPr/>
        </p:nvSpPr>
        <p:spPr>
          <a:xfrm>
            <a:off x="263352" y="1412776"/>
            <a:ext cx="11161240" cy="738664"/>
          </a:xfrm>
          <a:prstGeom prst="rect">
            <a:avLst/>
          </a:prstGeom>
        </p:spPr>
        <p:txBody>
          <a:bodyPr wrap="square">
            <a:spAutoFit/>
          </a:bodyPr>
          <a:lstStyle/>
          <a:p>
            <a:pPr algn="ctr"/>
            <a:r>
              <a:rPr lang="ru-RU" sz="2400" b="1" dirty="0">
                <a:solidFill>
                  <a:schemeClr val="bg1"/>
                </a:solidFill>
              </a:rPr>
              <a:t>Постановление Арбитражного суда Северо-Западного округа от 22.05.2023 N </a:t>
            </a:r>
            <a:r>
              <a:rPr lang="ru-RU" b="1" dirty="0">
                <a:solidFill>
                  <a:schemeClr val="bg1"/>
                </a:solidFill>
              </a:rPr>
              <a:t>Ф07-568/2023</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Объект 2">
            <a:extLst>
              <a:ext uri="{FF2B5EF4-FFF2-40B4-BE49-F238E27FC236}">
                <a16:creationId xmlns:a16="http://schemas.microsoft.com/office/drawing/2014/main" xmlns="" id="{80913075-2965-4FE4-9EB6-8DEB93D85D9B}"/>
              </a:ext>
            </a:extLst>
          </p:cNvPr>
          <p:cNvSpPr>
            <a:spLocks noGrp="1"/>
          </p:cNvSpPr>
          <p:nvPr>
            <p:ph type="body" sz="quarter" idx="10"/>
          </p:nvPr>
        </p:nvSpPr>
        <p:spPr>
          <a:ln>
            <a:miter lim="800000"/>
            <a:headEnd/>
            <a:tailEnd/>
          </a:ln>
        </p:spPr>
        <p:txBody>
          <a:bodyPr>
            <a:normAutofit/>
          </a:bodyPr>
          <a:lstStyle/>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dirty="0"/>
          </a:p>
        </p:txBody>
      </p:sp>
      <p:sp>
        <p:nvSpPr>
          <p:cNvPr id="2" name="Текст 1">
            <a:extLst>
              <a:ext uri="{FF2B5EF4-FFF2-40B4-BE49-F238E27FC236}">
                <a16:creationId xmlns:a16="http://schemas.microsoft.com/office/drawing/2014/main" xmlns="" id="{D3F71864-2407-425C-A9C1-F6BD8AC2DEC0}"/>
              </a:ext>
            </a:extLst>
          </p:cNvPr>
          <p:cNvSpPr>
            <a:spLocks noGrp="1"/>
          </p:cNvSpPr>
          <p:nvPr>
            <p:ph type="body" sz="quarter" idx="11"/>
          </p:nvPr>
        </p:nvSpPr>
        <p:spPr>
          <a:xfrm>
            <a:off x="767408" y="2132856"/>
            <a:ext cx="10730408" cy="4131742"/>
          </a:xfrm>
        </p:spPr>
        <p:txBody>
          <a:bodyPr>
            <a:normAutofit lnSpcReduction="10000"/>
          </a:bodyPr>
          <a:lstStyle/>
          <a:p>
            <a:pPr indent="-55563">
              <a:buNone/>
            </a:pPr>
            <a:endParaRPr lang="ru-RU" sz="2000" dirty="0">
              <a:solidFill>
                <a:schemeClr val="accent1"/>
              </a:solidFill>
            </a:endParaRPr>
          </a:p>
          <a:p>
            <a:pPr indent="-55563">
              <a:buNone/>
            </a:pPr>
            <a:r>
              <a:rPr lang="ru-RU" sz="2000" dirty="0">
                <a:solidFill>
                  <a:schemeClr val="accent1"/>
                </a:solidFill>
              </a:rPr>
              <a:t> Вместе с тем, Инспекцией в ходе проверки установлено, что выплаты Колодкину Л.Н. и Быковскому В.Н. производились один раз в месяц в одинаковой сумме на протяжении всех отчетных периодов: до окончания отчетного периода (квартала), ранее формирования финансового результата по итогам отчетного периода (квартала) на основании данных бухгалтерского учета, ранее составления протоколов внеочередных общих собраний участников (в решении Инспекции указаны даты протоколов общего собрания и даты, суммы спорных выплат в качестве дивидендов). Денежные средства выплачивались участникам Общества в течение того налогового (отчетного) периода, на конец которого определялась сумма нераспределенной прибыли, то есть ранее принятия решения об их выплате и ранее формирования финансового результата, что противоречит статье 28 Закона N 14-ФЗ и статье 43 НК РФ.</a:t>
            </a:r>
          </a:p>
          <a:p>
            <a:pPr indent="-55563">
              <a:buNone/>
            </a:pPr>
            <a:r>
              <a:rPr lang="ru-RU" sz="2000" dirty="0">
                <a:solidFill>
                  <a:schemeClr val="accent1"/>
                </a:solidFill>
              </a:rPr>
              <a:t> С учетом изложенного, суды обоснованно пришли к выводу, что осуществление выплат Колодкину Л.Н. и Быковскому В.Н. с иной периодичностью и в иные сроки не соответствует понятию дивидендов, указанному в пункте 1 статьи 43 и пункте 4 статьи 224 НК РФ.</a:t>
            </a:r>
          </a:p>
          <a:p>
            <a:pPr marL="0" indent="0">
              <a:buNone/>
              <a:defRPr/>
            </a:pPr>
            <a:endParaRPr lang="ru-RU" altLang="ru-RU" sz="2400" b="1" dirty="0">
              <a:latin typeface="Cambria" pitchFamily="18" charset="0"/>
              <a:ea typeface="Cambria" pitchFamily="18" charset="0"/>
            </a:endParaRPr>
          </a:p>
          <a:p>
            <a:endParaRPr lang="ru-RU" dirty="0"/>
          </a:p>
        </p:txBody>
      </p:sp>
      <p:sp>
        <p:nvSpPr>
          <p:cNvPr id="30722" name="Заголовок 1">
            <a:extLst>
              <a:ext uri="{FF2B5EF4-FFF2-40B4-BE49-F238E27FC236}">
                <a16:creationId xmlns:a16="http://schemas.microsoft.com/office/drawing/2014/main" xmlns="" id="{0D2364AE-4270-4566-BDD5-7788B6ABFEB3}"/>
              </a:ext>
            </a:extLst>
          </p:cNvPr>
          <p:cNvSpPr>
            <a:spLocks noGrp="1"/>
          </p:cNvSpPr>
          <p:nvPr>
            <p:ph type="title"/>
          </p:nvPr>
        </p:nvSpPr>
        <p:spPr>
          <a:xfrm>
            <a:off x="335360" y="692696"/>
            <a:ext cx="11110069" cy="1325563"/>
          </a:xfrm>
        </p:spPr>
        <p:txBody>
          <a:bodyPr>
            <a:normAutofit/>
          </a:bodyPr>
          <a:lstStyle/>
          <a:p>
            <a:pPr algn="ctr">
              <a:defRPr/>
            </a:pPr>
            <a:r>
              <a:rPr lang="ru-RU" altLang="ru-RU" sz="3100" b="1" dirty="0">
                <a:solidFill>
                  <a:schemeClr val="bg1"/>
                </a:solidFill>
                <a:effectLst/>
                <a:latin typeface="+mn-lt"/>
              </a:rPr>
              <a:t>Вместо заработной платы – дивиденды </a:t>
            </a:r>
            <a:r>
              <a:rPr lang="ru-RU" sz="2400" dirty="0">
                <a:solidFill>
                  <a:schemeClr val="bg1"/>
                </a:solidFill>
                <a:latin typeface="+mn-lt"/>
              </a:rPr>
              <a:t/>
            </a:r>
            <a:br>
              <a:rPr lang="ru-RU" sz="2400" dirty="0">
                <a:solidFill>
                  <a:schemeClr val="bg1"/>
                </a:solidFill>
                <a:latin typeface="+mn-lt"/>
              </a:rPr>
            </a:br>
            <a:r>
              <a:rPr lang="ru-RU" sz="2700" b="1" dirty="0">
                <a:solidFill>
                  <a:schemeClr val="bg1"/>
                </a:solidFill>
              </a:rPr>
              <a:t/>
            </a:r>
            <a:br>
              <a:rPr lang="ru-RU" sz="2700" b="1" dirty="0">
                <a:solidFill>
                  <a:schemeClr val="bg1"/>
                </a:solidFill>
              </a:rPr>
            </a:br>
            <a:endParaRPr lang="ru-RU" altLang="ru-RU" sz="2700" b="1" dirty="0">
              <a:solidFill>
                <a:schemeClr val="bg1"/>
              </a:solidFill>
              <a:effectLst/>
            </a:endParaRPr>
          </a:p>
        </p:txBody>
      </p:sp>
      <p:sp>
        <p:nvSpPr>
          <p:cNvPr id="6" name="Прямоугольник 5"/>
          <p:cNvSpPr/>
          <p:nvPr/>
        </p:nvSpPr>
        <p:spPr>
          <a:xfrm>
            <a:off x="551384" y="1340768"/>
            <a:ext cx="10729192" cy="830997"/>
          </a:xfrm>
          <a:prstGeom prst="rect">
            <a:avLst/>
          </a:prstGeom>
        </p:spPr>
        <p:txBody>
          <a:bodyPr wrap="square">
            <a:spAutoFit/>
          </a:bodyPr>
          <a:lstStyle/>
          <a:p>
            <a:pPr algn="ctr"/>
            <a:r>
              <a:rPr lang="ru-RU" sz="2400" b="1" dirty="0">
                <a:solidFill>
                  <a:schemeClr val="bg1"/>
                </a:solidFill>
              </a:rPr>
              <a:t>Постановление Арбитражного суда Северо-Западного округа от 22.05.2023 N Ф07-568/2023</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455A2F84-0203-4297-A491-448210415830}"/>
              </a:ext>
            </a:extLst>
          </p:cNvPr>
          <p:cNvSpPr>
            <a:spLocks noGrp="1"/>
          </p:cNvSpPr>
          <p:nvPr>
            <p:ph type="body" sz="quarter" idx="10"/>
          </p:nvPr>
        </p:nvSpPr>
        <p:spPr>
          <a:xfrm>
            <a:off x="3143672" y="2348880"/>
            <a:ext cx="7785100" cy="4951413"/>
          </a:xfrm>
        </p:spPr>
        <p:txBody>
          <a:bodyPr/>
          <a:lstStyle/>
          <a:p>
            <a:r>
              <a:rPr lang="ru-RU" sz="2400" dirty="0">
                <a:solidFill>
                  <a:srgbClr val="FF0000"/>
                </a:solidFill>
              </a:rPr>
              <a:t>Базу для взносов:</a:t>
            </a:r>
            <a:br>
              <a:rPr lang="ru-RU" sz="2400" dirty="0">
                <a:solidFill>
                  <a:srgbClr val="FF0000"/>
                </a:solidFill>
              </a:rPr>
            </a:br>
            <a:r>
              <a:rPr lang="ru-RU" sz="2400" dirty="0">
                <a:solidFill>
                  <a:srgbClr val="025373"/>
                </a:solidFill>
              </a:rPr>
              <a:t/>
            </a:r>
            <a:br>
              <a:rPr lang="ru-RU" sz="2400" dirty="0">
                <a:solidFill>
                  <a:srgbClr val="025373"/>
                </a:solidFill>
              </a:rPr>
            </a:br>
            <a:r>
              <a:rPr lang="ru-RU" sz="2400" dirty="0">
                <a:solidFill>
                  <a:srgbClr val="025373"/>
                </a:solidFill>
              </a:rPr>
              <a:t>Надо считать отдельно по каждому работнику (п. 4 ст. 431 НК РФ);</a:t>
            </a:r>
            <a:br>
              <a:rPr lang="ru-RU" sz="2400" dirty="0">
                <a:solidFill>
                  <a:srgbClr val="025373"/>
                </a:solidFill>
              </a:rPr>
            </a:br>
            <a:r>
              <a:rPr lang="ru-RU" sz="2400" dirty="0">
                <a:solidFill>
                  <a:srgbClr val="025373"/>
                </a:solidFill>
              </a:rPr>
              <a:t/>
            </a:r>
            <a:br>
              <a:rPr lang="ru-RU" sz="2400" dirty="0">
                <a:solidFill>
                  <a:srgbClr val="025373"/>
                </a:solidFill>
              </a:rPr>
            </a:br>
            <a:r>
              <a:rPr lang="ru-RU" sz="2400" dirty="0">
                <a:solidFill>
                  <a:srgbClr val="025373"/>
                </a:solidFill>
              </a:rPr>
              <a:t>База считается нарастающим итогом с начала года.</a:t>
            </a:r>
            <a:br>
              <a:rPr lang="ru-RU" sz="2400" dirty="0">
                <a:solidFill>
                  <a:srgbClr val="025373"/>
                </a:solidFill>
              </a:rPr>
            </a:br>
            <a:r>
              <a:rPr lang="ru-RU" sz="2400" dirty="0">
                <a:solidFill>
                  <a:srgbClr val="025373"/>
                </a:solidFill>
              </a:rPr>
              <a:t/>
            </a:r>
            <a:br>
              <a:rPr lang="ru-RU" sz="2400" dirty="0">
                <a:solidFill>
                  <a:srgbClr val="025373"/>
                </a:solidFill>
              </a:rPr>
            </a:br>
            <a:r>
              <a:rPr lang="ru-RU" sz="2400" dirty="0">
                <a:solidFill>
                  <a:srgbClr val="025373"/>
                </a:solidFill>
              </a:rPr>
              <a:t>В нее включаются облагаемые выплаты, которые вы начислили работнику с начала года и по последний день истекшего месяца. </a:t>
            </a:r>
            <a:br>
              <a:rPr lang="ru-RU" sz="2400" dirty="0">
                <a:solidFill>
                  <a:srgbClr val="025373"/>
                </a:solidFill>
              </a:rPr>
            </a:br>
            <a:endParaRPr lang="ru-RU" sz="2400" dirty="0">
              <a:solidFill>
                <a:srgbClr val="025373"/>
              </a:solidFill>
            </a:endParaRPr>
          </a:p>
          <a:p>
            <a:endParaRPr lang="ru-RU" dirty="0"/>
          </a:p>
        </p:txBody>
      </p:sp>
      <p:sp>
        <p:nvSpPr>
          <p:cNvPr id="5" name="Заголовок 1">
            <a:extLst>
              <a:ext uri="{FF2B5EF4-FFF2-40B4-BE49-F238E27FC236}">
                <a16:creationId xmlns:a16="http://schemas.microsoft.com/office/drawing/2014/main" xmlns="" id="{F54BD76A-4C32-4965-A0FF-B1C9DD7FD25A}"/>
              </a:ext>
            </a:extLst>
          </p:cNvPr>
          <p:cNvSpPr txBox="1">
            <a:spLocks/>
          </p:cNvSpPr>
          <p:nvPr/>
        </p:nvSpPr>
        <p:spPr>
          <a:xfrm>
            <a:off x="3143672" y="476672"/>
            <a:ext cx="8928992" cy="57150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defRPr/>
            </a:pPr>
            <a:r>
              <a:rPr lang="ru-RU" sz="2800" dirty="0">
                <a:solidFill>
                  <a:srgbClr val="025373"/>
                </a:solidFill>
                <a:effectLst/>
                <a:latin typeface="+mn-lt"/>
              </a:rPr>
              <a:t>База для исчисления страховых взносов (ст.421 НК РФ)</a:t>
            </a:r>
          </a:p>
          <a:p>
            <a:pPr marL="0" indent="0" algn="l">
              <a:buNone/>
              <a:defRPr/>
            </a:pPr>
            <a:endParaRPr lang="ru-RU" sz="2800" dirty="0">
              <a:solidFill>
                <a:srgbClr val="025373"/>
              </a:solidFill>
              <a:effectLst/>
              <a:latin typeface="+mn-lt"/>
            </a:endParaRPr>
          </a:p>
          <a:p>
            <a:pPr marL="0" indent="0" algn="l">
              <a:buNone/>
              <a:defRPr/>
            </a:pPr>
            <a:r>
              <a:rPr lang="ru-RU" sz="2000" b="0" dirty="0">
                <a:solidFill>
                  <a:srgbClr val="FF0000"/>
                </a:solidFill>
                <a:effectLst/>
                <a:latin typeface="+mn-lt"/>
              </a:rPr>
              <a:t>для плательщиков, производящих выплаты и иные вознаграждения физическим лицам</a:t>
            </a:r>
            <a:endParaRPr lang="ru-RU" sz="3200" b="0" dirty="0">
              <a:solidFill>
                <a:srgbClr val="FF0000"/>
              </a:solidFill>
              <a:effectLst/>
              <a:latin typeface="+mn-l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C486447-7801-849F-783C-C1F122C59E0E}"/>
            </a:ext>
          </a:extLst>
        </p:cNvPr>
        <p:cNvGrpSpPr/>
        <p:nvPr/>
      </p:nvGrpSpPr>
      <p:grpSpPr>
        <a:xfrm>
          <a:off x="0" y="0"/>
          <a:ext cx="0" cy="0"/>
          <a:chOff x="0" y="0"/>
          <a:chExt cx="0" cy="0"/>
        </a:xfrm>
      </p:grpSpPr>
      <p:sp>
        <p:nvSpPr>
          <p:cNvPr id="3" name="Текст 2">
            <a:extLst>
              <a:ext uri="{FF2B5EF4-FFF2-40B4-BE49-F238E27FC236}">
                <a16:creationId xmlns:a16="http://schemas.microsoft.com/office/drawing/2014/main" xmlns="" id="{C7A94771-BAD2-B0FF-E58D-A19205BF8504}"/>
              </a:ext>
            </a:extLst>
          </p:cNvPr>
          <p:cNvSpPr>
            <a:spLocks noGrp="1"/>
          </p:cNvSpPr>
          <p:nvPr>
            <p:ph type="body" sz="quarter" idx="10"/>
          </p:nvPr>
        </p:nvSpPr>
        <p:spPr>
          <a:xfrm>
            <a:off x="3215680" y="1412776"/>
            <a:ext cx="7785100" cy="4951413"/>
          </a:xfrm>
        </p:spPr>
        <p:txBody>
          <a:bodyPr>
            <a:normAutofit fontScale="70000" lnSpcReduction="20000"/>
          </a:bodyPr>
          <a:lstStyle/>
          <a:p>
            <a:r>
              <a:rPr lang="ru-RU" sz="2400" dirty="0">
                <a:solidFill>
                  <a:srgbClr val="FF0000"/>
                </a:solidFill>
              </a:rPr>
              <a:t/>
            </a:r>
            <a:br>
              <a:rPr lang="ru-RU" sz="2400" dirty="0">
                <a:solidFill>
                  <a:srgbClr val="FF0000"/>
                </a:solidFill>
              </a:rPr>
            </a:br>
            <a:r>
              <a:rPr lang="ru-RU" sz="2400" dirty="0">
                <a:solidFill>
                  <a:srgbClr val="025373"/>
                </a:solidFill>
              </a:rPr>
              <a:t/>
            </a:r>
            <a:br>
              <a:rPr lang="ru-RU" sz="2400" dirty="0">
                <a:solidFill>
                  <a:srgbClr val="025373"/>
                </a:solidFill>
              </a:rPr>
            </a:br>
            <a:r>
              <a:rPr lang="ru-RU" dirty="0">
                <a:solidFill>
                  <a:schemeClr val="tx2"/>
                </a:solidFill>
              </a:rPr>
              <a:t>В случае если за календарный месяц расчетного (отчетного) периода сумма выплат и иных вознаграждений, предусмотренных пунктом 1 статьи 420 настоящего Кодекса (за исключением сумм, указанных </a:t>
            </a:r>
            <a:br>
              <a:rPr lang="ru-RU" dirty="0">
                <a:solidFill>
                  <a:schemeClr val="tx2"/>
                </a:solidFill>
              </a:rPr>
            </a:br>
            <a:r>
              <a:rPr lang="ru-RU" dirty="0">
                <a:solidFill>
                  <a:schemeClr val="tx2"/>
                </a:solidFill>
              </a:rPr>
              <a:t>в статье 422 настоящего Кодекса), </a:t>
            </a:r>
            <a:r>
              <a:rPr lang="ru-RU" b="1" dirty="0">
                <a:solidFill>
                  <a:schemeClr val="tx2"/>
                </a:solidFill>
              </a:rPr>
              <a:t>начисленных в отношении физического лица, являющегося единоличным исполнительным органом коммерческой организации</a:t>
            </a:r>
            <a:r>
              <a:rPr lang="ru-RU" dirty="0">
                <a:solidFill>
                  <a:schemeClr val="tx2"/>
                </a:solidFill>
              </a:rPr>
              <a:t>, составляет </a:t>
            </a:r>
            <a:r>
              <a:rPr lang="ru-RU" b="1" dirty="0">
                <a:solidFill>
                  <a:schemeClr val="tx2"/>
                </a:solidFill>
              </a:rPr>
              <a:t>менее величины минимального размера оплаты труда,</a:t>
            </a:r>
            <a:r>
              <a:rPr lang="ru-RU" dirty="0">
                <a:solidFill>
                  <a:schemeClr val="tx2"/>
                </a:solidFill>
              </a:rPr>
              <a:t> установленного федеральным законом на начало такого расчетного (отчетного) периода, то для целей определения базы для исчисления страховых взносов за такой расчетный (отчетный) период в отношении такого физического лица сумма выплат и иных вознаграждений, предусмотренных пунктом 1 статьи 420 настоящего Кодекса </a:t>
            </a:r>
            <a:br>
              <a:rPr lang="ru-RU" dirty="0">
                <a:solidFill>
                  <a:schemeClr val="tx2"/>
                </a:solidFill>
              </a:rPr>
            </a:br>
            <a:r>
              <a:rPr lang="ru-RU" dirty="0">
                <a:solidFill>
                  <a:schemeClr val="tx2"/>
                </a:solidFill>
              </a:rPr>
              <a:t>(за исключением сумм, указанных в статье 422 настоящего Кодекса)</a:t>
            </a:r>
            <a:br>
              <a:rPr lang="ru-RU" dirty="0">
                <a:solidFill>
                  <a:schemeClr val="tx2"/>
                </a:solidFill>
              </a:rPr>
            </a:br>
            <a:r>
              <a:rPr lang="ru-RU" dirty="0">
                <a:solidFill>
                  <a:schemeClr val="tx2"/>
                </a:solidFill>
              </a:rPr>
              <a:t>за указанный </a:t>
            </a:r>
            <a:r>
              <a:rPr lang="ru-RU" b="1" dirty="0">
                <a:solidFill>
                  <a:schemeClr val="tx2"/>
                </a:solidFill>
              </a:rPr>
              <a:t>месяц принимается равной величине минимального размера оплаты труда, установленного федеральным законом на начало такого расчетного (отчетного) периода</a:t>
            </a:r>
            <a:r>
              <a:rPr lang="ru-RU" dirty="0">
                <a:solidFill>
                  <a:schemeClr val="tx2"/>
                </a:solidFill>
              </a:rPr>
              <a:t>. При осуществлении физическим лицом полномочий единоличного исполнительного органа коммерческой организации </a:t>
            </a:r>
            <a:r>
              <a:rPr lang="ru-RU" b="1" dirty="0">
                <a:solidFill>
                  <a:schemeClr val="tx2"/>
                </a:solidFill>
              </a:rPr>
              <a:t>неполный месяц указанная величина определяется пропорционально количеству календарных </a:t>
            </a:r>
            <a:r>
              <a:rPr lang="ru-RU" dirty="0">
                <a:solidFill>
                  <a:schemeClr val="tx2"/>
                </a:solidFill>
              </a:rPr>
              <a:t>дней этого месяца, в течение которых осуществлялись такие полномочия.";</a:t>
            </a:r>
          </a:p>
          <a:p>
            <a:endParaRPr lang="ru-RU" dirty="0"/>
          </a:p>
        </p:txBody>
      </p:sp>
      <p:sp>
        <p:nvSpPr>
          <p:cNvPr id="5" name="Заголовок 1">
            <a:extLst>
              <a:ext uri="{FF2B5EF4-FFF2-40B4-BE49-F238E27FC236}">
                <a16:creationId xmlns:a16="http://schemas.microsoft.com/office/drawing/2014/main" xmlns="" id="{F31BB5A9-68DD-FF53-25CF-E86F61455FE7}"/>
              </a:ext>
            </a:extLst>
          </p:cNvPr>
          <p:cNvSpPr txBox="1">
            <a:spLocks/>
          </p:cNvSpPr>
          <p:nvPr/>
        </p:nvSpPr>
        <p:spPr>
          <a:xfrm>
            <a:off x="3143672" y="476672"/>
            <a:ext cx="8928992" cy="57150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defRPr/>
            </a:pPr>
            <a:r>
              <a:rPr lang="ru-RU" sz="2800" dirty="0">
                <a:solidFill>
                  <a:srgbClr val="025373"/>
                </a:solidFill>
                <a:effectLst/>
                <a:latin typeface="+mn-lt"/>
              </a:rPr>
              <a:t>База для исчисления страховых взносов (ст.421 НК РФ)</a:t>
            </a:r>
          </a:p>
          <a:p>
            <a:pPr marL="0" indent="0" algn="l">
              <a:buNone/>
              <a:defRPr/>
            </a:pPr>
            <a:endParaRPr lang="ru-RU" sz="2800" dirty="0">
              <a:solidFill>
                <a:srgbClr val="025373"/>
              </a:solidFill>
              <a:effectLst/>
              <a:latin typeface="+mn-lt"/>
            </a:endParaRPr>
          </a:p>
        </p:txBody>
      </p:sp>
    </p:spTree>
    <p:extLst>
      <p:ext uri="{BB962C8B-B14F-4D97-AF65-F5344CB8AC3E}">
        <p14:creationId xmlns:p14="http://schemas.microsoft.com/office/powerpoint/2010/main" xmlns="" val="11242399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57225" y="458292"/>
            <a:ext cx="10877550" cy="975718"/>
          </a:xfrm>
          <a:prstGeom prst="rect">
            <a:avLst/>
          </a:prstGeom>
          <a:noFill/>
          <a:ln/>
        </p:spPr>
        <p:txBody>
          <a:bodyPr wrap="square" lIns="0" tIns="0" rIns="0" bIns="0" rtlCol="0" anchor="t"/>
          <a:lstStyle/>
          <a:p>
            <a:pPr>
              <a:lnSpc>
                <a:spcPts val="3833"/>
              </a:lnSpc>
            </a:pPr>
            <a:r>
              <a:rPr lang="ru-RU" sz="3042" b="1" dirty="0">
                <a:solidFill>
                  <a:srgbClr val="025373"/>
                </a:solidFill>
                <a:latin typeface="Inter Bold" pitchFamily="34" charset="0"/>
                <a:ea typeface="Inter Bold" pitchFamily="34" charset="-122"/>
                <a:cs typeface="Inter Bold" pitchFamily="34" charset="-120"/>
              </a:rPr>
              <a:t>К</a:t>
            </a:r>
            <a:r>
              <a:rPr lang="en-US" sz="3042" b="1" dirty="0" err="1">
                <a:solidFill>
                  <a:srgbClr val="025373"/>
                </a:solidFill>
                <a:latin typeface="Inter Bold" pitchFamily="34" charset="0"/>
                <a:ea typeface="Inter Bold" pitchFamily="34" charset="-122"/>
                <a:cs typeface="Inter Bold" pitchFamily="34" charset="-120"/>
              </a:rPr>
              <a:t>лючевые</a:t>
            </a:r>
            <a:r>
              <a:rPr lang="en-US" sz="3042" b="1" dirty="0">
                <a:solidFill>
                  <a:srgbClr val="025373"/>
                </a:solidFill>
                <a:latin typeface="Inter Bold" pitchFamily="34" charset="0"/>
                <a:ea typeface="Inter Bold" pitchFamily="34" charset="-122"/>
                <a:cs typeface="Inter Bold" pitchFamily="34" charset="-120"/>
              </a:rPr>
              <a:t> выводы из Письма ФНС N БС-4-11/11507@</a:t>
            </a:r>
            <a:endParaRPr lang="en-US" sz="3042" dirty="0">
              <a:solidFill>
                <a:srgbClr val="025373"/>
              </a:solidFill>
            </a:endParaRPr>
          </a:p>
        </p:txBody>
      </p:sp>
      <p:sp>
        <p:nvSpPr>
          <p:cNvPr id="3" name="Text 1"/>
          <p:cNvSpPr/>
          <p:nvPr/>
        </p:nvSpPr>
        <p:spPr>
          <a:xfrm>
            <a:off x="657225" y="1728689"/>
            <a:ext cx="156071" cy="195064"/>
          </a:xfrm>
          <a:prstGeom prst="rect">
            <a:avLst/>
          </a:prstGeom>
          <a:noFill/>
          <a:ln/>
        </p:spPr>
        <p:txBody>
          <a:bodyPr wrap="none" lIns="0" tIns="0" rIns="0" bIns="0" rtlCol="0" anchor="t"/>
          <a:lstStyle/>
          <a:p>
            <a:pPr>
              <a:lnSpc>
                <a:spcPts val="1875"/>
              </a:lnSpc>
            </a:pPr>
            <a:r>
              <a:rPr lang="en-US" sz="1208" dirty="0">
                <a:solidFill>
                  <a:srgbClr val="000000"/>
                </a:solidFill>
                <a:latin typeface="Inter Light" pitchFamily="34" charset="0"/>
                <a:ea typeface="Inter Light" pitchFamily="34" charset="-122"/>
                <a:cs typeface="Inter Light" pitchFamily="34" charset="-120"/>
              </a:rPr>
              <a:t>01</a:t>
            </a:r>
            <a:endParaRPr lang="en-US" sz="1208" dirty="0"/>
          </a:p>
        </p:txBody>
      </p:sp>
      <p:sp>
        <p:nvSpPr>
          <p:cNvPr id="4" name="Shape 2"/>
          <p:cNvSpPr/>
          <p:nvPr/>
        </p:nvSpPr>
        <p:spPr>
          <a:xfrm>
            <a:off x="657225" y="1974850"/>
            <a:ext cx="5365056" cy="19050"/>
          </a:xfrm>
          <a:prstGeom prst="rect">
            <a:avLst/>
          </a:prstGeom>
          <a:solidFill>
            <a:srgbClr val="025373"/>
          </a:solidFill>
          <a:ln>
            <a:solidFill>
              <a:schemeClr val="accent1"/>
            </a:solidFill>
          </a:ln>
        </p:spPr>
      </p:sp>
      <p:sp>
        <p:nvSpPr>
          <p:cNvPr id="5" name="Text 3"/>
          <p:cNvSpPr/>
          <p:nvPr/>
        </p:nvSpPr>
        <p:spPr>
          <a:xfrm>
            <a:off x="657226" y="2090936"/>
            <a:ext cx="3631704" cy="243880"/>
          </a:xfrm>
          <a:prstGeom prst="rect">
            <a:avLst/>
          </a:prstGeom>
          <a:noFill/>
          <a:ln/>
        </p:spPr>
        <p:txBody>
          <a:bodyPr wrap="none" lIns="0" tIns="0" rIns="0" bIns="0" rtlCol="0" anchor="t"/>
          <a:lstStyle/>
          <a:p>
            <a:pPr>
              <a:lnSpc>
                <a:spcPts val="1917"/>
              </a:lnSpc>
            </a:pPr>
            <a:r>
              <a:rPr lang="en-US" sz="1500" b="1" dirty="0">
                <a:solidFill>
                  <a:srgbClr val="025373"/>
                </a:solidFill>
                <a:latin typeface="Inter Bold" pitchFamily="34" charset="0"/>
                <a:ea typeface="Inter Bold" pitchFamily="34" charset="-122"/>
                <a:cs typeface="Inter Bold" pitchFamily="34" charset="-120"/>
              </a:rPr>
              <a:t>МРОТ без районных коэффициентов</a:t>
            </a:r>
            <a:endParaRPr lang="en-US" sz="1500" dirty="0">
              <a:solidFill>
                <a:srgbClr val="025373"/>
              </a:solidFill>
            </a:endParaRPr>
          </a:p>
        </p:txBody>
      </p:sp>
      <p:sp>
        <p:nvSpPr>
          <p:cNvPr id="6" name="Text 4"/>
          <p:cNvSpPr/>
          <p:nvPr/>
        </p:nvSpPr>
        <p:spPr>
          <a:xfrm>
            <a:off x="657225" y="2423219"/>
            <a:ext cx="5365056" cy="728068"/>
          </a:xfrm>
          <a:prstGeom prst="rect">
            <a:avLst/>
          </a:prstGeom>
          <a:noFill/>
          <a:ln/>
        </p:spPr>
        <p:txBody>
          <a:bodyPr wrap="square" lIns="0" tIns="0" rIns="0" bIns="0" rtlCol="0" anchor="t"/>
          <a:lstStyle/>
          <a:p>
            <a:pPr>
              <a:lnSpc>
                <a:spcPts val="1875"/>
              </a:lnSpc>
            </a:pPr>
            <a:r>
              <a:rPr lang="en-US" sz="1208" dirty="0">
                <a:solidFill>
                  <a:srgbClr val="025373"/>
                </a:solidFill>
                <a:latin typeface="Inter" pitchFamily="34" charset="0"/>
                <a:ea typeface="Inter" pitchFamily="34" charset="-122"/>
                <a:cs typeface="Inter" pitchFamily="34" charset="-120"/>
              </a:rPr>
              <a:t>Минимальная база — МРОТ (27 093 руб. в 2026 г.), районные коэффициенты не применяются. Минимальный взнос — </a:t>
            </a:r>
            <a:r>
              <a:rPr lang="en-US" sz="1208" b="1" dirty="0">
                <a:solidFill>
                  <a:srgbClr val="025373"/>
                </a:solidFill>
                <a:latin typeface="Inter" pitchFamily="34" charset="0"/>
                <a:ea typeface="Inter" pitchFamily="34" charset="-122"/>
                <a:cs typeface="Inter" pitchFamily="34" charset="-120"/>
              </a:rPr>
              <a:t>8 127,90 руб./мес.</a:t>
            </a:r>
            <a:endParaRPr lang="en-US" sz="1208" dirty="0">
              <a:solidFill>
                <a:srgbClr val="025373"/>
              </a:solidFill>
            </a:endParaRPr>
          </a:p>
        </p:txBody>
      </p:sp>
      <p:sp>
        <p:nvSpPr>
          <p:cNvPr id="7" name="Text 5"/>
          <p:cNvSpPr/>
          <p:nvPr/>
        </p:nvSpPr>
        <p:spPr>
          <a:xfrm>
            <a:off x="6169620" y="1728689"/>
            <a:ext cx="156071" cy="195064"/>
          </a:xfrm>
          <a:prstGeom prst="rect">
            <a:avLst/>
          </a:prstGeom>
          <a:noFill/>
          <a:ln/>
        </p:spPr>
        <p:txBody>
          <a:bodyPr wrap="none" lIns="0" tIns="0" rIns="0" bIns="0" rtlCol="0" anchor="t"/>
          <a:lstStyle/>
          <a:p>
            <a:pPr>
              <a:lnSpc>
                <a:spcPts val="1875"/>
              </a:lnSpc>
            </a:pPr>
            <a:r>
              <a:rPr lang="en-US" sz="1208" dirty="0">
                <a:solidFill>
                  <a:srgbClr val="000000"/>
                </a:solidFill>
                <a:latin typeface="Inter Light" pitchFamily="34" charset="0"/>
                <a:ea typeface="Inter Light" pitchFamily="34" charset="-122"/>
                <a:cs typeface="Inter Light" pitchFamily="34" charset="-120"/>
              </a:rPr>
              <a:t>02</a:t>
            </a:r>
            <a:endParaRPr lang="en-US" sz="1208" dirty="0"/>
          </a:p>
        </p:txBody>
      </p:sp>
      <p:sp>
        <p:nvSpPr>
          <p:cNvPr id="8" name="Shape 6"/>
          <p:cNvSpPr/>
          <p:nvPr/>
        </p:nvSpPr>
        <p:spPr>
          <a:xfrm>
            <a:off x="6169620" y="1974850"/>
            <a:ext cx="5365155" cy="19050"/>
          </a:xfrm>
          <a:prstGeom prst="rect">
            <a:avLst/>
          </a:prstGeom>
          <a:solidFill>
            <a:srgbClr val="025373"/>
          </a:solidFill>
          <a:ln/>
        </p:spPr>
      </p:sp>
      <p:sp>
        <p:nvSpPr>
          <p:cNvPr id="9" name="Text 7"/>
          <p:cNvSpPr/>
          <p:nvPr/>
        </p:nvSpPr>
        <p:spPr>
          <a:xfrm>
            <a:off x="6169620" y="2090936"/>
            <a:ext cx="2391370" cy="243880"/>
          </a:xfrm>
          <a:prstGeom prst="rect">
            <a:avLst/>
          </a:prstGeom>
          <a:noFill/>
          <a:ln/>
        </p:spPr>
        <p:txBody>
          <a:bodyPr wrap="none" lIns="0" tIns="0" rIns="0" bIns="0" rtlCol="0" anchor="t"/>
          <a:lstStyle/>
          <a:p>
            <a:pPr>
              <a:lnSpc>
                <a:spcPts val="1917"/>
              </a:lnSpc>
            </a:pPr>
            <a:r>
              <a:rPr lang="en-US" sz="1500" b="1" dirty="0">
                <a:solidFill>
                  <a:srgbClr val="025373"/>
                </a:solidFill>
                <a:latin typeface="Inter Bold" pitchFamily="34" charset="0"/>
                <a:ea typeface="Inter Bold" pitchFamily="34" charset="-122"/>
                <a:cs typeface="Inter Bold" pitchFamily="34" charset="-120"/>
              </a:rPr>
              <a:t>Взносы платятся всегда</a:t>
            </a:r>
            <a:endParaRPr lang="en-US" sz="1500" dirty="0">
              <a:solidFill>
                <a:srgbClr val="025373"/>
              </a:solidFill>
            </a:endParaRPr>
          </a:p>
        </p:txBody>
      </p:sp>
      <p:sp>
        <p:nvSpPr>
          <p:cNvPr id="10" name="Text 8"/>
          <p:cNvSpPr/>
          <p:nvPr/>
        </p:nvSpPr>
        <p:spPr>
          <a:xfrm>
            <a:off x="6169620" y="2423219"/>
            <a:ext cx="5365155" cy="485378"/>
          </a:xfrm>
          <a:prstGeom prst="rect">
            <a:avLst/>
          </a:prstGeom>
          <a:noFill/>
          <a:ln/>
        </p:spPr>
        <p:txBody>
          <a:bodyPr wrap="square" lIns="0" tIns="0" rIns="0" bIns="0" rtlCol="0" anchor="t"/>
          <a:lstStyle/>
          <a:p>
            <a:pPr>
              <a:lnSpc>
                <a:spcPts val="1875"/>
              </a:lnSpc>
            </a:pPr>
            <a:r>
              <a:rPr lang="en-US" sz="1208" dirty="0">
                <a:solidFill>
                  <a:srgbClr val="025373"/>
                </a:solidFill>
                <a:latin typeface="Inter" pitchFamily="34" charset="0"/>
                <a:ea typeface="Inter" pitchFamily="34" charset="-122"/>
                <a:cs typeface="Inter" pitchFamily="34" charset="-120"/>
              </a:rPr>
              <a:t>Независимо от наличия трудового договора, ведения деятельности, отработанного времени и отношений с иными организациями.</a:t>
            </a:r>
            <a:endParaRPr lang="en-US" sz="1208" dirty="0">
              <a:solidFill>
                <a:srgbClr val="025373"/>
              </a:solidFill>
            </a:endParaRPr>
          </a:p>
        </p:txBody>
      </p:sp>
      <p:sp>
        <p:nvSpPr>
          <p:cNvPr id="11" name="Text 9"/>
          <p:cNvSpPr/>
          <p:nvPr/>
        </p:nvSpPr>
        <p:spPr>
          <a:xfrm>
            <a:off x="657225" y="3415706"/>
            <a:ext cx="156071" cy="195064"/>
          </a:xfrm>
          <a:prstGeom prst="rect">
            <a:avLst/>
          </a:prstGeom>
          <a:noFill/>
          <a:ln/>
        </p:spPr>
        <p:txBody>
          <a:bodyPr wrap="none" lIns="0" tIns="0" rIns="0" bIns="0" rtlCol="0" anchor="t"/>
          <a:lstStyle/>
          <a:p>
            <a:pPr>
              <a:lnSpc>
                <a:spcPts val="1875"/>
              </a:lnSpc>
            </a:pPr>
            <a:r>
              <a:rPr lang="en-US" sz="1208" dirty="0">
                <a:solidFill>
                  <a:srgbClr val="000000"/>
                </a:solidFill>
                <a:latin typeface="Inter Light" pitchFamily="34" charset="0"/>
                <a:ea typeface="Inter Light" pitchFamily="34" charset="-122"/>
                <a:cs typeface="Inter Light" pitchFamily="34" charset="-120"/>
              </a:rPr>
              <a:t>03</a:t>
            </a:r>
            <a:endParaRPr lang="en-US" sz="1208" dirty="0"/>
          </a:p>
        </p:txBody>
      </p:sp>
      <p:sp>
        <p:nvSpPr>
          <p:cNvPr id="12" name="Shape 10"/>
          <p:cNvSpPr/>
          <p:nvPr/>
        </p:nvSpPr>
        <p:spPr>
          <a:xfrm>
            <a:off x="657225" y="3661867"/>
            <a:ext cx="5365056" cy="19050"/>
          </a:xfrm>
          <a:prstGeom prst="rect">
            <a:avLst/>
          </a:prstGeom>
          <a:solidFill>
            <a:srgbClr val="025373"/>
          </a:solidFill>
          <a:ln>
            <a:solidFill>
              <a:schemeClr val="accent1"/>
            </a:solidFill>
          </a:ln>
        </p:spPr>
      </p:sp>
      <p:sp>
        <p:nvSpPr>
          <p:cNvPr id="13" name="Text 11"/>
          <p:cNvSpPr/>
          <p:nvPr/>
        </p:nvSpPr>
        <p:spPr>
          <a:xfrm>
            <a:off x="657226" y="3777953"/>
            <a:ext cx="4363839" cy="243880"/>
          </a:xfrm>
          <a:prstGeom prst="rect">
            <a:avLst/>
          </a:prstGeom>
          <a:noFill/>
          <a:ln/>
        </p:spPr>
        <p:txBody>
          <a:bodyPr wrap="none" lIns="0" tIns="0" rIns="0" bIns="0" rtlCol="0" anchor="t"/>
          <a:lstStyle/>
          <a:p>
            <a:pPr>
              <a:lnSpc>
                <a:spcPts val="1917"/>
              </a:lnSpc>
            </a:pPr>
            <a:r>
              <a:rPr lang="en-US" sz="1500" b="1" dirty="0">
                <a:solidFill>
                  <a:srgbClr val="025373"/>
                </a:solidFill>
                <a:latin typeface="Inter Bold" pitchFamily="34" charset="0"/>
                <a:ea typeface="Inter Bold" pitchFamily="34" charset="-122"/>
                <a:cs typeface="Inter Bold" pitchFamily="34" charset="-120"/>
              </a:rPr>
              <a:t>Несколько организаций — взносы в каждой</a:t>
            </a:r>
            <a:endParaRPr lang="en-US" sz="1500" dirty="0">
              <a:solidFill>
                <a:srgbClr val="025373"/>
              </a:solidFill>
            </a:endParaRPr>
          </a:p>
        </p:txBody>
      </p:sp>
      <p:sp>
        <p:nvSpPr>
          <p:cNvPr id="14" name="Text 12"/>
          <p:cNvSpPr/>
          <p:nvPr/>
        </p:nvSpPr>
        <p:spPr>
          <a:xfrm>
            <a:off x="657225" y="4110236"/>
            <a:ext cx="5365056" cy="485378"/>
          </a:xfrm>
          <a:prstGeom prst="rect">
            <a:avLst/>
          </a:prstGeom>
          <a:noFill/>
          <a:ln/>
        </p:spPr>
        <p:txBody>
          <a:bodyPr wrap="square" lIns="0" tIns="0" rIns="0" bIns="0" rtlCol="0" anchor="t"/>
          <a:lstStyle/>
          <a:p>
            <a:pPr>
              <a:lnSpc>
                <a:spcPts val="1875"/>
              </a:lnSpc>
            </a:pPr>
            <a:r>
              <a:rPr lang="en-US" sz="1208" dirty="0">
                <a:solidFill>
                  <a:srgbClr val="025373"/>
                </a:solidFill>
                <a:latin typeface="Inter" pitchFamily="34" charset="0"/>
                <a:ea typeface="Inter" pitchFamily="34" charset="-122"/>
                <a:cs typeface="Inter" pitchFamily="34" charset="-120"/>
              </a:rPr>
              <a:t>Каждая организация, где физлицо является единоличным исполнительным органом, начисляет взносы самостоятельно.</a:t>
            </a:r>
            <a:endParaRPr lang="en-US" sz="1208" dirty="0">
              <a:solidFill>
                <a:srgbClr val="025373"/>
              </a:solidFill>
            </a:endParaRPr>
          </a:p>
        </p:txBody>
      </p:sp>
      <p:sp>
        <p:nvSpPr>
          <p:cNvPr id="15" name="Text 13"/>
          <p:cNvSpPr/>
          <p:nvPr/>
        </p:nvSpPr>
        <p:spPr>
          <a:xfrm>
            <a:off x="6169620" y="3415706"/>
            <a:ext cx="156071" cy="195064"/>
          </a:xfrm>
          <a:prstGeom prst="rect">
            <a:avLst/>
          </a:prstGeom>
          <a:noFill/>
          <a:ln/>
        </p:spPr>
        <p:txBody>
          <a:bodyPr wrap="none" lIns="0" tIns="0" rIns="0" bIns="0" rtlCol="0" anchor="t"/>
          <a:lstStyle/>
          <a:p>
            <a:pPr>
              <a:lnSpc>
                <a:spcPts val="1875"/>
              </a:lnSpc>
            </a:pPr>
            <a:r>
              <a:rPr lang="en-US" sz="1208" dirty="0">
                <a:solidFill>
                  <a:srgbClr val="000000"/>
                </a:solidFill>
                <a:latin typeface="Inter Light" pitchFamily="34" charset="0"/>
                <a:ea typeface="Inter Light" pitchFamily="34" charset="-122"/>
                <a:cs typeface="Inter Light" pitchFamily="34" charset="-120"/>
              </a:rPr>
              <a:t>04</a:t>
            </a:r>
            <a:endParaRPr lang="en-US" sz="1208" dirty="0"/>
          </a:p>
        </p:txBody>
      </p:sp>
      <p:sp>
        <p:nvSpPr>
          <p:cNvPr id="16" name="Shape 14"/>
          <p:cNvSpPr/>
          <p:nvPr/>
        </p:nvSpPr>
        <p:spPr>
          <a:xfrm>
            <a:off x="6169620" y="3661867"/>
            <a:ext cx="5365155" cy="19050"/>
          </a:xfrm>
          <a:prstGeom prst="rect">
            <a:avLst/>
          </a:prstGeom>
          <a:solidFill>
            <a:srgbClr val="025373"/>
          </a:solidFill>
          <a:ln/>
        </p:spPr>
      </p:sp>
      <p:sp>
        <p:nvSpPr>
          <p:cNvPr id="17" name="Text 15"/>
          <p:cNvSpPr/>
          <p:nvPr/>
        </p:nvSpPr>
        <p:spPr>
          <a:xfrm>
            <a:off x="6169620" y="3777953"/>
            <a:ext cx="4450755" cy="243880"/>
          </a:xfrm>
          <a:prstGeom prst="rect">
            <a:avLst/>
          </a:prstGeom>
          <a:noFill/>
          <a:ln/>
        </p:spPr>
        <p:txBody>
          <a:bodyPr wrap="none" lIns="0" tIns="0" rIns="0" bIns="0" rtlCol="0" anchor="t"/>
          <a:lstStyle/>
          <a:p>
            <a:pPr>
              <a:lnSpc>
                <a:spcPts val="1917"/>
              </a:lnSpc>
            </a:pPr>
            <a:r>
              <a:rPr lang="en-US" sz="1500" b="1" dirty="0">
                <a:solidFill>
                  <a:srgbClr val="025373"/>
                </a:solidFill>
                <a:latin typeface="Inter Bold" pitchFamily="34" charset="0"/>
                <a:ea typeface="Inter Bold" pitchFamily="34" charset="-122"/>
                <a:cs typeface="Inter Bold" pitchFamily="34" charset="-120"/>
              </a:rPr>
              <a:t>Несколько директоров — взносы за каждого</a:t>
            </a:r>
            <a:endParaRPr lang="en-US" sz="1500" dirty="0">
              <a:solidFill>
                <a:srgbClr val="025373"/>
              </a:solidFill>
            </a:endParaRPr>
          </a:p>
        </p:txBody>
      </p:sp>
      <p:sp>
        <p:nvSpPr>
          <p:cNvPr id="18" name="Text 16"/>
          <p:cNvSpPr/>
          <p:nvPr/>
        </p:nvSpPr>
        <p:spPr>
          <a:xfrm>
            <a:off x="6169620" y="4110236"/>
            <a:ext cx="5365155" cy="485378"/>
          </a:xfrm>
          <a:prstGeom prst="rect">
            <a:avLst/>
          </a:prstGeom>
          <a:noFill/>
          <a:ln/>
        </p:spPr>
        <p:txBody>
          <a:bodyPr wrap="square" lIns="0" tIns="0" rIns="0" bIns="0" rtlCol="0" anchor="t"/>
          <a:lstStyle/>
          <a:p>
            <a:pPr>
              <a:lnSpc>
                <a:spcPts val="1875"/>
              </a:lnSpc>
            </a:pPr>
            <a:r>
              <a:rPr lang="en-US" sz="1208" dirty="0">
                <a:solidFill>
                  <a:srgbClr val="025373"/>
                </a:solidFill>
                <a:latin typeface="Inter" pitchFamily="34" charset="0"/>
                <a:ea typeface="Inter" pitchFamily="34" charset="-122"/>
                <a:cs typeface="Inter" pitchFamily="34" charset="-120"/>
              </a:rPr>
              <a:t>Если уставом предусмотрено несколько единоличных исполнительных органов — взносы платятся за каждого.</a:t>
            </a:r>
            <a:endParaRPr lang="en-US" sz="1208" dirty="0">
              <a:solidFill>
                <a:srgbClr val="025373"/>
              </a:solidFill>
            </a:endParaRPr>
          </a:p>
        </p:txBody>
      </p:sp>
      <p:sp>
        <p:nvSpPr>
          <p:cNvPr id="19" name="Text 17"/>
          <p:cNvSpPr/>
          <p:nvPr/>
        </p:nvSpPr>
        <p:spPr>
          <a:xfrm>
            <a:off x="657225" y="4860032"/>
            <a:ext cx="156071" cy="195064"/>
          </a:xfrm>
          <a:prstGeom prst="rect">
            <a:avLst/>
          </a:prstGeom>
          <a:noFill/>
          <a:ln/>
        </p:spPr>
        <p:txBody>
          <a:bodyPr wrap="none" lIns="0" tIns="0" rIns="0" bIns="0" rtlCol="0" anchor="t"/>
          <a:lstStyle/>
          <a:p>
            <a:pPr>
              <a:lnSpc>
                <a:spcPts val="1875"/>
              </a:lnSpc>
            </a:pPr>
            <a:r>
              <a:rPr lang="en-US" sz="1208" dirty="0">
                <a:solidFill>
                  <a:srgbClr val="000000"/>
                </a:solidFill>
                <a:latin typeface="Inter Light" pitchFamily="34" charset="0"/>
                <a:ea typeface="Inter Light" pitchFamily="34" charset="-122"/>
                <a:cs typeface="Inter Light" pitchFamily="34" charset="-120"/>
              </a:rPr>
              <a:t>05</a:t>
            </a:r>
            <a:endParaRPr lang="en-US" sz="1208" dirty="0"/>
          </a:p>
        </p:txBody>
      </p:sp>
      <p:sp>
        <p:nvSpPr>
          <p:cNvPr id="20" name="Shape 18"/>
          <p:cNvSpPr/>
          <p:nvPr/>
        </p:nvSpPr>
        <p:spPr>
          <a:xfrm>
            <a:off x="657225" y="5106194"/>
            <a:ext cx="5365056" cy="19050"/>
          </a:xfrm>
          <a:prstGeom prst="rect">
            <a:avLst/>
          </a:prstGeom>
          <a:solidFill>
            <a:srgbClr val="025373"/>
          </a:solidFill>
          <a:ln/>
        </p:spPr>
      </p:sp>
      <p:sp>
        <p:nvSpPr>
          <p:cNvPr id="21" name="Text 19"/>
          <p:cNvSpPr/>
          <p:nvPr/>
        </p:nvSpPr>
        <p:spPr>
          <a:xfrm>
            <a:off x="657226" y="5222280"/>
            <a:ext cx="3651349" cy="243880"/>
          </a:xfrm>
          <a:prstGeom prst="rect">
            <a:avLst/>
          </a:prstGeom>
          <a:noFill/>
          <a:ln/>
        </p:spPr>
        <p:txBody>
          <a:bodyPr wrap="none" lIns="0" tIns="0" rIns="0" bIns="0" rtlCol="0" anchor="t"/>
          <a:lstStyle/>
          <a:p>
            <a:pPr>
              <a:lnSpc>
                <a:spcPts val="1917"/>
              </a:lnSpc>
            </a:pPr>
            <a:r>
              <a:rPr lang="en-US" sz="1500" b="1" dirty="0">
                <a:solidFill>
                  <a:srgbClr val="025373"/>
                </a:solidFill>
                <a:latin typeface="Inter Bold" pitchFamily="34" charset="0"/>
                <a:ea typeface="Inter Bold" pitchFamily="34" charset="-122"/>
                <a:cs typeface="Inter Bold" pitchFamily="34" charset="-120"/>
              </a:rPr>
              <a:t>Система налогообложения не важна</a:t>
            </a:r>
            <a:endParaRPr lang="en-US" sz="1500" dirty="0">
              <a:solidFill>
                <a:srgbClr val="025373"/>
              </a:solidFill>
            </a:endParaRPr>
          </a:p>
        </p:txBody>
      </p:sp>
      <p:sp>
        <p:nvSpPr>
          <p:cNvPr id="22" name="Text 20"/>
          <p:cNvSpPr/>
          <p:nvPr/>
        </p:nvSpPr>
        <p:spPr>
          <a:xfrm>
            <a:off x="657225" y="5554564"/>
            <a:ext cx="5365056" cy="485378"/>
          </a:xfrm>
          <a:prstGeom prst="rect">
            <a:avLst/>
          </a:prstGeom>
          <a:noFill/>
          <a:ln/>
        </p:spPr>
        <p:txBody>
          <a:bodyPr wrap="square" lIns="0" tIns="0" rIns="0" bIns="0" rtlCol="0" anchor="t"/>
          <a:lstStyle/>
          <a:p>
            <a:pPr>
              <a:lnSpc>
                <a:spcPts val="1875"/>
              </a:lnSpc>
            </a:pPr>
            <a:r>
              <a:rPr lang="en-US" sz="1208" dirty="0">
                <a:solidFill>
                  <a:srgbClr val="025373"/>
                </a:solidFill>
                <a:latin typeface="Inter" pitchFamily="34" charset="0"/>
                <a:ea typeface="Inter" pitchFamily="34" charset="-122"/>
                <a:cs typeface="Inter" pitchFamily="34" charset="-120"/>
              </a:rPr>
              <a:t>Даже компании на АУСН обязаны уплачивать взносы за руководителя.</a:t>
            </a:r>
            <a:endParaRPr lang="en-US" sz="1208" dirty="0">
              <a:solidFill>
                <a:srgbClr val="025373"/>
              </a:solidFill>
            </a:endParaRPr>
          </a:p>
        </p:txBody>
      </p:sp>
      <p:sp>
        <p:nvSpPr>
          <p:cNvPr id="23" name="Text 21"/>
          <p:cNvSpPr/>
          <p:nvPr/>
        </p:nvSpPr>
        <p:spPr>
          <a:xfrm>
            <a:off x="6169620" y="4860032"/>
            <a:ext cx="156071" cy="195064"/>
          </a:xfrm>
          <a:prstGeom prst="rect">
            <a:avLst/>
          </a:prstGeom>
          <a:noFill/>
          <a:ln/>
        </p:spPr>
        <p:txBody>
          <a:bodyPr wrap="none" lIns="0" tIns="0" rIns="0" bIns="0" rtlCol="0" anchor="t"/>
          <a:lstStyle/>
          <a:p>
            <a:pPr>
              <a:lnSpc>
                <a:spcPts val="1875"/>
              </a:lnSpc>
            </a:pPr>
            <a:r>
              <a:rPr lang="en-US" sz="1208" dirty="0">
                <a:solidFill>
                  <a:srgbClr val="000000"/>
                </a:solidFill>
                <a:latin typeface="Inter Light" pitchFamily="34" charset="0"/>
                <a:ea typeface="Inter Light" pitchFamily="34" charset="-122"/>
                <a:cs typeface="Inter Light" pitchFamily="34" charset="-120"/>
              </a:rPr>
              <a:t>06</a:t>
            </a:r>
            <a:endParaRPr lang="en-US" sz="1208" dirty="0"/>
          </a:p>
        </p:txBody>
      </p:sp>
      <p:sp>
        <p:nvSpPr>
          <p:cNvPr id="24" name="Shape 22"/>
          <p:cNvSpPr/>
          <p:nvPr/>
        </p:nvSpPr>
        <p:spPr>
          <a:xfrm>
            <a:off x="6169620" y="5106194"/>
            <a:ext cx="5365155" cy="19050"/>
          </a:xfrm>
          <a:prstGeom prst="rect">
            <a:avLst/>
          </a:prstGeom>
          <a:solidFill>
            <a:srgbClr val="025373"/>
          </a:solidFill>
          <a:ln/>
        </p:spPr>
      </p:sp>
      <p:sp>
        <p:nvSpPr>
          <p:cNvPr id="25" name="Text 23"/>
          <p:cNvSpPr/>
          <p:nvPr/>
        </p:nvSpPr>
        <p:spPr>
          <a:xfrm>
            <a:off x="6169620" y="5222280"/>
            <a:ext cx="5220593" cy="243880"/>
          </a:xfrm>
          <a:prstGeom prst="rect">
            <a:avLst/>
          </a:prstGeom>
          <a:noFill/>
          <a:ln/>
        </p:spPr>
        <p:txBody>
          <a:bodyPr wrap="none" lIns="0" tIns="0" rIns="0" bIns="0" rtlCol="0" anchor="t"/>
          <a:lstStyle/>
          <a:p>
            <a:pPr>
              <a:lnSpc>
                <a:spcPts val="1917"/>
              </a:lnSpc>
            </a:pPr>
            <a:r>
              <a:rPr lang="en-US" sz="1500" b="1" dirty="0">
                <a:solidFill>
                  <a:srgbClr val="025373"/>
                </a:solidFill>
                <a:latin typeface="Inter Bold" pitchFamily="34" charset="0"/>
                <a:ea typeface="Inter Bold" pitchFamily="34" charset="-122"/>
                <a:cs typeface="Inter Bold" pitchFamily="34" charset="-120"/>
              </a:rPr>
              <a:t>Отчётность: РСВ + персонифицированные сведения</a:t>
            </a:r>
            <a:endParaRPr lang="en-US" sz="1500" dirty="0">
              <a:solidFill>
                <a:srgbClr val="025373"/>
              </a:solidFill>
            </a:endParaRPr>
          </a:p>
        </p:txBody>
      </p:sp>
      <p:sp>
        <p:nvSpPr>
          <p:cNvPr id="26" name="Text 24"/>
          <p:cNvSpPr/>
          <p:nvPr/>
        </p:nvSpPr>
        <p:spPr>
          <a:xfrm>
            <a:off x="6169620" y="5554564"/>
            <a:ext cx="5365155" cy="728068"/>
          </a:xfrm>
          <a:prstGeom prst="rect">
            <a:avLst/>
          </a:prstGeom>
          <a:noFill/>
          <a:ln/>
        </p:spPr>
        <p:txBody>
          <a:bodyPr wrap="square" lIns="0" tIns="0" rIns="0" bIns="0" rtlCol="0" anchor="t"/>
          <a:lstStyle/>
          <a:p>
            <a:pPr>
              <a:lnSpc>
                <a:spcPts val="1875"/>
              </a:lnSpc>
            </a:pPr>
            <a:r>
              <a:rPr lang="en-US" sz="1208" dirty="0">
                <a:solidFill>
                  <a:srgbClr val="025373"/>
                </a:solidFill>
                <a:latin typeface="Inter" pitchFamily="34" charset="0"/>
                <a:ea typeface="Inter" pitchFamily="34" charset="-122"/>
                <a:cs typeface="Inter" pitchFamily="34" charset="-120"/>
              </a:rPr>
              <a:t>РСВ — ежеквартально, нулевой РСВ невозможен. Персонифицированные сведения — ежемесячно. За нарушения — блокировка счетов.</a:t>
            </a:r>
            <a:endParaRPr lang="en-US" sz="1208" dirty="0">
              <a:solidFill>
                <a:srgbClr val="025373"/>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592932"/>
            <a:ext cx="10869018" cy="1417439"/>
          </a:xfrm>
          <a:prstGeom prst="rect">
            <a:avLst/>
          </a:prstGeom>
          <a:noFill/>
          <a:ln/>
        </p:spPr>
        <p:txBody>
          <a:bodyPr wrap="square" lIns="0" tIns="0" rIns="0" bIns="0" rtlCol="0" anchor="t"/>
          <a:lstStyle/>
          <a:p>
            <a:pPr>
              <a:lnSpc>
                <a:spcPts val="3708"/>
              </a:lnSpc>
            </a:pPr>
            <a:r>
              <a:rPr lang="en-US" sz="2958" b="1" dirty="0">
                <a:solidFill>
                  <a:srgbClr val="025373"/>
                </a:solidFill>
                <a:latin typeface="Inter Bold" pitchFamily="34" charset="0"/>
                <a:ea typeface="Inter Bold" pitchFamily="34" charset="-122"/>
                <a:cs typeface="Inter Bold" pitchFamily="34" charset="-120"/>
              </a:rPr>
              <a:t>Страховые взносы с выплат управляющему организации: ФНС рассмотрела особенности </a:t>
            </a:r>
            <a:r>
              <a:rPr lang="en-US" sz="2958" b="1" dirty="0" err="1">
                <a:solidFill>
                  <a:srgbClr val="025373"/>
                </a:solidFill>
                <a:latin typeface="Inter Bold" pitchFamily="34" charset="0"/>
                <a:ea typeface="Inter Bold" pitchFamily="34" charset="-122"/>
                <a:cs typeface="Inter Bold" pitchFamily="34" charset="-120"/>
              </a:rPr>
              <a:t>определения</a:t>
            </a:r>
            <a:r>
              <a:rPr lang="en-US" sz="2958" b="1" dirty="0">
                <a:solidFill>
                  <a:srgbClr val="025373"/>
                </a:solidFill>
                <a:latin typeface="Inter Bold" pitchFamily="34" charset="0"/>
                <a:ea typeface="Inter Bold" pitchFamily="34" charset="-122"/>
                <a:cs typeface="Inter Bold" pitchFamily="34" charset="-120"/>
              </a:rPr>
              <a:t> </a:t>
            </a:r>
            <a:r>
              <a:rPr lang="en-US" sz="2958" b="1" dirty="0" err="1">
                <a:solidFill>
                  <a:srgbClr val="025373"/>
                </a:solidFill>
                <a:latin typeface="Inter Bold" pitchFamily="34" charset="0"/>
                <a:ea typeface="Inter Bold" pitchFamily="34" charset="-122"/>
                <a:cs typeface="Inter Bold" pitchFamily="34" charset="-120"/>
              </a:rPr>
              <a:t>базы</a:t>
            </a:r>
            <a:endParaRPr lang="en-US" sz="2958" dirty="0">
              <a:solidFill>
                <a:srgbClr val="025373"/>
              </a:solidFill>
            </a:endParaRPr>
          </a:p>
        </p:txBody>
      </p:sp>
      <p:sp>
        <p:nvSpPr>
          <p:cNvPr id="3" name="Text 1"/>
          <p:cNvSpPr/>
          <p:nvPr/>
        </p:nvSpPr>
        <p:spPr>
          <a:xfrm>
            <a:off x="661492" y="2252266"/>
            <a:ext cx="10869018" cy="435372"/>
          </a:xfrm>
          <a:prstGeom prst="rect">
            <a:avLst/>
          </a:prstGeom>
          <a:noFill/>
          <a:ln/>
        </p:spPr>
        <p:txBody>
          <a:bodyPr wrap="square" lIns="0" tIns="0" rIns="0" bIns="0" rtlCol="0" anchor="t"/>
          <a:lstStyle/>
          <a:p>
            <a:pPr>
              <a:lnSpc>
                <a:spcPts val="1708"/>
              </a:lnSpc>
            </a:pPr>
            <a:r>
              <a:rPr lang="en-US" sz="1600" dirty="0">
                <a:solidFill>
                  <a:srgbClr val="025373"/>
                </a:solidFill>
                <a:latin typeface="Inter" pitchFamily="34" charset="0"/>
                <a:ea typeface="Inter" pitchFamily="34" charset="-122"/>
                <a:cs typeface="Inter" pitchFamily="34" charset="-120"/>
              </a:rPr>
              <a:t>С 2026 года ввели </a:t>
            </a:r>
            <a:r>
              <a:rPr lang="en-US" sz="1600" b="1" dirty="0">
                <a:solidFill>
                  <a:srgbClr val="025373"/>
                </a:solidFill>
                <a:latin typeface="Inter" pitchFamily="34" charset="0"/>
                <a:ea typeface="Inter" pitchFamily="34" charset="-122"/>
                <a:cs typeface="Inter" pitchFamily="34" charset="-120"/>
              </a:rPr>
              <a:t>минимальную базу по взносам для директоров</a:t>
            </a:r>
            <a:r>
              <a:rPr lang="en-US" sz="1600" dirty="0">
                <a:solidFill>
                  <a:srgbClr val="025373"/>
                </a:solidFill>
                <a:latin typeface="Inter" pitchFamily="34" charset="0"/>
                <a:ea typeface="Inter" pitchFamily="34" charset="-122"/>
                <a:cs typeface="Inter" pitchFamily="34" charset="-120"/>
              </a:rPr>
              <a:t>. Она равна </a:t>
            </a:r>
            <a:r>
              <a:rPr lang="en-US" sz="1600" b="1" dirty="0">
                <a:solidFill>
                  <a:srgbClr val="025373"/>
                </a:solidFill>
                <a:latin typeface="Inter" pitchFamily="34" charset="0"/>
                <a:ea typeface="Inter" pitchFamily="34" charset="-122"/>
                <a:cs typeface="Inter" pitchFamily="34" charset="-120"/>
              </a:rPr>
              <a:t>МРОТ</a:t>
            </a:r>
            <a:r>
              <a:rPr lang="en-US" sz="1600" dirty="0">
                <a:solidFill>
                  <a:srgbClr val="025373"/>
                </a:solidFill>
                <a:latin typeface="Inter" pitchFamily="34" charset="0"/>
                <a:ea typeface="Inter" pitchFamily="34" charset="-122"/>
                <a:cs typeface="Inter" pitchFamily="34" charset="-120"/>
              </a:rPr>
              <a:t>. </a:t>
            </a:r>
            <a:r>
              <a:rPr lang="en-US" sz="1600" b="1" dirty="0">
                <a:solidFill>
                  <a:srgbClr val="025373"/>
                </a:solidFill>
                <a:latin typeface="Inter" pitchFamily="34" charset="0"/>
                <a:ea typeface="Inter" pitchFamily="34" charset="-122"/>
                <a:cs typeface="Inter" pitchFamily="34" charset="-120"/>
              </a:rPr>
              <a:t>Налоговики пояснили, нужно ли начислять взносы в отдельных ситуациях.</a:t>
            </a:r>
            <a:endParaRPr lang="en-US" sz="1600" dirty="0">
              <a:solidFill>
                <a:srgbClr val="025373"/>
              </a:solidFill>
            </a:endParaRPr>
          </a:p>
        </p:txBody>
      </p:sp>
      <p:sp>
        <p:nvSpPr>
          <p:cNvPr id="4" name="Shape 2"/>
          <p:cNvSpPr/>
          <p:nvPr/>
        </p:nvSpPr>
        <p:spPr>
          <a:xfrm>
            <a:off x="661492" y="2823667"/>
            <a:ext cx="3542308" cy="2173089"/>
          </a:xfrm>
          <a:prstGeom prst="roundRect">
            <a:avLst>
              <a:gd name="adj" fmla="val 4208"/>
            </a:avLst>
          </a:prstGeom>
          <a:solidFill>
            <a:schemeClr val="bg1"/>
          </a:solidFill>
          <a:ln w="22860">
            <a:solidFill>
              <a:srgbClr val="025373"/>
            </a:solidFill>
            <a:prstDash val="solid"/>
          </a:ln>
        </p:spPr>
      </p:sp>
      <p:sp>
        <p:nvSpPr>
          <p:cNvPr id="5" name="Shape 3"/>
          <p:cNvSpPr/>
          <p:nvPr/>
        </p:nvSpPr>
        <p:spPr>
          <a:xfrm>
            <a:off x="642442" y="2823667"/>
            <a:ext cx="76200" cy="2173089"/>
          </a:xfrm>
          <a:prstGeom prst="roundRect">
            <a:avLst>
              <a:gd name="adj" fmla="val 83349"/>
            </a:avLst>
          </a:prstGeom>
          <a:solidFill>
            <a:srgbClr val="025373"/>
          </a:solidFill>
          <a:ln/>
        </p:spPr>
      </p:sp>
      <p:sp>
        <p:nvSpPr>
          <p:cNvPr id="6" name="Text 4"/>
          <p:cNvSpPr/>
          <p:nvPr/>
        </p:nvSpPr>
        <p:spPr>
          <a:xfrm>
            <a:off x="888901" y="2993926"/>
            <a:ext cx="2179043" cy="236240"/>
          </a:xfrm>
          <a:prstGeom prst="rect">
            <a:avLst/>
          </a:prstGeom>
          <a:noFill/>
          <a:ln/>
        </p:spPr>
        <p:txBody>
          <a:bodyPr wrap="none" lIns="0" tIns="0" rIns="0" bIns="0" rtlCol="0" anchor="t"/>
          <a:lstStyle/>
          <a:p>
            <a:pPr>
              <a:lnSpc>
                <a:spcPts val="1833"/>
              </a:lnSpc>
            </a:pPr>
            <a:r>
              <a:rPr lang="en-US" sz="1458" b="1" dirty="0">
                <a:solidFill>
                  <a:srgbClr val="025373"/>
                </a:solidFill>
                <a:latin typeface="Inter Bold" pitchFamily="34" charset="0"/>
                <a:ea typeface="Inter Bold" pitchFamily="34" charset="-122"/>
                <a:cs typeface="Inter Bold" pitchFamily="34" charset="-120"/>
              </a:rPr>
              <a:t>Ликвидация компании</a:t>
            </a:r>
            <a:endParaRPr lang="en-US" sz="1458" dirty="0">
              <a:solidFill>
                <a:srgbClr val="025373"/>
              </a:solidFill>
            </a:endParaRPr>
          </a:p>
        </p:txBody>
      </p:sp>
      <p:sp>
        <p:nvSpPr>
          <p:cNvPr id="7" name="Text 5"/>
          <p:cNvSpPr/>
          <p:nvPr/>
        </p:nvSpPr>
        <p:spPr>
          <a:xfrm>
            <a:off x="888901" y="3302695"/>
            <a:ext cx="3144639" cy="870744"/>
          </a:xfrm>
          <a:prstGeom prst="rect">
            <a:avLst/>
          </a:prstGeom>
          <a:noFill/>
          <a:ln/>
        </p:spPr>
        <p:txBody>
          <a:bodyPr wrap="square" lIns="0" tIns="0" rIns="0" bIns="0" rtlCol="0" anchor="t"/>
          <a:lstStyle/>
          <a:p>
            <a:pPr>
              <a:lnSpc>
                <a:spcPts val="1708"/>
              </a:lnSpc>
            </a:pPr>
            <a:r>
              <a:rPr lang="en-US" sz="1400" b="1" dirty="0">
                <a:solidFill>
                  <a:srgbClr val="025373"/>
                </a:solidFill>
                <a:latin typeface="Inter" pitchFamily="34" charset="0"/>
                <a:ea typeface="Inter" pitchFamily="34" charset="-122"/>
                <a:cs typeface="Inter" pitchFamily="34" charset="-120"/>
              </a:rPr>
              <a:t>При ликвидации компании полномочия руководителя переходят к ликвидатору.</a:t>
            </a:r>
            <a:r>
              <a:rPr lang="en-US" sz="1400" dirty="0">
                <a:solidFill>
                  <a:srgbClr val="025373"/>
                </a:solidFill>
                <a:latin typeface="Inter" pitchFamily="34" charset="0"/>
                <a:ea typeface="Inter" pitchFamily="34" charset="-122"/>
                <a:cs typeface="Inter" pitchFamily="34" charset="-120"/>
              </a:rPr>
              <a:t> В отношении него ежемесячно определяется минимальная база.</a:t>
            </a:r>
            <a:endParaRPr lang="en-US" sz="1400" dirty="0">
              <a:solidFill>
                <a:srgbClr val="025373"/>
              </a:solidFill>
            </a:endParaRPr>
          </a:p>
        </p:txBody>
      </p:sp>
      <p:sp>
        <p:nvSpPr>
          <p:cNvPr id="8" name="Shape 6"/>
          <p:cNvSpPr/>
          <p:nvPr/>
        </p:nvSpPr>
        <p:spPr>
          <a:xfrm>
            <a:off x="4324747" y="2823667"/>
            <a:ext cx="3542407" cy="2173089"/>
          </a:xfrm>
          <a:prstGeom prst="roundRect">
            <a:avLst>
              <a:gd name="adj" fmla="val 4208"/>
            </a:avLst>
          </a:prstGeom>
          <a:solidFill>
            <a:srgbClr val="FFFFFF"/>
          </a:solidFill>
          <a:ln w="22860">
            <a:solidFill>
              <a:srgbClr val="025373"/>
            </a:solidFill>
            <a:prstDash val="solid"/>
          </a:ln>
        </p:spPr>
      </p:sp>
      <p:sp>
        <p:nvSpPr>
          <p:cNvPr id="9" name="Shape 7"/>
          <p:cNvSpPr/>
          <p:nvPr/>
        </p:nvSpPr>
        <p:spPr>
          <a:xfrm>
            <a:off x="4305697" y="2823667"/>
            <a:ext cx="76200" cy="2173089"/>
          </a:xfrm>
          <a:prstGeom prst="roundRect">
            <a:avLst>
              <a:gd name="adj" fmla="val 83349"/>
            </a:avLst>
          </a:prstGeom>
          <a:solidFill>
            <a:srgbClr val="025373"/>
          </a:solidFill>
          <a:ln/>
        </p:spPr>
      </p:sp>
      <p:sp>
        <p:nvSpPr>
          <p:cNvPr id="10" name="Text 8"/>
          <p:cNvSpPr/>
          <p:nvPr/>
        </p:nvSpPr>
        <p:spPr>
          <a:xfrm>
            <a:off x="4552157" y="2993926"/>
            <a:ext cx="2512418" cy="236240"/>
          </a:xfrm>
          <a:prstGeom prst="rect">
            <a:avLst/>
          </a:prstGeom>
          <a:noFill/>
          <a:ln/>
        </p:spPr>
        <p:txBody>
          <a:bodyPr wrap="none" lIns="0" tIns="0" rIns="0" bIns="0" rtlCol="0" anchor="t"/>
          <a:lstStyle/>
          <a:p>
            <a:pPr>
              <a:lnSpc>
                <a:spcPts val="1833"/>
              </a:lnSpc>
            </a:pPr>
            <a:r>
              <a:rPr lang="en-US" sz="1458" b="1" dirty="0">
                <a:solidFill>
                  <a:srgbClr val="025373"/>
                </a:solidFill>
                <a:latin typeface="Inter Bold" pitchFamily="34" charset="0"/>
                <a:ea typeface="Inter Bold" pitchFamily="34" charset="-122"/>
                <a:cs typeface="Inter Bold" pitchFamily="34" charset="-120"/>
              </a:rPr>
              <a:t>Передача полномочий ИП</a:t>
            </a:r>
            <a:endParaRPr lang="en-US" sz="1458" dirty="0">
              <a:solidFill>
                <a:srgbClr val="025373"/>
              </a:solidFill>
            </a:endParaRPr>
          </a:p>
        </p:txBody>
      </p:sp>
      <p:sp>
        <p:nvSpPr>
          <p:cNvPr id="11" name="Text 9"/>
          <p:cNvSpPr/>
          <p:nvPr/>
        </p:nvSpPr>
        <p:spPr>
          <a:xfrm>
            <a:off x="4552157" y="3302694"/>
            <a:ext cx="3144738" cy="1523802"/>
          </a:xfrm>
          <a:prstGeom prst="rect">
            <a:avLst/>
          </a:prstGeom>
          <a:noFill/>
          <a:ln/>
        </p:spPr>
        <p:txBody>
          <a:bodyPr wrap="square" lIns="0" tIns="0" rIns="0" bIns="0" rtlCol="0" anchor="t"/>
          <a:lstStyle/>
          <a:p>
            <a:pPr>
              <a:lnSpc>
                <a:spcPts val="1708"/>
              </a:lnSpc>
            </a:pPr>
            <a:r>
              <a:rPr lang="en-US" sz="1400" b="1" dirty="0">
                <a:solidFill>
                  <a:srgbClr val="025373"/>
                </a:solidFill>
                <a:latin typeface="Inter" pitchFamily="34" charset="0"/>
                <a:ea typeface="Inter" pitchFamily="34" charset="-122"/>
                <a:cs typeface="Inter" pitchFamily="34" charset="-120"/>
              </a:rPr>
              <a:t>Полномочия единоличного исполнительного органа можно передать ИП - управляющему.</a:t>
            </a:r>
            <a:r>
              <a:rPr lang="en-US" sz="1400" dirty="0">
                <a:solidFill>
                  <a:srgbClr val="025373"/>
                </a:solidFill>
                <a:latin typeface="Inter" pitchFamily="34" charset="0"/>
                <a:ea typeface="Inter" pitchFamily="34" charset="-122"/>
                <a:cs typeface="Inter" pitchFamily="34" charset="-120"/>
              </a:rPr>
              <a:t> Поскольку с ним заключается договор ГПХ, организация не платит с его вознаграждения взносы. Их исчисляет и уплачивает ИП.</a:t>
            </a:r>
            <a:endParaRPr lang="en-US" sz="1400" dirty="0">
              <a:solidFill>
                <a:srgbClr val="025373"/>
              </a:solidFill>
            </a:endParaRPr>
          </a:p>
        </p:txBody>
      </p:sp>
      <p:sp>
        <p:nvSpPr>
          <p:cNvPr id="12" name="Shape 10"/>
          <p:cNvSpPr/>
          <p:nvPr/>
        </p:nvSpPr>
        <p:spPr>
          <a:xfrm>
            <a:off x="7988102" y="2823667"/>
            <a:ext cx="3542407" cy="2173089"/>
          </a:xfrm>
          <a:prstGeom prst="roundRect">
            <a:avLst>
              <a:gd name="adj" fmla="val 4208"/>
            </a:avLst>
          </a:prstGeom>
          <a:solidFill>
            <a:srgbClr val="FFFFFF"/>
          </a:solidFill>
          <a:ln w="22860">
            <a:solidFill>
              <a:srgbClr val="025373"/>
            </a:solidFill>
            <a:prstDash val="solid"/>
          </a:ln>
        </p:spPr>
      </p:sp>
      <p:sp>
        <p:nvSpPr>
          <p:cNvPr id="13" name="Shape 11"/>
          <p:cNvSpPr/>
          <p:nvPr/>
        </p:nvSpPr>
        <p:spPr>
          <a:xfrm>
            <a:off x="7969052" y="2823667"/>
            <a:ext cx="76200" cy="2173089"/>
          </a:xfrm>
          <a:prstGeom prst="roundRect">
            <a:avLst>
              <a:gd name="adj" fmla="val 83349"/>
            </a:avLst>
          </a:prstGeom>
          <a:solidFill>
            <a:srgbClr val="025373"/>
          </a:solidFill>
          <a:ln/>
        </p:spPr>
      </p:sp>
      <p:sp>
        <p:nvSpPr>
          <p:cNvPr id="14" name="Text 12"/>
          <p:cNvSpPr/>
          <p:nvPr/>
        </p:nvSpPr>
        <p:spPr>
          <a:xfrm>
            <a:off x="8215511" y="2993926"/>
            <a:ext cx="1956593" cy="236240"/>
          </a:xfrm>
          <a:prstGeom prst="rect">
            <a:avLst/>
          </a:prstGeom>
          <a:noFill/>
          <a:ln/>
        </p:spPr>
        <p:txBody>
          <a:bodyPr wrap="none" lIns="0" tIns="0" rIns="0" bIns="0" rtlCol="0" anchor="t"/>
          <a:lstStyle/>
          <a:p>
            <a:pPr>
              <a:lnSpc>
                <a:spcPts val="1833"/>
              </a:lnSpc>
            </a:pPr>
            <a:r>
              <a:rPr lang="en-US" sz="1458" b="1" dirty="0">
                <a:solidFill>
                  <a:srgbClr val="025373"/>
                </a:solidFill>
                <a:latin typeface="Inter Bold" pitchFamily="34" charset="0"/>
                <a:ea typeface="Inter Bold" pitchFamily="34" charset="-122"/>
                <a:cs typeface="Inter Bold" pitchFamily="34" charset="-120"/>
              </a:rPr>
              <a:t>Случай банкротства</a:t>
            </a:r>
            <a:endParaRPr lang="en-US" sz="1458" dirty="0">
              <a:solidFill>
                <a:srgbClr val="025373"/>
              </a:solidFill>
            </a:endParaRPr>
          </a:p>
        </p:txBody>
      </p:sp>
      <p:sp>
        <p:nvSpPr>
          <p:cNvPr id="15" name="Text 13"/>
          <p:cNvSpPr/>
          <p:nvPr/>
        </p:nvSpPr>
        <p:spPr>
          <a:xfrm>
            <a:off x="8215511" y="3302695"/>
            <a:ext cx="3144738" cy="870744"/>
          </a:xfrm>
          <a:prstGeom prst="rect">
            <a:avLst/>
          </a:prstGeom>
          <a:noFill/>
          <a:ln/>
        </p:spPr>
        <p:txBody>
          <a:bodyPr wrap="square" lIns="0" tIns="0" rIns="0" bIns="0" rtlCol="0" anchor="t"/>
          <a:lstStyle/>
          <a:p>
            <a:pPr>
              <a:lnSpc>
                <a:spcPts val="1708"/>
              </a:lnSpc>
            </a:pPr>
            <a:r>
              <a:rPr lang="en-US" sz="1400" b="1" dirty="0">
                <a:solidFill>
                  <a:srgbClr val="025373"/>
                </a:solidFill>
                <a:latin typeface="Inter" pitchFamily="34" charset="0"/>
                <a:ea typeface="Inter" pitchFamily="34" charset="-122"/>
                <a:cs typeface="Inter" pitchFamily="34" charset="-120"/>
              </a:rPr>
              <a:t>В случае банкротства назначается арбитражный управляющий.</a:t>
            </a:r>
            <a:r>
              <a:rPr lang="en-US" sz="1400" dirty="0">
                <a:solidFill>
                  <a:srgbClr val="025373"/>
                </a:solidFill>
                <a:latin typeface="Inter" pitchFamily="34" charset="0"/>
                <a:ea typeface="Inter" pitchFamily="34" charset="-122"/>
                <a:cs typeface="Inter" pitchFamily="34" charset="-120"/>
              </a:rPr>
              <a:t> С выплат ему компания не начисляет и не платит взносы. Он делает все сам.</a:t>
            </a:r>
            <a:endParaRPr lang="en-US" sz="1400" dirty="0">
              <a:solidFill>
                <a:srgbClr val="025373"/>
              </a:solidFill>
            </a:endParaRPr>
          </a:p>
        </p:txBody>
      </p:sp>
      <p:sp>
        <p:nvSpPr>
          <p:cNvPr id="16" name="Text 14"/>
          <p:cNvSpPr/>
          <p:nvPr/>
        </p:nvSpPr>
        <p:spPr>
          <a:xfrm>
            <a:off x="661492" y="5132784"/>
            <a:ext cx="10869018" cy="435372"/>
          </a:xfrm>
          <a:prstGeom prst="rect">
            <a:avLst/>
          </a:prstGeom>
          <a:noFill/>
          <a:ln/>
        </p:spPr>
        <p:txBody>
          <a:bodyPr wrap="square" lIns="0" tIns="0" rIns="0" bIns="0" rtlCol="0" anchor="t"/>
          <a:lstStyle/>
          <a:p>
            <a:pPr>
              <a:lnSpc>
                <a:spcPts val="1708"/>
              </a:lnSpc>
            </a:pPr>
            <a:r>
              <a:rPr lang="en-US" sz="1600" dirty="0">
                <a:solidFill>
                  <a:srgbClr val="025373"/>
                </a:solidFill>
                <a:latin typeface="Inter" pitchFamily="34" charset="0"/>
                <a:ea typeface="Inter" pitchFamily="34" charset="-122"/>
                <a:cs typeface="Inter" pitchFamily="34" charset="-120"/>
              </a:rPr>
              <a:t>ФНС отметила, что ее позиция согласована с Минфином. Напомним, налоговики рассказывали о нюансах расчета взносов с выплат единоличным руководителям.</a:t>
            </a:r>
            <a:endParaRPr lang="en-US" sz="1600" dirty="0">
              <a:solidFill>
                <a:srgbClr val="025373"/>
              </a:solidFill>
            </a:endParaRPr>
          </a:p>
        </p:txBody>
      </p:sp>
      <p:sp>
        <p:nvSpPr>
          <p:cNvPr id="19" name="Text 16"/>
          <p:cNvSpPr/>
          <p:nvPr/>
        </p:nvSpPr>
        <p:spPr>
          <a:xfrm>
            <a:off x="661492" y="5949280"/>
            <a:ext cx="10226378" cy="217686"/>
          </a:xfrm>
          <a:prstGeom prst="rect">
            <a:avLst/>
          </a:prstGeom>
          <a:noFill/>
          <a:ln/>
        </p:spPr>
        <p:txBody>
          <a:bodyPr wrap="none" lIns="0" tIns="0" rIns="0" bIns="0" rtlCol="0" anchor="t"/>
          <a:lstStyle/>
          <a:p>
            <a:pPr>
              <a:lnSpc>
                <a:spcPts val="1708"/>
              </a:lnSpc>
            </a:pPr>
            <a:r>
              <a:rPr lang="en-US" sz="1600" dirty="0">
                <a:solidFill>
                  <a:srgbClr val="025373"/>
                </a:solidFill>
                <a:latin typeface="Inter" pitchFamily="34" charset="0"/>
                <a:ea typeface="Inter" pitchFamily="34" charset="-122"/>
                <a:cs typeface="Inter" pitchFamily="34" charset="-120"/>
              </a:rPr>
              <a:t>Документ: </a:t>
            </a:r>
            <a:r>
              <a:rPr lang="en-US" sz="1600" b="1" dirty="0">
                <a:solidFill>
                  <a:srgbClr val="025373"/>
                </a:solidFill>
                <a:latin typeface="Inter" pitchFamily="34" charset="0"/>
                <a:ea typeface="Inter" pitchFamily="34" charset="-122"/>
                <a:cs typeface="Inter" pitchFamily="34" charset="-120"/>
              </a:rPr>
              <a:t>Письмо ФНС России от 18.03.2026 N БС-36-11/2025@</a:t>
            </a:r>
            <a:endParaRPr lang="en-US" sz="1600" b="1" dirty="0">
              <a:solidFill>
                <a:srgbClr val="025373"/>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4F0FE88-3BB4-48BA-8885-F0AD293A4301}"/>
              </a:ext>
            </a:extLst>
          </p:cNvPr>
          <p:cNvSpPr>
            <a:spLocks noGrp="1"/>
          </p:cNvSpPr>
          <p:nvPr>
            <p:ph type="title"/>
          </p:nvPr>
        </p:nvSpPr>
        <p:spPr>
          <a:xfrm>
            <a:off x="695400" y="0"/>
            <a:ext cx="10515599" cy="1325563"/>
          </a:xfrm>
        </p:spPr>
        <p:txBody>
          <a:bodyPr>
            <a:normAutofit/>
          </a:bodyPr>
          <a:lstStyle/>
          <a:p>
            <a:pPr marL="0" indent="0" algn="ctr">
              <a:buNone/>
              <a:defRPr/>
            </a:pPr>
            <a:r>
              <a:rPr lang="ru-RU" sz="3200" dirty="0">
                <a:effectLst/>
                <a:latin typeface="+mn-lt"/>
              </a:rPr>
              <a:t>Предельная база для взносов</a:t>
            </a:r>
          </a:p>
        </p:txBody>
      </p:sp>
      <p:sp>
        <p:nvSpPr>
          <p:cNvPr id="5" name="Объект 3">
            <a:extLst>
              <a:ext uri="{FF2B5EF4-FFF2-40B4-BE49-F238E27FC236}">
                <a16:creationId xmlns:a16="http://schemas.microsoft.com/office/drawing/2014/main" xmlns="" id="{AC7F3248-4EA7-4E53-8361-308756D6B2B8}"/>
              </a:ext>
            </a:extLst>
          </p:cNvPr>
          <p:cNvSpPr txBox="1">
            <a:spLocks/>
          </p:cNvSpPr>
          <p:nvPr/>
        </p:nvSpPr>
        <p:spPr>
          <a:xfrm>
            <a:off x="1952596" y="1500174"/>
            <a:ext cx="8895932" cy="5241194"/>
          </a:xfrm>
          <a:prstGeom prst="rect">
            <a:avLst/>
          </a:prstGeom>
        </p:spPr>
        <p:txBody>
          <a:bodyPr vert="horz" lIns="91440" tIns="45720" rIns="91440" bIns="45720" rtlCol="0">
            <a:normAutofit/>
          </a:bodyPr>
          <a:lstStyle/>
          <a:p>
            <a:pPr algn="ctr">
              <a:lnSpc>
                <a:spcPct val="90000"/>
              </a:lnSpc>
              <a:spcBef>
                <a:spcPts val="1000"/>
              </a:spcBef>
              <a:defRPr/>
            </a:pPr>
            <a:r>
              <a:rPr lang="ru-RU" altLang="ru-RU" sz="3000" dirty="0">
                <a:solidFill>
                  <a:srgbClr val="FF0000"/>
                </a:solidFill>
              </a:rPr>
              <a:t>С 1 января 202</a:t>
            </a:r>
            <a:r>
              <a:rPr lang="en-US" altLang="ru-RU" sz="3000" dirty="0">
                <a:solidFill>
                  <a:srgbClr val="FF0000"/>
                </a:solidFill>
              </a:rPr>
              <a:t>5</a:t>
            </a:r>
            <a:r>
              <a:rPr lang="ru-RU" altLang="ru-RU" sz="3000" dirty="0">
                <a:solidFill>
                  <a:srgbClr val="FF0000"/>
                </a:solidFill>
              </a:rPr>
              <a:t> г. </a:t>
            </a:r>
          </a:p>
          <a:p>
            <a:pPr algn="ctr">
              <a:lnSpc>
                <a:spcPct val="90000"/>
              </a:lnSpc>
              <a:spcBef>
                <a:spcPts val="1000"/>
              </a:spcBef>
              <a:defRPr/>
            </a:pPr>
            <a:endParaRPr lang="en-US" altLang="ru-RU" sz="3000" dirty="0">
              <a:solidFill>
                <a:srgbClr val="FF0000"/>
              </a:solidFill>
            </a:endParaRPr>
          </a:p>
          <a:p>
            <a:pPr algn="ctr">
              <a:lnSpc>
                <a:spcPct val="90000"/>
              </a:lnSpc>
              <a:spcBef>
                <a:spcPts val="1000"/>
              </a:spcBef>
              <a:defRPr/>
            </a:pPr>
            <a:r>
              <a:rPr lang="ru-RU" sz="3000" dirty="0">
                <a:solidFill>
                  <a:srgbClr val="FF0000"/>
                </a:solidFill>
              </a:rPr>
              <a:t>2 759 000</a:t>
            </a:r>
            <a:r>
              <a:rPr lang="en-US" sz="3000" dirty="0">
                <a:solidFill>
                  <a:srgbClr val="FF0000"/>
                </a:solidFill>
              </a:rPr>
              <a:t> </a:t>
            </a:r>
            <a:r>
              <a:rPr lang="ru-RU" sz="3000" dirty="0">
                <a:solidFill>
                  <a:srgbClr val="FF0000"/>
                </a:solidFill>
              </a:rPr>
              <a:t>рублей</a:t>
            </a:r>
          </a:p>
          <a:p>
            <a:pPr algn="ctr">
              <a:lnSpc>
                <a:spcPct val="90000"/>
              </a:lnSpc>
              <a:spcBef>
                <a:spcPts val="1000"/>
              </a:spcBef>
              <a:defRPr/>
            </a:pPr>
            <a:endParaRPr lang="ru-RU" sz="3000" dirty="0">
              <a:solidFill>
                <a:srgbClr val="FF0000"/>
              </a:solidFill>
            </a:endParaRPr>
          </a:p>
          <a:p>
            <a:pPr algn="ctr">
              <a:lnSpc>
                <a:spcPct val="90000"/>
              </a:lnSpc>
              <a:spcBef>
                <a:spcPts val="1000"/>
              </a:spcBef>
              <a:defRPr/>
            </a:pPr>
            <a:r>
              <a:rPr lang="ru-RU" sz="3000" dirty="0">
                <a:solidFill>
                  <a:srgbClr val="FF0000"/>
                </a:solidFill>
              </a:rPr>
              <a:t>Проект с 1 января 2026 г.</a:t>
            </a:r>
          </a:p>
          <a:p>
            <a:pPr algn="ctr">
              <a:lnSpc>
                <a:spcPct val="90000"/>
              </a:lnSpc>
              <a:spcBef>
                <a:spcPts val="1000"/>
              </a:spcBef>
              <a:defRPr/>
            </a:pPr>
            <a:r>
              <a:rPr lang="ru-RU" sz="3000" dirty="0">
                <a:solidFill>
                  <a:srgbClr val="FF0000"/>
                </a:solidFill>
              </a:rPr>
              <a:t>2 979 000 рублей.</a:t>
            </a:r>
          </a:p>
          <a:p>
            <a:pPr algn="ctr">
              <a:lnSpc>
                <a:spcPct val="90000"/>
              </a:lnSpc>
              <a:spcBef>
                <a:spcPts val="1000"/>
              </a:spcBef>
              <a:defRPr/>
            </a:pPr>
            <a:endParaRPr lang="ru-RU" altLang="ru-RU" sz="3000" dirty="0">
              <a:solidFill>
                <a:srgbClr val="FF0000"/>
              </a:solidFill>
            </a:endParaRPr>
          </a:p>
          <a:p>
            <a:pPr algn="ctr">
              <a:lnSpc>
                <a:spcPct val="90000"/>
              </a:lnSpc>
              <a:spcBef>
                <a:spcPts val="1000"/>
              </a:spcBef>
              <a:defRPr/>
            </a:pPr>
            <a:endParaRPr lang="ru-RU" altLang="ru-RU" sz="3000" dirty="0">
              <a:solidFill>
                <a:srgbClr val="FF0000"/>
              </a:solidFill>
            </a:endParaRPr>
          </a:p>
          <a:p>
            <a:pPr>
              <a:lnSpc>
                <a:spcPct val="90000"/>
              </a:lnSpc>
              <a:spcBef>
                <a:spcPts val="1000"/>
              </a:spcBef>
              <a:defRPr/>
            </a:pPr>
            <a:endParaRPr lang="ru-RU" altLang="ru-RU" sz="2400" dirty="0">
              <a:solidFill>
                <a:srgbClr val="FF0000"/>
              </a:solidFill>
            </a:endParaRPr>
          </a:p>
          <a:p>
            <a:pPr>
              <a:lnSpc>
                <a:spcPct val="90000"/>
              </a:lnSpc>
              <a:spcBef>
                <a:spcPts val="1000"/>
              </a:spcBef>
              <a:defRPr/>
            </a:pPr>
            <a:r>
              <a:rPr lang="ru-RU" altLang="ru-RU" sz="2400" dirty="0">
                <a:solidFill>
                  <a:srgbClr val="FF0000"/>
                </a:solidFill>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altLang="ru-RU" sz="2400" b="0" i="0" u="none" strike="noStrike" kern="1200" cap="none" spc="0" normalizeH="0" baseline="0" noProof="0" dirty="0">
              <a:ln>
                <a:noFill/>
              </a:ln>
              <a:solidFill>
                <a:srgbClr val="FF0000"/>
              </a:solidFill>
              <a:effectLst/>
              <a:uLnTx/>
              <a:uFillTx/>
              <a:latin typeface="+mn-lt"/>
              <a:ea typeface="+mn-ea"/>
              <a:cs typeface="+mn-cs"/>
            </a:endParaRPr>
          </a:p>
          <a:p>
            <a:pPr marL="46037"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altLang="ru-RU" sz="2800" b="0" i="0" u="none" strike="noStrike" kern="1200" cap="none" spc="0" normalizeH="0" baseline="0" noProof="0" dirty="0">
              <a:ln>
                <a:noFill/>
              </a:ln>
              <a:solidFill>
                <a:schemeClr val="accent1"/>
              </a:solidFill>
              <a:effectLst/>
              <a:uLnTx/>
              <a:uFillTx/>
              <a:latin typeface="+mn-lt"/>
              <a:ea typeface="+mn-ea"/>
              <a:cs typeface="+mn-cs"/>
            </a:endParaRPr>
          </a:p>
          <a:p>
            <a:pPr marL="46037"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altLang="ru-RU" sz="2800" b="0"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1FB395-A94B-4936-B1F7-162EE89358D9}"/>
              </a:ext>
            </a:extLst>
          </p:cNvPr>
          <p:cNvSpPr>
            <a:spLocks noGrp="1"/>
          </p:cNvSpPr>
          <p:nvPr>
            <p:ph type="title"/>
          </p:nvPr>
        </p:nvSpPr>
        <p:spPr>
          <a:xfrm>
            <a:off x="839416" y="476672"/>
            <a:ext cx="10515599" cy="1325563"/>
          </a:xfrm>
        </p:spPr>
        <p:txBody>
          <a:bodyPr>
            <a:normAutofit/>
          </a:bodyPr>
          <a:lstStyle/>
          <a:p>
            <a:pPr marL="0" indent="0" algn="ctr">
              <a:buNone/>
              <a:defRPr/>
            </a:pPr>
            <a:r>
              <a:rPr lang="ru-RU" sz="3200" dirty="0">
                <a:effectLst/>
                <a:latin typeface="+mn-lt"/>
              </a:rPr>
              <a:t>Расчетный  период (ст.423 НК РФ)</a:t>
            </a:r>
          </a:p>
        </p:txBody>
      </p:sp>
      <p:sp>
        <p:nvSpPr>
          <p:cNvPr id="8195" name="Объект 2">
            <a:extLst>
              <a:ext uri="{FF2B5EF4-FFF2-40B4-BE49-F238E27FC236}">
                <a16:creationId xmlns:a16="http://schemas.microsoft.com/office/drawing/2014/main" xmlns="" id="{8638D614-3B4D-4382-A866-2C0AE163F6E0}"/>
              </a:ext>
            </a:extLst>
          </p:cNvPr>
          <p:cNvSpPr>
            <a:spLocks noGrp="1"/>
          </p:cNvSpPr>
          <p:nvPr>
            <p:ph type="body" sz="quarter" idx="14"/>
          </p:nvPr>
        </p:nvSpPr>
        <p:spPr>
          <a:xfrm>
            <a:off x="119336" y="2060848"/>
            <a:ext cx="10444163" cy="4049712"/>
          </a:xfrm>
          <a:ln>
            <a:miter lim="800000"/>
            <a:headEnd/>
            <a:tailEnd/>
          </a:ln>
        </p:spPr>
        <p:txBody>
          <a:bodyPr/>
          <a:lstStyle/>
          <a:p>
            <a:pPr marL="1206500" lvl="4" indent="0" algn="ctr">
              <a:buNone/>
              <a:defRPr/>
            </a:pPr>
            <a:r>
              <a:rPr lang="ru-RU" sz="2800" b="1" dirty="0">
                <a:solidFill>
                  <a:srgbClr val="FF0000"/>
                </a:solidFill>
              </a:rPr>
              <a:t>Календарный год</a:t>
            </a:r>
          </a:p>
          <a:p>
            <a:pPr marL="1206500" lvl="4" indent="0" algn="ctr">
              <a:buNone/>
              <a:defRPr/>
            </a:pPr>
            <a:endParaRPr lang="ru-RU" sz="2800" b="1" dirty="0">
              <a:solidFill>
                <a:srgbClr val="025373"/>
              </a:solidFill>
              <a:effectLst>
                <a:reflection blurRad="6350" stA="55000" endA="300" endPos="45500" dir="5400000" sy="-100000" algn="bl" rotWithShape="0"/>
              </a:effectLst>
              <a:ea typeface="+mj-ea"/>
              <a:cs typeface="+mj-cs"/>
            </a:endParaRPr>
          </a:p>
          <a:p>
            <a:pPr marL="1206500" lvl="4" indent="0" algn="ctr">
              <a:buNone/>
              <a:defRPr/>
            </a:pPr>
            <a:r>
              <a:rPr lang="ru-RU" sz="2800" dirty="0">
                <a:solidFill>
                  <a:srgbClr val="025373"/>
                </a:solidFill>
                <a:ea typeface="+mj-ea"/>
                <a:cs typeface="+mj-cs"/>
              </a:rPr>
              <a:t>Отчетные периоды</a:t>
            </a:r>
          </a:p>
          <a:p>
            <a:pPr marL="1206500" lvl="4" indent="0" algn="ctr">
              <a:buNone/>
              <a:defRPr/>
            </a:pPr>
            <a:endParaRPr lang="ru-RU" sz="2800" b="1" dirty="0">
              <a:solidFill>
                <a:srgbClr val="025373"/>
              </a:solidFill>
              <a:effectLst>
                <a:reflection blurRad="6350" stA="55000" endA="300" endPos="45500" dir="5400000" sy="-100000" algn="bl" rotWithShape="0"/>
              </a:effectLst>
              <a:ea typeface="+mj-ea"/>
              <a:cs typeface="+mj-cs"/>
            </a:endParaRPr>
          </a:p>
          <a:p>
            <a:pPr marL="1206500" lvl="4" indent="0" algn="ctr">
              <a:buNone/>
              <a:defRPr/>
            </a:pPr>
            <a:r>
              <a:rPr lang="ru-RU" sz="2800" b="1" dirty="0">
                <a:solidFill>
                  <a:srgbClr val="FF0000"/>
                </a:solidFill>
              </a:rPr>
              <a:t>первый квартал, полугодие, девять месяцев календарного года</a:t>
            </a:r>
          </a:p>
          <a:p>
            <a:pPr marL="1206500" lvl="4" indent="0" algn="ctr">
              <a:buNone/>
              <a:defRPr/>
            </a:pPr>
            <a:endParaRPr lang="ru-RU" sz="3200" dirty="0">
              <a:solidFill>
                <a:srgbClr val="025373"/>
              </a:solidFill>
            </a:endParaRPr>
          </a:p>
          <a:p>
            <a:pPr marL="1206500" lvl="4" indent="0" algn="ctr">
              <a:buNone/>
              <a:defRPr/>
            </a:pPr>
            <a:endParaRPr lang="ru-RU" sz="320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E632123-DBAE-4760-A9CA-6BD78178CD48}"/>
              </a:ext>
            </a:extLst>
          </p:cNvPr>
          <p:cNvSpPr>
            <a:spLocks noGrp="1"/>
          </p:cNvSpPr>
          <p:nvPr>
            <p:ph type="title"/>
          </p:nvPr>
        </p:nvSpPr>
        <p:spPr>
          <a:xfrm>
            <a:off x="767408" y="548680"/>
            <a:ext cx="10515600" cy="1325563"/>
          </a:xfrm>
        </p:spPr>
        <p:txBody>
          <a:bodyPr>
            <a:normAutofit/>
          </a:bodyPr>
          <a:lstStyle/>
          <a:p>
            <a:pPr marL="0" indent="0" algn="ctr">
              <a:buNone/>
              <a:defRPr/>
            </a:pPr>
            <a:r>
              <a:rPr lang="ru-RU" sz="3200" b="1" dirty="0">
                <a:solidFill>
                  <a:schemeClr val="bg1"/>
                </a:solidFill>
                <a:effectLst/>
                <a:latin typeface="+mn-lt"/>
              </a:rPr>
              <a:t>Тарифы страховых взносов </a:t>
            </a:r>
            <a:br>
              <a:rPr lang="ru-RU" sz="3200" b="1" dirty="0">
                <a:solidFill>
                  <a:schemeClr val="bg1"/>
                </a:solidFill>
                <a:effectLst/>
                <a:latin typeface="+mn-lt"/>
              </a:rPr>
            </a:br>
            <a:r>
              <a:rPr lang="ru-RU" sz="3200" b="1" dirty="0">
                <a:solidFill>
                  <a:schemeClr val="bg1"/>
                </a:solidFill>
                <a:effectLst/>
                <a:latin typeface="+mn-lt"/>
              </a:rPr>
              <a:t>( ст.425, 427, 428, 429НК РФ)</a:t>
            </a:r>
          </a:p>
        </p:txBody>
      </p:sp>
      <p:sp>
        <p:nvSpPr>
          <p:cNvPr id="4" name="Прямоугольник 3">
            <a:extLst>
              <a:ext uri="{FF2B5EF4-FFF2-40B4-BE49-F238E27FC236}">
                <a16:creationId xmlns:a16="http://schemas.microsoft.com/office/drawing/2014/main" xmlns="" id="{7C6BC340-439F-4E8E-A55B-93D083714369}"/>
              </a:ext>
            </a:extLst>
          </p:cNvPr>
          <p:cNvSpPr/>
          <p:nvPr/>
        </p:nvSpPr>
        <p:spPr>
          <a:xfrm>
            <a:off x="1343472" y="2852936"/>
            <a:ext cx="9264352" cy="2674019"/>
          </a:xfrm>
          <a:prstGeom prst="rect">
            <a:avLst/>
          </a:prstGeom>
        </p:spPr>
        <p:txBody>
          <a:bodyPr/>
          <a:lstStyle/>
          <a:p>
            <a:pPr lvl="0"/>
            <a:r>
              <a:rPr lang="ru-RU" sz="2000" dirty="0">
                <a:solidFill>
                  <a:srgbClr val="025373"/>
                </a:solidFill>
              </a:rPr>
              <a:t>Тарифы страховых взносов</a:t>
            </a:r>
          </a:p>
          <a:p>
            <a:pPr lvl="0"/>
            <a:r>
              <a:rPr lang="ru-RU" sz="2000" dirty="0">
                <a:solidFill>
                  <a:srgbClr val="025373"/>
                </a:solidFill>
              </a:rPr>
              <a:t>с  2023 года </a:t>
            </a:r>
          </a:p>
          <a:p>
            <a:r>
              <a:rPr lang="ru-RU" sz="2000" dirty="0">
                <a:solidFill>
                  <a:srgbClr val="025373"/>
                </a:solidFill>
              </a:rPr>
              <a:t>в </a:t>
            </a:r>
            <a:r>
              <a:rPr lang="ru-RU" sz="2000" b="1" dirty="0">
                <a:solidFill>
                  <a:srgbClr val="025373"/>
                </a:solidFill>
              </a:rPr>
              <a:t>пределах</a:t>
            </a:r>
            <a:r>
              <a:rPr lang="ru-RU" sz="2000" dirty="0">
                <a:solidFill>
                  <a:srgbClr val="025373"/>
                </a:solidFill>
              </a:rPr>
              <a:t> единой предельной величины базы для исчисления страховых взносов - 30 %</a:t>
            </a:r>
          </a:p>
          <a:p>
            <a:r>
              <a:rPr lang="ru-RU" sz="2000" b="1" dirty="0">
                <a:solidFill>
                  <a:srgbClr val="025373"/>
                </a:solidFill>
              </a:rPr>
              <a:t>Свыше единой предельной </a:t>
            </a:r>
            <a:r>
              <a:rPr lang="ru-RU" sz="2000" dirty="0">
                <a:solidFill>
                  <a:srgbClr val="025373"/>
                </a:solidFill>
              </a:rPr>
              <a:t>величины базы для исчисления страховых взносов - 15,1%</a:t>
            </a:r>
            <a:endParaRPr lang="ru-RU" sz="2000" b="1" dirty="0">
              <a:solidFill>
                <a:srgbClr val="025373"/>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1127448" y="0"/>
            <a:ext cx="10515599" cy="1325563"/>
          </a:xfrm>
        </p:spPr>
        <p:txBody>
          <a:bodyPr>
            <a:normAutofit/>
          </a:bodyPr>
          <a:lstStyle/>
          <a:p>
            <a:pPr algn="ctr"/>
            <a:r>
              <a:rPr lang="ru-RU" sz="2800" dirty="0">
                <a:latin typeface="+mn-lt"/>
              </a:rPr>
              <a:t>Плательщики (ст. 419 НК РФ)</a:t>
            </a:r>
          </a:p>
        </p:txBody>
      </p:sp>
      <p:sp>
        <p:nvSpPr>
          <p:cNvPr id="3" name="Прямоугольник 2">
            <a:extLst>
              <a:ext uri="{FF2B5EF4-FFF2-40B4-BE49-F238E27FC236}">
                <a16:creationId xmlns:a16="http://schemas.microsoft.com/office/drawing/2014/main" xmlns="" id="{9A6A09FC-1CB3-45C8-8D53-7E2F6CEA171A}"/>
              </a:ext>
            </a:extLst>
          </p:cNvPr>
          <p:cNvSpPr/>
          <p:nvPr/>
        </p:nvSpPr>
        <p:spPr>
          <a:xfrm>
            <a:off x="479376" y="1700808"/>
            <a:ext cx="5400600" cy="2646878"/>
          </a:xfrm>
          <a:prstGeom prst="rect">
            <a:avLst/>
          </a:prstGeom>
        </p:spPr>
        <p:txBody>
          <a:bodyPr wrap="square">
            <a:spAutoFit/>
          </a:bodyPr>
          <a:lstStyle/>
          <a:p>
            <a:pPr marL="387350" lvl="0" indent="-342900" eaLnBrk="0" fontAlgn="base" hangingPunct="0">
              <a:spcBef>
                <a:spcPct val="20000"/>
              </a:spcBef>
              <a:spcAft>
                <a:spcPts val="300"/>
              </a:spcAft>
              <a:buClr>
                <a:schemeClr val="tx2"/>
              </a:buClr>
              <a:buSzPct val="130000"/>
              <a:buFont typeface="Arial" panose="020B0604020202020204" pitchFamily="34" charset="0"/>
              <a:buChar char="•"/>
              <a:defRPr/>
            </a:pPr>
            <a:r>
              <a:rPr lang="ru-RU" altLang="ru-RU" sz="2000" dirty="0">
                <a:solidFill>
                  <a:srgbClr val="025373"/>
                </a:solidFill>
              </a:rPr>
              <a:t>Лица, производящие выплаты и иные вознаграждения физическим лицам:</a:t>
            </a:r>
          </a:p>
          <a:p>
            <a:pPr marL="44450" lvl="0" eaLnBrk="0" fontAlgn="base" hangingPunct="0">
              <a:spcBef>
                <a:spcPct val="20000"/>
              </a:spcBef>
              <a:spcAft>
                <a:spcPts val="300"/>
              </a:spcAft>
              <a:buClr>
                <a:schemeClr val="tx2"/>
              </a:buClr>
              <a:buSzPct val="130000"/>
              <a:defRPr/>
            </a:pPr>
            <a:endParaRPr lang="ru-RU" altLang="ru-RU" sz="2000" dirty="0">
              <a:solidFill>
                <a:srgbClr val="025373"/>
              </a:solidFill>
            </a:endParaRPr>
          </a:p>
          <a:p>
            <a:pPr marL="387350" lvl="0" indent="-342900" eaLnBrk="0" fontAlgn="base" hangingPunct="0">
              <a:spcBef>
                <a:spcPct val="20000"/>
              </a:spcBef>
              <a:spcAft>
                <a:spcPts val="300"/>
              </a:spcAft>
              <a:buClr>
                <a:schemeClr val="tx2"/>
              </a:buClr>
              <a:buSzPct val="130000"/>
              <a:buFont typeface="Arial" panose="020B0604020202020204" pitchFamily="34" charset="0"/>
              <a:buChar char="•"/>
              <a:defRPr/>
            </a:pPr>
            <a:r>
              <a:rPr lang="ru-RU" altLang="ru-RU" sz="2000" dirty="0">
                <a:solidFill>
                  <a:srgbClr val="025373"/>
                </a:solidFill>
              </a:rPr>
              <a:t>Организации;</a:t>
            </a:r>
          </a:p>
          <a:p>
            <a:pPr marL="387350" lvl="0" indent="-342900" eaLnBrk="0" fontAlgn="base" hangingPunct="0">
              <a:spcBef>
                <a:spcPct val="20000"/>
              </a:spcBef>
              <a:spcAft>
                <a:spcPts val="300"/>
              </a:spcAft>
              <a:buClr>
                <a:schemeClr val="tx2"/>
              </a:buClr>
              <a:buSzPct val="130000"/>
              <a:buFont typeface="Arial" panose="020B0604020202020204" pitchFamily="34" charset="0"/>
              <a:buChar char="•"/>
              <a:defRPr/>
            </a:pPr>
            <a:r>
              <a:rPr lang="ru-RU" altLang="ru-RU" sz="2000" dirty="0">
                <a:solidFill>
                  <a:srgbClr val="025373"/>
                </a:solidFill>
              </a:rPr>
              <a:t>Индивидуальные предприниматели;</a:t>
            </a:r>
          </a:p>
          <a:p>
            <a:pPr marL="387350" lvl="0" indent="-342900" eaLnBrk="0" fontAlgn="base" hangingPunct="0">
              <a:spcBef>
                <a:spcPct val="20000"/>
              </a:spcBef>
              <a:spcAft>
                <a:spcPts val="300"/>
              </a:spcAft>
              <a:buClr>
                <a:schemeClr val="tx2"/>
              </a:buClr>
              <a:buSzPct val="130000"/>
              <a:buFont typeface="Arial" panose="020B0604020202020204" pitchFamily="34" charset="0"/>
              <a:buChar char="•"/>
              <a:defRPr/>
            </a:pPr>
            <a:r>
              <a:rPr lang="ru-RU" altLang="ru-RU" sz="2000" dirty="0">
                <a:solidFill>
                  <a:srgbClr val="025373"/>
                </a:solidFill>
              </a:rPr>
              <a:t>Физические лица, не являющиеся индивидуальными предпринимателями;</a:t>
            </a:r>
          </a:p>
        </p:txBody>
      </p:sp>
      <p:sp>
        <p:nvSpPr>
          <p:cNvPr id="4" name="Прямоугольник 3">
            <a:extLst>
              <a:ext uri="{FF2B5EF4-FFF2-40B4-BE49-F238E27FC236}">
                <a16:creationId xmlns:a16="http://schemas.microsoft.com/office/drawing/2014/main" xmlns="" id="{5560AE23-07BA-4582-B32C-2AEF15EFCE67}"/>
              </a:ext>
            </a:extLst>
          </p:cNvPr>
          <p:cNvSpPr/>
          <p:nvPr/>
        </p:nvSpPr>
        <p:spPr>
          <a:xfrm>
            <a:off x="5879976" y="1593882"/>
            <a:ext cx="5400601" cy="3670236"/>
          </a:xfrm>
          <a:prstGeom prst="rect">
            <a:avLst/>
          </a:prstGeom>
        </p:spPr>
        <p:txBody>
          <a:bodyPr wrap="square">
            <a:spAutoFit/>
          </a:bodyPr>
          <a:lstStyle/>
          <a:p>
            <a:pPr marL="387350" lvl="0" indent="-342900" eaLnBrk="0" fontAlgn="base" hangingPunct="0">
              <a:spcBef>
                <a:spcPct val="20000"/>
              </a:spcBef>
              <a:spcAft>
                <a:spcPts val="300"/>
              </a:spcAft>
              <a:buClr>
                <a:schemeClr val="accent1"/>
              </a:buClr>
              <a:buSzPct val="130000"/>
              <a:buFont typeface="Arial" panose="020B0604020202020204" pitchFamily="34" charset="0"/>
              <a:buChar char="•"/>
            </a:pPr>
            <a:r>
              <a:rPr lang="ru-RU" altLang="ru-RU" sz="2000" dirty="0">
                <a:solidFill>
                  <a:srgbClr val="025373"/>
                </a:solidFill>
              </a:rPr>
              <a:t>Самозанятые граждане, не производящие выплаты физическим лицам </a:t>
            </a:r>
            <a:r>
              <a:rPr lang="ru-RU" altLang="ru-RU" sz="2000" i="1" dirty="0">
                <a:solidFill>
                  <a:srgbClr val="FF0000"/>
                </a:solidFill>
              </a:rPr>
              <a:t>(кроме плательщиков налога на профдоход): </a:t>
            </a:r>
          </a:p>
          <a:p>
            <a:pPr marL="44450" lvl="0" eaLnBrk="0" fontAlgn="base" hangingPunct="0">
              <a:spcBef>
                <a:spcPct val="20000"/>
              </a:spcBef>
              <a:spcAft>
                <a:spcPts val="300"/>
              </a:spcAft>
              <a:buClr>
                <a:schemeClr val="accent1"/>
              </a:buClr>
              <a:buSzPct val="130000"/>
            </a:pPr>
            <a:endParaRPr lang="ru-RU" altLang="ru-RU" sz="2000" dirty="0">
              <a:solidFill>
                <a:srgbClr val="025373"/>
              </a:solidFill>
            </a:endParaRPr>
          </a:p>
          <a:p>
            <a:pPr marL="387350" lvl="0" indent="-342900" eaLnBrk="0" fontAlgn="base" hangingPunct="0">
              <a:spcBef>
                <a:spcPct val="20000"/>
              </a:spcBef>
              <a:spcAft>
                <a:spcPts val="300"/>
              </a:spcAft>
              <a:buClr>
                <a:schemeClr val="accent1"/>
              </a:buClr>
              <a:buSzPct val="130000"/>
              <a:buFont typeface="Arial" panose="020B0604020202020204" pitchFamily="34" charset="0"/>
              <a:buChar char="•"/>
            </a:pPr>
            <a:r>
              <a:rPr lang="ru-RU" altLang="ru-RU" sz="2000" dirty="0">
                <a:solidFill>
                  <a:srgbClr val="025373"/>
                </a:solidFill>
              </a:rPr>
              <a:t>ИП;</a:t>
            </a:r>
          </a:p>
          <a:p>
            <a:pPr marL="387350" lvl="0" indent="-342900" eaLnBrk="0" fontAlgn="base" hangingPunct="0">
              <a:spcBef>
                <a:spcPct val="20000"/>
              </a:spcBef>
              <a:spcAft>
                <a:spcPts val="300"/>
              </a:spcAft>
              <a:buClr>
                <a:schemeClr val="accent1"/>
              </a:buClr>
              <a:buSzPct val="130000"/>
              <a:buFont typeface="Arial" panose="020B0604020202020204" pitchFamily="34" charset="0"/>
              <a:buChar char="•"/>
            </a:pPr>
            <a:r>
              <a:rPr lang="ru-RU" altLang="ru-RU" sz="2000" dirty="0">
                <a:solidFill>
                  <a:srgbClr val="025373"/>
                </a:solidFill>
              </a:rPr>
              <a:t>Адвокаты;</a:t>
            </a:r>
          </a:p>
          <a:p>
            <a:pPr marL="387350" lvl="0" indent="-342900" eaLnBrk="0" fontAlgn="base" hangingPunct="0">
              <a:spcBef>
                <a:spcPct val="20000"/>
              </a:spcBef>
              <a:spcAft>
                <a:spcPts val="300"/>
              </a:spcAft>
              <a:buClr>
                <a:schemeClr val="accent1"/>
              </a:buClr>
              <a:buSzPct val="130000"/>
              <a:buFont typeface="Arial" panose="020B0604020202020204" pitchFamily="34" charset="0"/>
              <a:buChar char="•"/>
            </a:pPr>
            <a:r>
              <a:rPr lang="ru-RU" altLang="ru-RU" sz="2000" dirty="0">
                <a:solidFill>
                  <a:srgbClr val="025373"/>
                </a:solidFill>
              </a:rPr>
              <a:t>Медиаторы; </a:t>
            </a:r>
          </a:p>
          <a:p>
            <a:pPr marL="387350" lvl="0" indent="-342900" eaLnBrk="0" fontAlgn="base" hangingPunct="0">
              <a:spcBef>
                <a:spcPct val="20000"/>
              </a:spcBef>
              <a:spcAft>
                <a:spcPts val="300"/>
              </a:spcAft>
              <a:buClr>
                <a:schemeClr val="accent1"/>
              </a:buClr>
              <a:buSzPct val="130000"/>
              <a:buFont typeface="Arial" panose="020B0604020202020204" pitchFamily="34" charset="0"/>
              <a:buChar char="•"/>
            </a:pPr>
            <a:r>
              <a:rPr lang="ru-RU" altLang="ru-RU" sz="2000" dirty="0">
                <a:solidFill>
                  <a:srgbClr val="025373"/>
                </a:solidFill>
              </a:rPr>
              <a:t>Нотариусы, арбитражные управляющие, оценщики, патентные поверенные и иные лица.</a:t>
            </a:r>
          </a:p>
        </p:txBody>
      </p:sp>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55440" y="764704"/>
            <a:ext cx="10182386" cy="1077218"/>
          </a:xfrm>
          <a:prstGeom prst="rect">
            <a:avLst/>
          </a:prstGeom>
        </p:spPr>
        <p:txBody>
          <a:bodyPr wrap="square">
            <a:spAutoFit/>
          </a:bodyPr>
          <a:lstStyle/>
          <a:p>
            <a:pPr algn="ctr"/>
            <a:r>
              <a:rPr lang="ru-RU" sz="3200" b="1" dirty="0">
                <a:solidFill>
                  <a:schemeClr val="bg1"/>
                </a:solidFill>
                <a:ea typeface="+mj-ea"/>
                <a:cs typeface="+mj-cs"/>
              </a:rPr>
              <a:t>Пониженные тарифы страховых взносов в 2025 году</a:t>
            </a:r>
            <a:r>
              <a:rPr lang="ru-RU" sz="3200" b="1" dirty="0">
                <a:solidFill>
                  <a:schemeClr val="bg1"/>
                </a:solidFill>
              </a:rPr>
              <a:t> </a:t>
            </a:r>
          </a:p>
          <a:p>
            <a:pPr algn="ctr"/>
            <a:r>
              <a:rPr lang="ru-RU" sz="3200" b="1" dirty="0">
                <a:solidFill>
                  <a:schemeClr val="bg1"/>
                </a:solidFill>
              </a:rPr>
              <a:t>(ст.427 НК РФ)</a:t>
            </a:r>
            <a:endParaRPr lang="ru-RU" sz="3200" b="1" dirty="0">
              <a:solidFill>
                <a:schemeClr val="bg1"/>
              </a:solidFill>
              <a:ea typeface="+mj-ea"/>
              <a:cs typeface="+mj-cs"/>
            </a:endParaRPr>
          </a:p>
        </p:txBody>
      </p:sp>
      <p:graphicFrame>
        <p:nvGraphicFramePr>
          <p:cNvPr id="2" name="Таблица 1">
            <a:extLst>
              <a:ext uri="{FF2B5EF4-FFF2-40B4-BE49-F238E27FC236}">
                <a16:creationId xmlns:a16="http://schemas.microsoft.com/office/drawing/2014/main" xmlns="" id="{9B371EAA-70A9-0D93-EB7D-1F7AD43FA02E}"/>
              </a:ext>
            </a:extLst>
          </p:cNvPr>
          <p:cNvGraphicFramePr>
            <a:graphicFrameLocks noGrp="1"/>
          </p:cNvGraphicFramePr>
          <p:nvPr>
            <p:extLst>
              <p:ext uri="{D42A27DB-BD31-4B8C-83A1-F6EECF244321}">
                <p14:modId xmlns:p14="http://schemas.microsoft.com/office/powerpoint/2010/main" xmlns="" val="4165099775"/>
              </p:ext>
            </p:extLst>
          </p:nvPr>
        </p:nvGraphicFramePr>
        <p:xfrm>
          <a:off x="551384" y="2780928"/>
          <a:ext cx="11377264" cy="3708400"/>
        </p:xfrm>
        <a:graphic>
          <a:graphicData uri="http://schemas.openxmlformats.org/drawingml/2006/table">
            <a:tbl>
              <a:tblPr firstRow="1" firstCol="1" bandRow="1">
                <a:tableStyleId>{5C22544A-7EE6-4342-B048-85BDC9FD1C3A}</a:tableStyleId>
              </a:tblPr>
              <a:tblGrid>
                <a:gridCol w="7933040">
                  <a:extLst>
                    <a:ext uri="{9D8B030D-6E8A-4147-A177-3AD203B41FA5}">
                      <a16:colId xmlns:a16="http://schemas.microsoft.com/office/drawing/2014/main" xmlns="" val="2065123761"/>
                    </a:ext>
                  </a:extLst>
                </a:gridCol>
                <a:gridCol w="3444224">
                  <a:extLst>
                    <a:ext uri="{9D8B030D-6E8A-4147-A177-3AD203B41FA5}">
                      <a16:colId xmlns:a16="http://schemas.microsoft.com/office/drawing/2014/main" xmlns="" val="3539037248"/>
                    </a:ext>
                  </a:extLst>
                </a:gridCol>
              </a:tblGrid>
              <a:tr h="311095">
                <a:tc>
                  <a:txBody>
                    <a:bodyPr/>
                    <a:lstStyle/>
                    <a:p>
                      <a:pPr>
                        <a:lnSpc>
                          <a:spcPct val="115000"/>
                        </a:lnSpc>
                        <a:spcAft>
                          <a:spcPts val="800"/>
                        </a:spcAft>
                        <a:buNone/>
                      </a:pPr>
                      <a:r>
                        <a:rPr lang="ru-RU" sz="2000" kern="100" dirty="0">
                          <a:effectLst/>
                        </a:rPr>
                        <a:t>Категории плательщиков</a:t>
                      </a:r>
                      <a:endParaRPr lang="ru-RU" sz="20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2000" kern="100">
                          <a:effectLst/>
                        </a:rPr>
                        <a:t>Тариф</a:t>
                      </a:r>
                      <a:endParaRPr lang="ru-RU" sz="2000" kern="10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1158795681"/>
                  </a:ext>
                </a:extLst>
              </a:tr>
              <a:tr h="1741730">
                <a:tc>
                  <a:txBody>
                    <a:bodyPr/>
                    <a:lstStyle/>
                    <a:p>
                      <a:pPr>
                        <a:lnSpc>
                          <a:spcPct val="115000"/>
                        </a:lnSpc>
                        <a:spcAft>
                          <a:spcPts val="800"/>
                        </a:spcAft>
                        <a:buNone/>
                      </a:pPr>
                      <a:r>
                        <a:rPr lang="ru-RU" sz="2000" kern="100" dirty="0">
                          <a:effectLst/>
                        </a:rPr>
                        <a:t>Субъекты МСП по перечню п.13.3 ст.427 НК РФ</a:t>
                      </a:r>
                      <a:br>
                        <a:rPr lang="ru-RU" sz="2000" kern="100" dirty="0">
                          <a:effectLst/>
                        </a:rPr>
                      </a:br>
                      <a:r>
                        <a:rPr lang="ru-RU" sz="2000" kern="100" dirty="0">
                          <a:effectLst/>
                        </a:rPr>
                        <a:t>Субъекты МСП, основным видом деятельности которых является деятельность по предоставлению продуктов питания и напитков и среднесписочной численностью более 250 человек п.13.1 ст.427 НК РФ</a:t>
                      </a:r>
                    </a:p>
                    <a:p>
                      <a:pPr>
                        <a:lnSpc>
                          <a:spcPct val="115000"/>
                        </a:lnSpc>
                        <a:spcAft>
                          <a:spcPts val="800"/>
                        </a:spcAft>
                        <a:buNone/>
                      </a:pPr>
                      <a:r>
                        <a:rPr lang="ru-RU" sz="2000" kern="100" dirty="0">
                          <a:effectLst/>
                        </a:rPr>
                        <a:t> </a:t>
                      </a:r>
                      <a:endParaRPr lang="ru-RU" sz="20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2000" kern="100">
                          <a:effectLst/>
                        </a:rPr>
                        <a:t>15,0% – с выплат, превышающих 1,5 МРОТ </a:t>
                      </a:r>
                      <a:endParaRPr lang="ru-RU" sz="2000" kern="10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3443708781"/>
                  </a:ext>
                </a:extLst>
              </a:tr>
              <a:tr h="757872">
                <a:tc>
                  <a:txBody>
                    <a:bodyPr/>
                    <a:lstStyle/>
                    <a:p>
                      <a:pPr>
                        <a:lnSpc>
                          <a:spcPct val="115000"/>
                        </a:lnSpc>
                        <a:spcAft>
                          <a:spcPts val="800"/>
                        </a:spcAft>
                        <a:buNone/>
                      </a:pPr>
                      <a:r>
                        <a:rPr lang="ru-RU" sz="2000" kern="100" dirty="0">
                          <a:effectLst/>
                        </a:rPr>
                        <a:t>Субъекты МСП  п.13.2 ст.427 НК РФ</a:t>
                      </a:r>
                    </a:p>
                    <a:p>
                      <a:pPr>
                        <a:lnSpc>
                          <a:spcPct val="115000"/>
                        </a:lnSpc>
                        <a:spcAft>
                          <a:spcPts val="800"/>
                        </a:spcAft>
                        <a:buNone/>
                      </a:pPr>
                      <a:r>
                        <a:rPr lang="ru-RU" sz="2000" kern="100" dirty="0">
                          <a:effectLst/>
                        </a:rPr>
                        <a:t>"Обрабатывающие производства"</a:t>
                      </a:r>
                      <a:endParaRPr lang="ru-RU" sz="20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2000" kern="100" dirty="0">
                          <a:effectLst/>
                        </a:rPr>
                        <a:t>7,6% - с выплат превышающих 1,5 МРОТ</a:t>
                      </a:r>
                      <a:endParaRPr lang="ru-RU" sz="20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1799107757"/>
                  </a:ext>
                </a:extLst>
              </a:tr>
              <a:tr h="141630">
                <a:tc>
                  <a:txBody>
                    <a:bodyPr/>
                    <a:lstStyle/>
                    <a:p>
                      <a:pPr>
                        <a:lnSpc>
                          <a:spcPct val="115000"/>
                        </a:lnSpc>
                        <a:spcAft>
                          <a:spcPts val="800"/>
                        </a:spcAft>
                        <a:buNone/>
                      </a:pPr>
                      <a:r>
                        <a:rPr lang="ru-RU" sz="2000" kern="100">
                          <a:effectLst/>
                        </a:rPr>
                        <a:t> </a:t>
                      </a:r>
                      <a:endParaRPr lang="ru-RU" sz="2000" kern="10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2000" kern="100" dirty="0">
                          <a:effectLst/>
                        </a:rPr>
                        <a:t> </a:t>
                      </a:r>
                      <a:endParaRPr lang="ru-RU" sz="20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678063134"/>
                  </a:ext>
                </a:extLst>
              </a:tr>
            </a:tbl>
          </a:graphicData>
        </a:graphic>
      </p:graphicFrame>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8B4066D-D73D-4E3A-CD63-7FD3A0EAD033}"/>
            </a:ext>
          </a:extLst>
        </p:cNvPr>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BE8EB4AF-CF64-3E24-FD38-51E5E3586EF1}"/>
              </a:ext>
            </a:extLst>
          </p:cNvPr>
          <p:cNvSpPr/>
          <p:nvPr/>
        </p:nvSpPr>
        <p:spPr>
          <a:xfrm>
            <a:off x="1055440" y="764704"/>
            <a:ext cx="10182386" cy="1077218"/>
          </a:xfrm>
          <a:prstGeom prst="rect">
            <a:avLst/>
          </a:prstGeom>
        </p:spPr>
        <p:txBody>
          <a:bodyPr wrap="square">
            <a:spAutoFit/>
          </a:bodyPr>
          <a:lstStyle/>
          <a:p>
            <a:pPr algn="ctr"/>
            <a:r>
              <a:rPr lang="ru-RU" sz="3200" b="1" dirty="0">
                <a:solidFill>
                  <a:schemeClr val="bg1"/>
                </a:solidFill>
                <a:ea typeface="+mj-ea"/>
                <a:cs typeface="+mj-cs"/>
              </a:rPr>
              <a:t>Пониженные тарифы страховых взносов в 2025 году</a:t>
            </a:r>
            <a:r>
              <a:rPr lang="ru-RU" sz="3200" b="1" dirty="0">
                <a:solidFill>
                  <a:schemeClr val="bg1"/>
                </a:solidFill>
              </a:rPr>
              <a:t> </a:t>
            </a:r>
          </a:p>
          <a:p>
            <a:pPr algn="ctr"/>
            <a:r>
              <a:rPr lang="ru-RU" sz="3200" b="1" dirty="0">
                <a:solidFill>
                  <a:schemeClr val="bg1"/>
                </a:solidFill>
              </a:rPr>
              <a:t>(ст.427 НК РФ)</a:t>
            </a:r>
            <a:endParaRPr lang="ru-RU" sz="3200" b="1" dirty="0">
              <a:solidFill>
                <a:schemeClr val="bg1"/>
              </a:solidFill>
              <a:ea typeface="+mj-ea"/>
              <a:cs typeface="+mj-cs"/>
            </a:endParaRPr>
          </a:p>
        </p:txBody>
      </p:sp>
      <p:graphicFrame>
        <p:nvGraphicFramePr>
          <p:cNvPr id="2" name="Таблица 1">
            <a:extLst>
              <a:ext uri="{FF2B5EF4-FFF2-40B4-BE49-F238E27FC236}">
                <a16:creationId xmlns:a16="http://schemas.microsoft.com/office/drawing/2014/main" xmlns="" id="{1FA46A46-29F2-2356-4235-DFEB93768390}"/>
              </a:ext>
            </a:extLst>
          </p:cNvPr>
          <p:cNvGraphicFramePr>
            <a:graphicFrameLocks noGrp="1"/>
          </p:cNvGraphicFramePr>
          <p:nvPr>
            <p:extLst>
              <p:ext uri="{D42A27DB-BD31-4B8C-83A1-F6EECF244321}">
                <p14:modId xmlns:p14="http://schemas.microsoft.com/office/powerpoint/2010/main" xmlns="" val="1143366737"/>
              </p:ext>
            </p:extLst>
          </p:nvPr>
        </p:nvGraphicFramePr>
        <p:xfrm>
          <a:off x="407368" y="2420888"/>
          <a:ext cx="11449272" cy="4392488"/>
        </p:xfrm>
        <a:graphic>
          <a:graphicData uri="http://schemas.openxmlformats.org/drawingml/2006/table">
            <a:tbl>
              <a:tblPr firstRow="1" firstCol="1" bandRow="1">
                <a:tableStyleId>{5C22544A-7EE6-4342-B048-85BDC9FD1C3A}</a:tableStyleId>
              </a:tblPr>
              <a:tblGrid>
                <a:gridCol w="7983249">
                  <a:extLst>
                    <a:ext uri="{9D8B030D-6E8A-4147-A177-3AD203B41FA5}">
                      <a16:colId xmlns:a16="http://schemas.microsoft.com/office/drawing/2014/main" xmlns="" val="2065123761"/>
                    </a:ext>
                  </a:extLst>
                </a:gridCol>
                <a:gridCol w="3466023">
                  <a:extLst>
                    <a:ext uri="{9D8B030D-6E8A-4147-A177-3AD203B41FA5}">
                      <a16:colId xmlns:a16="http://schemas.microsoft.com/office/drawing/2014/main" xmlns="" val="3539037248"/>
                    </a:ext>
                  </a:extLst>
                </a:gridCol>
              </a:tblGrid>
              <a:tr h="283616">
                <a:tc>
                  <a:txBody>
                    <a:bodyPr/>
                    <a:lstStyle/>
                    <a:p>
                      <a:pPr>
                        <a:lnSpc>
                          <a:spcPct val="115000"/>
                        </a:lnSpc>
                        <a:spcAft>
                          <a:spcPts val="800"/>
                        </a:spcAft>
                        <a:buNone/>
                      </a:pPr>
                      <a:r>
                        <a:rPr lang="ru-RU" sz="1600" kern="100" dirty="0">
                          <a:effectLst/>
                        </a:rPr>
                        <a:t>Категории плательщиков</a:t>
                      </a:r>
                      <a:endParaRPr lang="ru-RU" sz="16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1600" kern="100">
                          <a:effectLst/>
                        </a:rPr>
                        <a:t>Тариф</a:t>
                      </a:r>
                      <a:endParaRPr lang="ru-RU" sz="1600" kern="10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1158795681"/>
                  </a:ext>
                </a:extLst>
              </a:tr>
              <a:tr h="3979752">
                <a:tc>
                  <a:txBody>
                    <a:bodyPr/>
                    <a:lstStyle/>
                    <a:p>
                      <a:pPr>
                        <a:lnSpc>
                          <a:spcPct val="115000"/>
                        </a:lnSpc>
                        <a:spcAft>
                          <a:spcPts val="800"/>
                        </a:spcAft>
                        <a:buNone/>
                      </a:pPr>
                      <a:r>
                        <a:rPr lang="ru-RU" sz="1600" kern="100" dirty="0">
                          <a:effectLst/>
                        </a:rPr>
                        <a:t>Резиденты ТОСЭР</a:t>
                      </a:r>
                      <a:br>
                        <a:rPr lang="ru-RU" sz="1600" kern="100" dirty="0">
                          <a:effectLst/>
                        </a:rPr>
                      </a:br>
                      <a:r>
                        <a:rPr lang="ru-RU" sz="1600" kern="100" dirty="0">
                          <a:effectLst/>
                        </a:rPr>
                        <a:t>Резиденты свободного порта Владивосток</a:t>
                      </a:r>
                      <a:br>
                        <a:rPr lang="ru-RU" sz="1600" kern="100" dirty="0">
                          <a:effectLst/>
                        </a:rPr>
                      </a:br>
                      <a:r>
                        <a:rPr lang="ru-RU" sz="1600" kern="100" dirty="0">
                          <a:effectLst/>
                        </a:rPr>
                        <a:t>Резиденты ОЭЗ в Калининградской области</a:t>
                      </a:r>
                      <a:br>
                        <a:rPr lang="ru-RU" sz="1600" kern="100" dirty="0">
                          <a:effectLst/>
                        </a:rPr>
                      </a:br>
                      <a:r>
                        <a:rPr lang="ru-RU" sz="1600" kern="100" dirty="0">
                          <a:effectLst/>
                        </a:rPr>
                        <a:t>Участники СЭЗ на территориях Крыма и Севастополя</a:t>
                      </a:r>
                      <a:br>
                        <a:rPr lang="ru-RU" sz="1600" kern="100" dirty="0">
                          <a:effectLst/>
                        </a:rPr>
                      </a:br>
                      <a:r>
                        <a:rPr lang="ru-RU" sz="1600" kern="100" dirty="0">
                          <a:effectLst/>
                        </a:rPr>
                        <a:t>ИТ-организации</a:t>
                      </a:r>
                      <a:br>
                        <a:rPr lang="ru-RU" sz="1600" kern="100" dirty="0">
                          <a:effectLst/>
                        </a:rPr>
                      </a:br>
                      <a:r>
                        <a:rPr lang="ru-RU" sz="1600" kern="100" dirty="0">
                          <a:effectLst/>
                        </a:rPr>
                        <a:t>Российские организации, осуществляющие деятельность по проектированию и разработке изделий электронной компонентной базы и электронной (радиоэлектронной) продукции</a:t>
                      </a:r>
                      <a:br>
                        <a:rPr lang="ru-RU" sz="1600" kern="100" dirty="0">
                          <a:effectLst/>
                        </a:rPr>
                      </a:br>
                      <a:r>
                        <a:rPr lang="ru-RU" sz="1600" kern="100" dirty="0">
                          <a:effectLst/>
                        </a:rPr>
                        <a:t>Участники «Сколково», участники инновационных научно-технологических центров</a:t>
                      </a:r>
                      <a:br>
                        <a:rPr lang="ru-RU" sz="1600" kern="100" dirty="0">
                          <a:effectLst/>
                        </a:rPr>
                      </a:br>
                      <a:r>
                        <a:rPr lang="ru-RU" sz="1600" kern="100" dirty="0">
                          <a:effectLst/>
                        </a:rPr>
                        <a:t>Организации-мультипликаторы</a:t>
                      </a:r>
                      <a:br>
                        <a:rPr lang="ru-RU" sz="1600" kern="100" dirty="0">
                          <a:effectLst/>
                        </a:rPr>
                      </a:br>
                      <a:r>
                        <a:rPr lang="ru-RU" sz="1600" kern="100" dirty="0">
                          <a:effectLst/>
                        </a:rPr>
                        <a:t>Социально ориентированные НКО</a:t>
                      </a:r>
                      <a:br>
                        <a:rPr lang="ru-RU" sz="1600" kern="100" dirty="0">
                          <a:effectLst/>
                        </a:rPr>
                      </a:br>
                      <a:r>
                        <a:rPr lang="ru-RU" sz="1600" kern="100" dirty="0">
                          <a:effectLst/>
                        </a:rPr>
                        <a:t>Благотворительные организации</a:t>
                      </a:r>
                    </a:p>
                    <a:p>
                      <a:pPr>
                        <a:lnSpc>
                          <a:spcPct val="115000"/>
                        </a:lnSpc>
                        <a:spcAft>
                          <a:spcPts val="800"/>
                        </a:spcAft>
                        <a:buNone/>
                      </a:pPr>
                      <a:r>
                        <a:rPr lang="ru-RU" sz="1600" kern="100" dirty="0">
                          <a:effectLst/>
                        </a:rPr>
                        <a:t> </a:t>
                      </a:r>
                      <a:endParaRPr lang="ru-RU" sz="16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1600" kern="100" dirty="0">
                          <a:effectLst/>
                        </a:rPr>
                        <a:t>7,6% </a:t>
                      </a:r>
                      <a:endParaRPr lang="ru-RU" sz="16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1989452409"/>
                  </a:ext>
                </a:extLst>
              </a:tr>
              <a:tr h="129120">
                <a:tc>
                  <a:txBody>
                    <a:bodyPr/>
                    <a:lstStyle/>
                    <a:p>
                      <a:pPr>
                        <a:lnSpc>
                          <a:spcPct val="115000"/>
                        </a:lnSpc>
                        <a:spcAft>
                          <a:spcPts val="800"/>
                        </a:spcAft>
                        <a:buNone/>
                      </a:pPr>
                      <a:r>
                        <a:rPr lang="ru-RU" sz="700" kern="100">
                          <a:effectLst/>
                        </a:rPr>
                        <a:t> </a:t>
                      </a:r>
                      <a:endParaRPr lang="ru-RU" sz="700" kern="10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700" kern="100" dirty="0">
                          <a:effectLst/>
                        </a:rPr>
                        <a:t> </a:t>
                      </a:r>
                      <a:endParaRPr lang="ru-RU" sz="7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678063134"/>
                  </a:ext>
                </a:extLst>
              </a:tr>
            </a:tbl>
          </a:graphicData>
        </a:graphic>
      </p:graphicFrame>
    </p:spTree>
    <p:extLst>
      <p:ext uri="{BB962C8B-B14F-4D97-AF65-F5344CB8AC3E}">
        <p14:creationId xmlns:p14="http://schemas.microsoft.com/office/powerpoint/2010/main" xmlns="" val="38538810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C3098D-AA05-2071-EC20-A1B7CCCF5778}"/>
            </a:ext>
          </a:extLst>
        </p:cNvPr>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09BEBDF7-9E81-A891-A30C-7A548087F70D}"/>
              </a:ext>
            </a:extLst>
          </p:cNvPr>
          <p:cNvSpPr/>
          <p:nvPr/>
        </p:nvSpPr>
        <p:spPr>
          <a:xfrm>
            <a:off x="1055440" y="764704"/>
            <a:ext cx="10182386" cy="1077218"/>
          </a:xfrm>
          <a:prstGeom prst="rect">
            <a:avLst/>
          </a:prstGeom>
        </p:spPr>
        <p:txBody>
          <a:bodyPr wrap="square">
            <a:spAutoFit/>
          </a:bodyPr>
          <a:lstStyle/>
          <a:p>
            <a:pPr algn="ctr"/>
            <a:r>
              <a:rPr lang="ru-RU" sz="3200" b="1" dirty="0">
                <a:solidFill>
                  <a:schemeClr val="bg1"/>
                </a:solidFill>
                <a:ea typeface="+mj-ea"/>
                <a:cs typeface="+mj-cs"/>
              </a:rPr>
              <a:t>Пониженные тарифы страховых взносов в 2025 году</a:t>
            </a:r>
            <a:r>
              <a:rPr lang="ru-RU" sz="3200" b="1" dirty="0">
                <a:solidFill>
                  <a:schemeClr val="bg1"/>
                </a:solidFill>
              </a:rPr>
              <a:t> </a:t>
            </a:r>
          </a:p>
          <a:p>
            <a:pPr algn="ctr"/>
            <a:r>
              <a:rPr lang="ru-RU" sz="3200" b="1" dirty="0">
                <a:solidFill>
                  <a:schemeClr val="bg1"/>
                </a:solidFill>
              </a:rPr>
              <a:t>(ст.427 НК РФ)</a:t>
            </a:r>
            <a:endParaRPr lang="ru-RU" sz="3200" b="1" dirty="0">
              <a:solidFill>
                <a:schemeClr val="bg1"/>
              </a:solidFill>
              <a:ea typeface="+mj-ea"/>
              <a:cs typeface="+mj-cs"/>
            </a:endParaRPr>
          </a:p>
        </p:txBody>
      </p:sp>
      <p:graphicFrame>
        <p:nvGraphicFramePr>
          <p:cNvPr id="2" name="Таблица 1">
            <a:extLst>
              <a:ext uri="{FF2B5EF4-FFF2-40B4-BE49-F238E27FC236}">
                <a16:creationId xmlns:a16="http://schemas.microsoft.com/office/drawing/2014/main" xmlns="" id="{A6506DDE-A1C1-00BE-F9A3-44E6BE096A59}"/>
              </a:ext>
            </a:extLst>
          </p:cNvPr>
          <p:cNvGraphicFramePr>
            <a:graphicFrameLocks noGrp="1"/>
          </p:cNvGraphicFramePr>
          <p:nvPr>
            <p:extLst>
              <p:ext uri="{D42A27DB-BD31-4B8C-83A1-F6EECF244321}">
                <p14:modId xmlns:p14="http://schemas.microsoft.com/office/powerpoint/2010/main" xmlns="" val="3373560671"/>
              </p:ext>
            </p:extLst>
          </p:nvPr>
        </p:nvGraphicFramePr>
        <p:xfrm>
          <a:off x="335360" y="3139710"/>
          <a:ext cx="11377264" cy="2521538"/>
        </p:xfrm>
        <a:graphic>
          <a:graphicData uri="http://schemas.openxmlformats.org/drawingml/2006/table">
            <a:tbl>
              <a:tblPr firstRow="1" firstCol="1" bandRow="1">
                <a:tableStyleId>{5C22544A-7EE6-4342-B048-85BDC9FD1C3A}</a:tableStyleId>
              </a:tblPr>
              <a:tblGrid>
                <a:gridCol w="7933040">
                  <a:extLst>
                    <a:ext uri="{9D8B030D-6E8A-4147-A177-3AD203B41FA5}">
                      <a16:colId xmlns:a16="http://schemas.microsoft.com/office/drawing/2014/main" xmlns="" val="2065123761"/>
                    </a:ext>
                  </a:extLst>
                </a:gridCol>
                <a:gridCol w="3444224">
                  <a:extLst>
                    <a:ext uri="{9D8B030D-6E8A-4147-A177-3AD203B41FA5}">
                      <a16:colId xmlns:a16="http://schemas.microsoft.com/office/drawing/2014/main" xmlns="" val="3539037248"/>
                    </a:ext>
                  </a:extLst>
                </a:gridCol>
              </a:tblGrid>
              <a:tr h="357464">
                <a:tc>
                  <a:txBody>
                    <a:bodyPr/>
                    <a:lstStyle/>
                    <a:p>
                      <a:pPr>
                        <a:lnSpc>
                          <a:spcPct val="115000"/>
                        </a:lnSpc>
                        <a:spcAft>
                          <a:spcPts val="800"/>
                        </a:spcAft>
                        <a:buNone/>
                      </a:pPr>
                      <a:r>
                        <a:rPr lang="ru-RU" sz="1600" kern="100" dirty="0">
                          <a:effectLst/>
                        </a:rPr>
                        <a:t>Категории плательщиков</a:t>
                      </a:r>
                      <a:endParaRPr lang="ru-RU" sz="16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1600" kern="100">
                          <a:effectLst/>
                        </a:rPr>
                        <a:t>Тариф</a:t>
                      </a:r>
                      <a:endParaRPr lang="ru-RU" sz="1600" kern="10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1158795681"/>
                  </a:ext>
                </a:extLst>
              </a:tr>
              <a:tr h="2001334">
                <a:tc>
                  <a:txBody>
                    <a:bodyPr/>
                    <a:lstStyle/>
                    <a:p>
                      <a:pPr>
                        <a:lnSpc>
                          <a:spcPct val="115000"/>
                        </a:lnSpc>
                        <a:spcAft>
                          <a:spcPts val="800"/>
                        </a:spcAft>
                        <a:buNone/>
                      </a:pPr>
                      <a:r>
                        <a:rPr lang="ru-RU" sz="1600" kern="100" dirty="0">
                          <a:effectLst/>
                        </a:rPr>
                        <a:t>Организации, производящие выплаты и иные вознаграждения членам экипажей судов</a:t>
                      </a:r>
                      <a:br>
                        <a:rPr lang="ru-RU" sz="1600" kern="100" dirty="0">
                          <a:effectLst/>
                        </a:rPr>
                      </a:br>
                      <a:r>
                        <a:rPr lang="ru-RU" sz="1600" kern="100" dirty="0">
                          <a:effectLst/>
                        </a:rPr>
                        <a:t>Участники специального административного района на территориях Калининградской области и Приморского края, производящие выплаты и иные вознаграждения членам экипажей судов</a:t>
                      </a:r>
                    </a:p>
                    <a:p>
                      <a:pPr>
                        <a:lnSpc>
                          <a:spcPct val="115000"/>
                        </a:lnSpc>
                        <a:spcAft>
                          <a:spcPts val="800"/>
                        </a:spcAft>
                        <a:buNone/>
                      </a:pPr>
                      <a:r>
                        <a:rPr lang="ru-RU" sz="1600" kern="100" dirty="0">
                          <a:effectLst/>
                        </a:rPr>
                        <a:t> </a:t>
                      </a:r>
                      <a:endParaRPr lang="ru-RU" sz="16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1600" kern="100" dirty="0">
                          <a:effectLst/>
                        </a:rPr>
                        <a:t>0,0% (до 2027 года включительно)</a:t>
                      </a:r>
                    </a:p>
                    <a:p>
                      <a:pPr>
                        <a:lnSpc>
                          <a:spcPct val="115000"/>
                        </a:lnSpc>
                        <a:spcAft>
                          <a:spcPts val="800"/>
                        </a:spcAft>
                        <a:buNone/>
                      </a:pPr>
                      <a:r>
                        <a:rPr lang="ru-RU" sz="1600" kern="100" dirty="0">
                          <a:effectLst/>
                        </a:rPr>
                        <a:t> </a:t>
                      </a:r>
                      <a:endParaRPr lang="ru-RU" sz="16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3835619946"/>
                  </a:ext>
                </a:extLst>
              </a:tr>
              <a:tr h="162740">
                <a:tc>
                  <a:txBody>
                    <a:bodyPr/>
                    <a:lstStyle/>
                    <a:p>
                      <a:pPr>
                        <a:lnSpc>
                          <a:spcPct val="115000"/>
                        </a:lnSpc>
                        <a:spcAft>
                          <a:spcPts val="800"/>
                        </a:spcAft>
                        <a:buNone/>
                      </a:pPr>
                      <a:r>
                        <a:rPr lang="ru-RU" sz="700" kern="100">
                          <a:effectLst/>
                        </a:rPr>
                        <a:t> </a:t>
                      </a:r>
                      <a:endParaRPr lang="ru-RU" sz="700" kern="10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tc>
                  <a:txBody>
                    <a:bodyPr/>
                    <a:lstStyle/>
                    <a:p>
                      <a:pPr>
                        <a:lnSpc>
                          <a:spcPct val="115000"/>
                        </a:lnSpc>
                        <a:spcAft>
                          <a:spcPts val="800"/>
                        </a:spcAft>
                        <a:buNone/>
                      </a:pPr>
                      <a:r>
                        <a:rPr lang="ru-RU" sz="700" kern="100" dirty="0">
                          <a:effectLst/>
                        </a:rPr>
                        <a:t> </a:t>
                      </a:r>
                      <a:endParaRPr lang="ru-RU" sz="700" kern="100" dirty="0">
                        <a:effectLst/>
                        <a:latin typeface="Aptos" panose="020B0004020202020204" pitchFamily="34" charset="0"/>
                        <a:ea typeface="Aptos" panose="020B0004020202020204" pitchFamily="34" charset="0"/>
                        <a:cs typeface="Arial" panose="020B0604020202020204" pitchFamily="34" charset="0"/>
                      </a:endParaRPr>
                    </a:p>
                  </a:txBody>
                  <a:tcPr marL="41547" marR="41547" marT="0" marB="0"/>
                </a:tc>
                <a:extLst>
                  <a:ext uri="{0D108BD9-81ED-4DB2-BD59-A6C34878D82A}">
                    <a16:rowId xmlns:a16="http://schemas.microsoft.com/office/drawing/2014/main" xmlns="" val="678063134"/>
                  </a:ext>
                </a:extLst>
              </a:tr>
            </a:tbl>
          </a:graphicData>
        </a:graphic>
      </p:graphicFrame>
    </p:spTree>
    <p:extLst>
      <p:ext uri="{BB962C8B-B14F-4D97-AF65-F5344CB8AC3E}">
        <p14:creationId xmlns:p14="http://schemas.microsoft.com/office/powerpoint/2010/main" xmlns="" val="32849993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D510FF9-2756-BE45-A011-BB62480EC99C}"/>
            </a:ext>
          </a:extLst>
        </p:cNvPr>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46BAD720-D51E-127E-6DE0-1772C2407BCF}"/>
              </a:ext>
            </a:extLst>
          </p:cNvPr>
          <p:cNvSpPr/>
          <p:nvPr/>
        </p:nvSpPr>
        <p:spPr>
          <a:xfrm>
            <a:off x="1055440" y="764704"/>
            <a:ext cx="10182386" cy="1077218"/>
          </a:xfrm>
          <a:prstGeom prst="rect">
            <a:avLst/>
          </a:prstGeom>
        </p:spPr>
        <p:txBody>
          <a:bodyPr wrap="square">
            <a:spAutoFit/>
          </a:bodyPr>
          <a:lstStyle/>
          <a:p>
            <a:pPr algn="ctr"/>
            <a:r>
              <a:rPr lang="ru-RU" sz="3200" b="1" dirty="0">
                <a:solidFill>
                  <a:schemeClr val="bg1"/>
                </a:solidFill>
                <a:ea typeface="+mj-ea"/>
                <a:cs typeface="+mj-cs"/>
              </a:rPr>
              <a:t>Пониженные тарифы страховых взносов в 2025 году</a:t>
            </a:r>
            <a:r>
              <a:rPr lang="ru-RU" sz="3200" b="1" dirty="0">
                <a:solidFill>
                  <a:schemeClr val="bg1"/>
                </a:solidFill>
              </a:rPr>
              <a:t> </a:t>
            </a:r>
          </a:p>
          <a:p>
            <a:pPr algn="ctr"/>
            <a:r>
              <a:rPr lang="ru-RU" sz="3200" b="1" dirty="0">
                <a:solidFill>
                  <a:schemeClr val="bg1"/>
                </a:solidFill>
              </a:rPr>
              <a:t>(ст.427 НК РФ)</a:t>
            </a:r>
            <a:endParaRPr lang="ru-RU" sz="3200" b="1" dirty="0">
              <a:solidFill>
                <a:schemeClr val="bg1"/>
              </a:solidFill>
              <a:ea typeface="+mj-ea"/>
              <a:cs typeface="+mj-cs"/>
            </a:endParaRPr>
          </a:p>
        </p:txBody>
      </p:sp>
      <p:sp>
        <p:nvSpPr>
          <p:cNvPr id="3" name="TextBox 2">
            <a:extLst>
              <a:ext uri="{FF2B5EF4-FFF2-40B4-BE49-F238E27FC236}">
                <a16:creationId xmlns:a16="http://schemas.microsoft.com/office/drawing/2014/main" xmlns="" id="{05F27EEC-1E4F-F9EE-A44D-CF8BE46BEECD}"/>
              </a:ext>
            </a:extLst>
          </p:cNvPr>
          <p:cNvSpPr txBox="1"/>
          <p:nvPr/>
        </p:nvSpPr>
        <p:spPr>
          <a:xfrm>
            <a:off x="551384" y="6237312"/>
            <a:ext cx="6692010" cy="400110"/>
          </a:xfrm>
          <a:prstGeom prst="rect">
            <a:avLst/>
          </a:prstGeom>
          <a:noFill/>
        </p:spPr>
        <p:txBody>
          <a:bodyPr wrap="square">
            <a:spAutoFit/>
          </a:bodyPr>
          <a:lstStyle/>
          <a:p>
            <a:pPr fontAlgn="base"/>
            <a:r>
              <a:rPr lang="ru-RU" sz="2000" dirty="0">
                <a:solidFill>
                  <a:srgbClr val="C00000"/>
                </a:solidFill>
              </a:rPr>
              <a:t>МРОТ с 1 января 2026 года 27 093 руб.</a:t>
            </a:r>
          </a:p>
        </p:txBody>
      </p:sp>
      <p:sp>
        <p:nvSpPr>
          <p:cNvPr id="5" name="TextBox 4">
            <a:extLst>
              <a:ext uri="{FF2B5EF4-FFF2-40B4-BE49-F238E27FC236}">
                <a16:creationId xmlns:a16="http://schemas.microsoft.com/office/drawing/2014/main" xmlns="" id="{22261FFD-715D-A2D7-9632-69C2169F7FEC}"/>
              </a:ext>
            </a:extLst>
          </p:cNvPr>
          <p:cNvSpPr txBox="1"/>
          <p:nvPr/>
        </p:nvSpPr>
        <p:spPr>
          <a:xfrm>
            <a:off x="551384" y="2564904"/>
            <a:ext cx="11089232" cy="3970318"/>
          </a:xfrm>
          <a:prstGeom prst="rect">
            <a:avLst/>
          </a:prstGeom>
          <a:noFill/>
        </p:spPr>
        <p:txBody>
          <a:bodyPr wrap="square">
            <a:spAutoFit/>
          </a:bodyPr>
          <a:lstStyle/>
          <a:p>
            <a:pPr algn="just"/>
            <a:r>
              <a:rPr lang="ru-RU" sz="1800" b="1" i="0" u="sng" strike="noStrike" baseline="0" dirty="0">
                <a:solidFill>
                  <a:srgbClr val="025373"/>
                </a:solidFill>
                <a:latin typeface="Arial" panose="020B0604020202020204" pitchFamily="34" charset="0"/>
              </a:rPr>
              <a:t>Пониженный тариф 15% для МСП с кодом ОКВЭД из Перечня Правительства</a:t>
            </a:r>
            <a:endParaRPr lang="ru-RU" sz="1800" b="1" i="0" u="none" strike="noStrike" baseline="0" dirty="0">
              <a:solidFill>
                <a:srgbClr val="025373"/>
              </a:solidFill>
              <a:latin typeface="Arial" panose="020B0604020202020204" pitchFamily="34" charset="0"/>
            </a:endParaRPr>
          </a:p>
          <a:p>
            <a:pPr algn="just"/>
            <a:r>
              <a:rPr lang="ru-RU" sz="1800" b="0" i="0" u="none" strike="noStrike" baseline="0" dirty="0">
                <a:solidFill>
                  <a:srgbClr val="025373"/>
                </a:solidFill>
                <a:latin typeface="Arial" panose="020B0604020202020204" pitchFamily="34" charset="0"/>
              </a:rPr>
              <a:t>Организации из реестра МСП с указанным в ЕГРЮЛ основным видом деятельности из Перечня Правительства могут применять пониженный тариф 15% с выплат сверх 40 639,50 руб. (27 093 руб. x 1,5) в месяц, если по данным налогового учета доля доходов по этому виду деятельности за отчетный (расчетный) период не менее 70% (ст. 427 НК РФ).	</a:t>
            </a:r>
          </a:p>
          <a:p>
            <a:pPr algn="just"/>
            <a:endParaRPr lang="ru-RU" sz="1800" b="0" i="0" u="none" strike="noStrike" baseline="0" dirty="0">
              <a:solidFill>
                <a:srgbClr val="025373"/>
              </a:solidFill>
              <a:latin typeface="Arial" panose="020B0604020202020204" pitchFamily="34" charset="0"/>
            </a:endParaRPr>
          </a:p>
          <a:p>
            <a:pPr algn="just"/>
            <a:r>
              <a:rPr lang="ru-RU" sz="1800" b="1" i="0" u="sng" strike="noStrike" baseline="0" dirty="0">
                <a:solidFill>
                  <a:srgbClr val="025373"/>
                </a:solidFill>
                <a:latin typeface="Arial" panose="020B0604020202020204" pitchFamily="34" charset="0"/>
              </a:rPr>
              <a:t>Пониженный тариф 7,6% для обрабатывающих МСП</a:t>
            </a:r>
            <a:endParaRPr lang="ru-RU" sz="1800" b="1" i="0" u="none" strike="noStrike" baseline="0" dirty="0">
              <a:solidFill>
                <a:srgbClr val="025373"/>
              </a:solidFill>
              <a:latin typeface="Arial" panose="020B0604020202020204" pitchFamily="34" charset="0"/>
            </a:endParaRPr>
          </a:p>
          <a:p>
            <a:pPr algn="just"/>
            <a:r>
              <a:rPr lang="ru-RU" sz="1800" b="0" i="0" u="none" strike="noStrike" baseline="0" dirty="0">
                <a:solidFill>
                  <a:srgbClr val="025373"/>
                </a:solidFill>
                <a:latin typeface="Arial" panose="020B0604020202020204" pitchFamily="34" charset="0"/>
              </a:rPr>
              <a:t>Обрабатывающие предприятия из реестра МСП с указанным в ЕГРЮЛ основным видом деятельности из Перечня Правительства могут применять пониженный тариф 7,6% с выплат сверх 40 639,50 руб. (27 093 руб. x 1,5) в месяц, если по данным налогового учета доля доходов по этому виду деятельности за прошлый год и за отчетный (расчетный) период не менее 70% (ст. 427 НК РФ, Письма ФНС от 29.05.2025 N БС-4-11/5256@, Минфина от 25.12.2024 N 03-15-06/130886).	</a:t>
            </a:r>
          </a:p>
          <a:p>
            <a:pPr algn="just"/>
            <a:endParaRPr lang="ru-RU" sz="1800" b="0" i="0" u="none" strike="noStrike" baseline="0" dirty="0">
              <a:solidFill>
                <a:srgbClr val="025373"/>
              </a:solidFill>
              <a:latin typeface="Arial" panose="020B0604020202020204" pitchFamily="34" charset="0"/>
            </a:endParaRPr>
          </a:p>
          <a:p>
            <a:pPr algn="just"/>
            <a:endParaRPr lang="ru-RU" sz="1800" b="0" i="0" u="none" strike="noStrike" baseline="0" dirty="0">
              <a:latin typeface="Arial" panose="020B0604020202020204" pitchFamily="34" charset="0"/>
            </a:endParaRPr>
          </a:p>
        </p:txBody>
      </p:sp>
    </p:spTree>
    <p:extLst>
      <p:ext uri="{BB962C8B-B14F-4D97-AF65-F5344CB8AC3E}">
        <p14:creationId xmlns:p14="http://schemas.microsoft.com/office/powerpoint/2010/main" xmlns="" val="21624276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1" y="289535"/>
            <a:ext cx="10869018" cy="944959"/>
          </a:xfrm>
          <a:prstGeom prst="rect">
            <a:avLst/>
          </a:prstGeom>
          <a:noFill/>
          <a:ln/>
        </p:spPr>
        <p:txBody>
          <a:bodyPr wrap="square" lIns="0" tIns="0" rIns="0" bIns="0" rtlCol="0" anchor="t"/>
          <a:lstStyle/>
          <a:p>
            <a:pPr>
              <a:lnSpc>
                <a:spcPts val="3708"/>
              </a:lnSpc>
            </a:pPr>
            <a:r>
              <a:rPr lang="en-US" sz="2800" b="1" dirty="0">
                <a:solidFill>
                  <a:schemeClr val="accent1"/>
                </a:solidFill>
                <a:ea typeface="+mj-ea"/>
                <a:cs typeface="+mj-cs"/>
              </a:rPr>
              <a:t>Пониженный тариф взносов для МСП из </a:t>
            </a:r>
            <a:r>
              <a:rPr lang="en-US" sz="2800" b="1" dirty="0" err="1">
                <a:solidFill>
                  <a:schemeClr val="accent1"/>
                </a:solidFill>
                <a:ea typeface="+mj-ea"/>
                <a:cs typeface="+mj-cs"/>
              </a:rPr>
              <a:t>приоритетных</a:t>
            </a:r>
            <a:r>
              <a:rPr lang="en-US" sz="2800" b="1" dirty="0">
                <a:solidFill>
                  <a:schemeClr val="accent1"/>
                </a:solidFill>
                <a:ea typeface="+mj-ea"/>
                <a:cs typeface="+mj-cs"/>
              </a:rPr>
              <a:t> </a:t>
            </a:r>
            <a:r>
              <a:rPr lang="en-US" sz="2800" b="1" dirty="0" err="1" smtClean="0">
                <a:solidFill>
                  <a:schemeClr val="accent1"/>
                </a:solidFill>
                <a:ea typeface="+mj-ea"/>
                <a:cs typeface="+mj-cs"/>
              </a:rPr>
              <a:t>отраслей</a:t>
            </a:r>
            <a:endParaRPr lang="en-US" sz="2800" b="1" dirty="0">
              <a:solidFill>
                <a:schemeClr val="accent1"/>
              </a:solidFill>
              <a:ea typeface="+mj-ea"/>
              <a:cs typeface="+mj-cs"/>
            </a:endParaRPr>
          </a:p>
        </p:txBody>
      </p:sp>
      <p:sp>
        <p:nvSpPr>
          <p:cNvPr id="3" name="Text 1"/>
          <p:cNvSpPr/>
          <p:nvPr/>
        </p:nvSpPr>
        <p:spPr>
          <a:xfrm>
            <a:off x="661492" y="1879997"/>
            <a:ext cx="10869018" cy="217686"/>
          </a:xfrm>
          <a:prstGeom prst="rect">
            <a:avLst/>
          </a:prstGeom>
          <a:noFill/>
          <a:ln/>
        </p:spPr>
        <p:txBody>
          <a:bodyPr wrap="none" lIns="0" tIns="0" rIns="0" bIns="0" rtlCol="0" anchor="t"/>
          <a:lstStyle/>
          <a:p>
            <a:pPr>
              <a:lnSpc>
                <a:spcPts val="1708"/>
              </a:lnSpc>
            </a:pPr>
            <a:endParaRPr lang="en-US" sz="1167" dirty="0"/>
          </a:p>
        </p:txBody>
      </p:sp>
      <p:sp>
        <p:nvSpPr>
          <p:cNvPr id="4" name="Text 2"/>
          <p:cNvSpPr/>
          <p:nvPr/>
        </p:nvSpPr>
        <p:spPr>
          <a:xfrm>
            <a:off x="696523" y="1768363"/>
            <a:ext cx="10869018" cy="653058"/>
          </a:xfrm>
          <a:prstGeom prst="rect">
            <a:avLst/>
          </a:prstGeom>
          <a:noFill/>
          <a:ln/>
        </p:spPr>
        <p:txBody>
          <a:bodyPr wrap="square" lIns="0" tIns="0" rIns="0" bIns="0" rtlCol="0" anchor="t"/>
          <a:lstStyle/>
          <a:p>
            <a:pPr>
              <a:lnSpc>
                <a:spcPts val="1708"/>
              </a:lnSpc>
            </a:pPr>
            <a:r>
              <a:rPr lang="en-US" sz="1600" b="1" dirty="0">
                <a:solidFill>
                  <a:srgbClr val="025373"/>
                </a:solidFill>
                <a:latin typeface="Inter" pitchFamily="34" charset="0"/>
                <a:ea typeface="Inter" pitchFamily="34" charset="-122"/>
                <a:cs typeface="Inter" pitchFamily="34" charset="-120"/>
              </a:rPr>
              <a:t>С 2026 года субъекты МСП из приоритетных отраслей применяют пониженный тариф страховых взносов</a:t>
            </a:r>
            <a:r>
              <a:rPr lang="en-US" sz="1600" dirty="0">
                <a:solidFill>
                  <a:srgbClr val="025373"/>
                </a:solidFill>
                <a:latin typeface="Inter" pitchFamily="34" charset="0"/>
                <a:ea typeface="Inter" pitchFamily="34" charset="-122"/>
                <a:cs typeface="Inter" pitchFamily="34" charset="-120"/>
              </a:rPr>
              <a:t>. Для этого нужно соблюсти ряд условий. Если они не выполняются, плательщик теряет право на данный тариф с начала расчетного периода, в котором допущено несоответствие. Ведомство раскрыло особенности:</a:t>
            </a:r>
            <a:endParaRPr lang="en-US" sz="1600" dirty="0">
              <a:solidFill>
                <a:srgbClr val="025373"/>
              </a:solidFill>
            </a:endParaRPr>
          </a:p>
        </p:txBody>
      </p:sp>
      <p:sp>
        <p:nvSpPr>
          <p:cNvPr id="5" name="Shape 3"/>
          <p:cNvSpPr/>
          <p:nvPr/>
        </p:nvSpPr>
        <p:spPr>
          <a:xfrm>
            <a:off x="661492" y="3022798"/>
            <a:ext cx="5373985" cy="1302345"/>
          </a:xfrm>
          <a:prstGeom prst="roundRect">
            <a:avLst>
              <a:gd name="adj" fmla="val 7021"/>
            </a:avLst>
          </a:prstGeom>
          <a:solidFill>
            <a:srgbClr val="FFFFFF"/>
          </a:solidFill>
          <a:ln w="22860">
            <a:solidFill>
              <a:srgbClr val="025373"/>
            </a:solidFill>
            <a:prstDash val="solid"/>
          </a:ln>
        </p:spPr>
      </p:sp>
      <p:sp>
        <p:nvSpPr>
          <p:cNvPr id="6" name="Shape 4"/>
          <p:cNvSpPr/>
          <p:nvPr/>
        </p:nvSpPr>
        <p:spPr>
          <a:xfrm>
            <a:off x="642442" y="3022798"/>
            <a:ext cx="76200" cy="1302345"/>
          </a:xfrm>
          <a:prstGeom prst="roundRect">
            <a:avLst>
              <a:gd name="adj" fmla="val 83349"/>
            </a:avLst>
          </a:prstGeom>
          <a:solidFill>
            <a:srgbClr val="025373"/>
          </a:solidFill>
          <a:ln/>
        </p:spPr>
      </p:sp>
      <p:sp>
        <p:nvSpPr>
          <p:cNvPr id="7" name="Text 5"/>
          <p:cNvSpPr/>
          <p:nvPr/>
        </p:nvSpPr>
        <p:spPr>
          <a:xfrm>
            <a:off x="888901" y="3193058"/>
            <a:ext cx="2805013" cy="236240"/>
          </a:xfrm>
          <a:prstGeom prst="rect">
            <a:avLst/>
          </a:prstGeom>
          <a:noFill/>
          <a:ln/>
        </p:spPr>
        <p:txBody>
          <a:bodyPr wrap="none" lIns="0" tIns="0" rIns="0" bIns="0" rtlCol="0" anchor="t"/>
          <a:lstStyle/>
          <a:p>
            <a:pPr>
              <a:lnSpc>
                <a:spcPts val="1833"/>
              </a:lnSpc>
            </a:pPr>
            <a:r>
              <a:rPr lang="en-US" sz="1458" b="1" dirty="0">
                <a:solidFill>
                  <a:srgbClr val="025373"/>
                </a:solidFill>
                <a:latin typeface="Inter Bold" pitchFamily="34" charset="0"/>
                <a:ea typeface="Inter Bold" pitchFamily="34" charset="-122"/>
                <a:cs typeface="Inter Bold" pitchFamily="34" charset="-120"/>
              </a:rPr>
              <a:t>Исключение из реестра МСП</a:t>
            </a:r>
            <a:endParaRPr lang="en-US" sz="1458" dirty="0">
              <a:solidFill>
                <a:srgbClr val="025373"/>
              </a:solidFill>
            </a:endParaRPr>
          </a:p>
        </p:txBody>
      </p:sp>
      <p:sp>
        <p:nvSpPr>
          <p:cNvPr id="8" name="Text 6"/>
          <p:cNvSpPr/>
          <p:nvPr/>
        </p:nvSpPr>
        <p:spPr>
          <a:xfrm>
            <a:off x="888901" y="3501827"/>
            <a:ext cx="4976317" cy="435372"/>
          </a:xfrm>
          <a:prstGeom prst="rect">
            <a:avLst/>
          </a:prstGeom>
          <a:noFill/>
          <a:ln/>
        </p:spPr>
        <p:txBody>
          <a:bodyPr wrap="square" lIns="0" tIns="0" rIns="0" bIns="0" rtlCol="0" anchor="t"/>
          <a:lstStyle/>
          <a:p>
            <a:pPr>
              <a:lnSpc>
                <a:spcPts val="1708"/>
              </a:lnSpc>
            </a:pPr>
            <a:r>
              <a:rPr lang="en-US" sz="1400" dirty="0">
                <a:solidFill>
                  <a:srgbClr val="025373"/>
                </a:solidFill>
                <a:latin typeface="Inter" pitchFamily="34" charset="0"/>
                <a:ea typeface="Inter" pitchFamily="34" charset="-122"/>
                <a:cs typeface="Inter" pitchFamily="34" charset="-120"/>
              </a:rPr>
              <a:t>плательщика исключили из реестра МСП - он </a:t>
            </a:r>
            <a:r>
              <a:rPr lang="en-US" sz="1400" b="1" dirty="0">
                <a:solidFill>
                  <a:srgbClr val="025373"/>
                </a:solidFill>
                <a:latin typeface="Inter" pitchFamily="34" charset="0"/>
                <a:ea typeface="Inter" pitchFamily="34" charset="-122"/>
                <a:cs typeface="Inter" pitchFamily="34" charset="-120"/>
              </a:rPr>
              <a:t>лишается права на тариф с 1-го числа месяца исключения</a:t>
            </a:r>
            <a:r>
              <a:rPr lang="en-US" sz="1400" dirty="0">
                <a:solidFill>
                  <a:srgbClr val="025373"/>
                </a:solidFill>
                <a:latin typeface="Inter" pitchFamily="34" charset="0"/>
                <a:ea typeface="Inter" pitchFamily="34" charset="-122"/>
                <a:cs typeface="Inter" pitchFamily="34" charset="-120"/>
              </a:rPr>
              <a:t>;</a:t>
            </a:r>
            <a:endParaRPr lang="en-US" sz="1400" dirty="0">
              <a:solidFill>
                <a:srgbClr val="025373"/>
              </a:solidFill>
            </a:endParaRPr>
          </a:p>
        </p:txBody>
      </p:sp>
      <p:sp>
        <p:nvSpPr>
          <p:cNvPr id="9" name="Shape 7"/>
          <p:cNvSpPr/>
          <p:nvPr/>
        </p:nvSpPr>
        <p:spPr>
          <a:xfrm>
            <a:off x="6205736" y="3017001"/>
            <a:ext cx="5374084" cy="1302345"/>
          </a:xfrm>
          <a:prstGeom prst="roundRect">
            <a:avLst>
              <a:gd name="adj" fmla="val 7021"/>
            </a:avLst>
          </a:prstGeom>
          <a:solidFill>
            <a:srgbClr val="FFFFFF"/>
          </a:solidFill>
          <a:ln w="22860">
            <a:solidFill>
              <a:srgbClr val="025373"/>
            </a:solidFill>
            <a:prstDash val="solid"/>
          </a:ln>
        </p:spPr>
      </p:sp>
      <p:sp>
        <p:nvSpPr>
          <p:cNvPr id="10" name="Shape 8"/>
          <p:cNvSpPr/>
          <p:nvPr/>
        </p:nvSpPr>
        <p:spPr>
          <a:xfrm>
            <a:off x="6137374" y="3022798"/>
            <a:ext cx="76200" cy="1302345"/>
          </a:xfrm>
          <a:prstGeom prst="roundRect">
            <a:avLst>
              <a:gd name="adj" fmla="val 83349"/>
            </a:avLst>
          </a:prstGeom>
          <a:solidFill>
            <a:srgbClr val="025373"/>
          </a:solidFill>
          <a:ln/>
        </p:spPr>
      </p:sp>
      <p:sp>
        <p:nvSpPr>
          <p:cNvPr id="11" name="Text 9"/>
          <p:cNvSpPr/>
          <p:nvPr/>
        </p:nvSpPr>
        <p:spPr>
          <a:xfrm>
            <a:off x="6383833" y="3116368"/>
            <a:ext cx="4012407" cy="236240"/>
          </a:xfrm>
          <a:prstGeom prst="rect">
            <a:avLst/>
          </a:prstGeom>
          <a:noFill/>
          <a:ln/>
        </p:spPr>
        <p:txBody>
          <a:bodyPr wrap="none" lIns="0" tIns="0" rIns="0" bIns="0" rtlCol="0" anchor="t"/>
          <a:lstStyle/>
          <a:p>
            <a:pPr>
              <a:lnSpc>
                <a:spcPts val="1833"/>
              </a:lnSpc>
            </a:pPr>
            <a:r>
              <a:rPr lang="en-US" sz="1458" b="1" dirty="0">
                <a:solidFill>
                  <a:srgbClr val="025373"/>
                </a:solidFill>
                <a:latin typeface="Inter Bold" pitchFamily="34" charset="0"/>
                <a:ea typeface="Inter Bold" pitchFamily="34" charset="-122"/>
                <a:cs typeface="Inter Bold" pitchFamily="34" charset="-120"/>
              </a:rPr>
              <a:t>Изменение основного вида деятельности</a:t>
            </a:r>
            <a:endParaRPr lang="en-US" sz="1458" dirty="0">
              <a:solidFill>
                <a:srgbClr val="025373"/>
              </a:solidFill>
            </a:endParaRPr>
          </a:p>
        </p:txBody>
      </p:sp>
      <p:sp>
        <p:nvSpPr>
          <p:cNvPr id="12" name="Text 10"/>
          <p:cNvSpPr/>
          <p:nvPr/>
        </p:nvSpPr>
        <p:spPr>
          <a:xfrm>
            <a:off x="6383833" y="3431983"/>
            <a:ext cx="4976416" cy="653058"/>
          </a:xfrm>
          <a:prstGeom prst="rect">
            <a:avLst/>
          </a:prstGeom>
          <a:noFill/>
          <a:ln/>
        </p:spPr>
        <p:txBody>
          <a:bodyPr wrap="square" lIns="0" tIns="0" rIns="0" bIns="0" rtlCol="0" anchor="t"/>
          <a:lstStyle/>
          <a:p>
            <a:pPr>
              <a:lnSpc>
                <a:spcPts val="1708"/>
              </a:lnSpc>
            </a:pPr>
            <a:r>
              <a:rPr lang="en-US" sz="1400" dirty="0">
                <a:solidFill>
                  <a:srgbClr val="025373"/>
                </a:solidFill>
                <a:latin typeface="Inter" pitchFamily="34" charset="0"/>
                <a:ea typeface="Inter" pitchFamily="34" charset="-122"/>
                <a:cs typeface="Inter" pitchFamily="34" charset="-120"/>
              </a:rPr>
              <a:t>субъект МСП изменил основной вид деятельности в ЕГРЮЛ (ЕГРИП) на вид деятельности не из перечня - плательщик </a:t>
            </a:r>
            <a:r>
              <a:rPr lang="en-US" sz="1400" b="1" dirty="0">
                <a:solidFill>
                  <a:srgbClr val="025373"/>
                </a:solidFill>
                <a:latin typeface="Inter" pitchFamily="34" charset="0"/>
                <a:ea typeface="Inter" pitchFamily="34" charset="-122"/>
                <a:cs typeface="Inter" pitchFamily="34" charset="-120"/>
              </a:rPr>
              <a:t>теряет право на тариф с начала месяца смены ОКВЭД</a:t>
            </a:r>
            <a:r>
              <a:rPr lang="en-US" sz="1400" dirty="0">
                <a:solidFill>
                  <a:srgbClr val="025373"/>
                </a:solidFill>
                <a:latin typeface="Inter" pitchFamily="34" charset="0"/>
                <a:ea typeface="Inter" pitchFamily="34" charset="-122"/>
                <a:cs typeface="Inter" pitchFamily="34" charset="-120"/>
              </a:rPr>
              <a:t>.</a:t>
            </a:r>
            <a:endParaRPr lang="en-US" sz="1400" dirty="0">
              <a:solidFill>
                <a:srgbClr val="025373"/>
              </a:solidFill>
            </a:endParaRPr>
          </a:p>
        </p:txBody>
      </p:sp>
      <p:pic>
        <p:nvPicPr>
          <p:cNvPr id="14" name="Image 0" descr="preencoded.png"/>
          <p:cNvPicPr>
            <a:picLocks noChangeAspect="1"/>
          </p:cNvPicPr>
          <p:nvPr/>
        </p:nvPicPr>
        <p:blipFill>
          <a:blip r:embed="rId3" cstate="print"/>
          <a:stretch>
            <a:fillRect/>
          </a:stretch>
        </p:blipFill>
        <p:spPr>
          <a:xfrm>
            <a:off x="812701" y="4676577"/>
            <a:ext cx="189012" cy="151209"/>
          </a:xfrm>
          <a:prstGeom prst="rect">
            <a:avLst/>
          </a:prstGeom>
        </p:spPr>
      </p:pic>
      <p:sp>
        <p:nvSpPr>
          <p:cNvPr id="15" name="Text 12"/>
          <p:cNvSpPr/>
          <p:nvPr/>
        </p:nvSpPr>
        <p:spPr>
          <a:xfrm>
            <a:off x="1152922" y="4619923"/>
            <a:ext cx="10226378" cy="653058"/>
          </a:xfrm>
          <a:prstGeom prst="rect">
            <a:avLst/>
          </a:prstGeom>
          <a:noFill/>
          <a:ln/>
        </p:spPr>
        <p:txBody>
          <a:bodyPr wrap="square" lIns="0" tIns="0" rIns="0" bIns="0" rtlCol="0" anchor="t"/>
          <a:lstStyle/>
          <a:p>
            <a:pPr>
              <a:lnSpc>
                <a:spcPts val="1708"/>
              </a:lnSpc>
            </a:pPr>
            <a:r>
              <a:rPr lang="en-US" sz="1400" b="1" dirty="0">
                <a:solidFill>
                  <a:srgbClr val="025373"/>
                </a:solidFill>
                <a:latin typeface="Inter" pitchFamily="34" charset="0"/>
                <a:ea typeface="Inter" pitchFamily="34" charset="-122"/>
                <a:cs typeface="Inter" pitchFamily="34" charset="-120"/>
              </a:rPr>
              <a:t>Важно:</a:t>
            </a:r>
            <a:r>
              <a:rPr lang="en-US" sz="1400" dirty="0">
                <a:solidFill>
                  <a:srgbClr val="025373"/>
                </a:solidFill>
                <a:latin typeface="Inter" pitchFamily="34" charset="0"/>
                <a:ea typeface="Inter" pitchFamily="34" charset="-122"/>
                <a:cs typeface="Inter" pitchFamily="34" charset="-120"/>
              </a:rPr>
              <a:t> Налоговики отметили: если плательщик изменил основной вид деятельности в ЕГРЮЛ (ЕГРИП) на вид деятельности по перечню, то может применять пониженный тариф с 1-го числа месяца смены ОКВЭД. Это возможно, если выполнены и другие условия.</a:t>
            </a:r>
            <a:endParaRPr lang="en-US" sz="1400" dirty="0">
              <a:solidFill>
                <a:srgbClr val="025373"/>
              </a:solidFill>
            </a:endParaRPr>
          </a:p>
        </p:txBody>
      </p:sp>
      <p:sp>
        <p:nvSpPr>
          <p:cNvPr id="16" name="Text 13"/>
          <p:cNvSpPr/>
          <p:nvPr/>
        </p:nvSpPr>
        <p:spPr>
          <a:xfrm>
            <a:off x="661492" y="5593457"/>
            <a:ext cx="10869018" cy="217686"/>
          </a:xfrm>
          <a:prstGeom prst="rect">
            <a:avLst/>
          </a:prstGeom>
          <a:noFill/>
          <a:ln/>
        </p:spPr>
        <p:txBody>
          <a:bodyPr wrap="none" lIns="0" tIns="0" rIns="0" bIns="0" rtlCol="0" anchor="t"/>
          <a:lstStyle/>
          <a:p>
            <a:pPr>
              <a:lnSpc>
                <a:spcPts val="1708"/>
              </a:lnSpc>
            </a:pPr>
            <a:r>
              <a:rPr lang="en-US" sz="1400" dirty="0">
                <a:solidFill>
                  <a:srgbClr val="025373"/>
                </a:solidFill>
                <a:latin typeface="Inter" pitchFamily="34" charset="0"/>
                <a:ea typeface="Inter" pitchFamily="34" charset="-122"/>
                <a:cs typeface="Inter" pitchFamily="34" charset="-120"/>
              </a:rPr>
              <a:t>Также ведомство пояснило, что все подклассы, группы, подгруппы и виды деятельности класса (подкласса) из перечня относятся к нему.</a:t>
            </a:r>
            <a:endParaRPr lang="en-US" sz="1400" dirty="0">
              <a:solidFill>
                <a:srgbClr val="025373"/>
              </a:solidFill>
            </a:endParaRPr>
          </a:p>
        </p:txBody>
      </p:sp>
      <p:sp>
        <p:nvSpPr>
          <p:cNvPr id="17" name="Text 14"/>
          <p:cNvSpPr/>
          <p:nvPr/>
        </p:nvSpPr>
        <p:spPr>
          <a:xfrm>
            <a:off x="661492" y="5947172"/>
            <a:ext cx="10869018" cy="217686"/>
          </a:xfrm>
          <a:prstGeom prst="rect">
            <a:avLst/>
          </a:prstGeom>
          <a:noFill/>
          <a:ln/>
        </p:spPr>
        <p:txBody>
          <a:bodyPr wrap="none" lIns="0" tIns="0" rIns="0" bIns="0" rtlCol="0" anchor="t"/>
          <a:lstStyle/>
          <a:p>
            <a:pPr>
              <a:lnSpc>
                <a:spcPts val="1708"/>
              </a:lnSpc>
            </a:pPr>
            <a:r>
              <a:rPr lang="en-US" sz="1400" b="1" dirty="0">
                <a:solidFill>
                  <a:srgbClr val="025373"/>
                </a:solidFill>
                <a:latin typeface="Inter" pitchFamily="34" charset="0"/>
                <a:ea typeface="Inter" pitchFamily="34" charset="-122"/>
                <a:cs typeface="Inter" pitchFamily="34" charset="-120"/>
              </a:rPr>
              <a:t>Документ:</a:t>
            </a:r>
            <a:r>
              <a:rPr lang="en-US" sz="1400" dirty="0">
                <a:solidFill>
                  <a:srgbClr val="025373"/>
                </a:solidFill>
                <a:latin typeface="Inter" pitchFamily="34" charset="0"/>
                <a:ea typeface="Inter" pitchFamily="34" charset="-122"/>
                <a:cs typeface="Inter" pitchFamily="34" charset="-120"/>
              </a:rPr>
              <a:t> </a:t>
            </a:r>
            <a:r>
              <a:rPr lang="en-US" sz="1400" b="1" dirty="0">
                <a:solidFill>
                  <a:srgbClr val="025373"/>
                </a:solidFill>
                <a:latin typeface="Inter" pitchFamily="34" charset="0"/>
                <a:ea typeface="Inter" pitchFamily="34" charset="-122"/>
                <a:cs typeface="Inter" pitchFamily="34" charset="-120"/>
              </a:rPr>
              <a:t>Письмо ФНС России от 17.03.2026 N БС-36-11/1995@</a:t>
            </a:r>
            <a:endParaRPr lang="en-US" sz="1400" dirty="0">
              <a:solidFill>
                <a:srgbClr val="02537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55440" y="764704"/>
            <a:ext cx="10182386" cy="1077218"/>
          </a:xfrm>
          <a:prstGeom prst="rect">
            <a:avLst/>
          </a:prstGeom>
        </p:spPr>
        <p:txBody>
          <a:bodyPr wrap="square">
            <a:spAutoFit/>
          </a:bodyPr>
          <a:lstStyle/>
          <a:p>
            <a:pPr algn="ctr"/>
            <a:r>
              <a:rPr lang="ru-RU" sz="3200" b="1" dirty="0">
                <a:solidFill>
                  <a:schemeClr val="bg1"/>
                </a:solidFill>
                <a:ea typeface="+mj-ea"/>
                <a:cs typeface="+mj-cs"/>
              </a:rPr>
              <a:t>Пониженные тарифы страховых взносов в 2025 году</a:t>
            </a:r>
            <a:r>
              <a:rPr lang="ru-RU" sz="3200" b="1" dirty="0">
                <a:solidFill>
                  <a:schemeClr val="bg1"/>
                </a:solidFill>
              </a:rPr>
              <a:t> </a:t>
            </a:r>
          </a:p>
          <a:p>
            <a:pPr algn="ctr"/>
            <a:r>
              <a:rPr lang="ru-RU" sz="3200" b="1" dirty="0">
                <a:solidFill>
                  <a:schemeClr val="bg1"/>
                </a:solidFill>
              </a:rPr>
              <a:t>(ст.427 НК РФ)</a:t>
            </a:r>
            <a:endParaRPr lang="ru-RU" sz="3200" b="1" dirty="0">
              <a:solidFill>
                <a:schemeClr val="bg1"/>
              </a:solidFill>
              <a:ea typeface="+mj-ea"/>
              <a:cs typeface="+mj-cs"/>
            </a:endParaRPr>
          </a:p>
        </p:txBody>
      </p:sp>
      <p:sp>
        <p:nvSpPr>
          <p:cNvPr id="5" name="TextBox 4">
            <a:extLst>
              <a:ext uri="{FF2B5EF4-FFF2-40B4-BE49-F238E27FC236}">
                <a16:creationId xmlns:a16="http://schemas.microsoft.com/office/drawing/2014/main" xmlns="" id="{5BA9C871-4305-EFB3-3D26-BF78CDAD6FDF}"/>
              </a:ext>
            </a:extLst>
          </p:cNvPr>
          <p:cNvSpPr txBox="1"/>
          <p:nvPr/>
        </p:nvSpPr>
        <p:spPr>
          <a:xfrm>
            <a:off x="335360" y="2132856"/>
            <a:ext cx="11521280" cy="3693319"/>
          </a:xfrm>
          <a:prstGeom prst="rect">
            <a:avLst/>
          </a:prstGeom>
          <a:noFill/>
        </p:spPr>
        <p:txBody>
          <a:bodyPr wrap="square">
            <a:spAutoFit/>
          </a:bodyPr>
          <a:lstStyle/>
          <a:p>
            <a:pPr algn="just"/>
            <a:endParaRPr lang="ru-RU" sz="1800" b="0" i="0" u="none" strike="noStrike" baseline="0" dirty="0">
              <a:latin typeface="Arial" panose="020B0604020202020204" pitchFamily="34" charset="0"/>
            </a:endParaRPr>
          </a:p>
          <a:p>
            <a:pPr algn="just"/>
            <a:endParaRPr lang="ru-RU" sz="1800" b="1" i="0" u="none" strike="noStrike" baseline="0" dirty="0">
              <a:latin typeface="Arial" panose="020B0604020202020204" pitchFamily="34" charset="0"/>
            </a:endParaRPr>
          </a:p>
          <a:p>
            <a:pPr algn="just"/>
            <a:r>
              <a:rPr lang="ru-RU" sz="1800" b="1" i="0" u="sng" strike="noStrike" baseline="0" dirty="0">
                <a:solidFill>
                  <a:srgbClr val="025373"/>
                </a:solidFill>
                <a:latin typeface="Arial" panose="020B0604020202020204" pitchFamily="34" charset="0"/>
              </a:rPr>
              <a:t>Пониженный тариф 15% для МСП общепита</a:t>
            </a:r>
          </a:p>
          <a:p>
            <a:pPr algn="just"/>
            <a:endParaRPr lang="ru-RU" sz="1800" b="0" i="0" u="none" strike="noStrike" baseline="0" dirty="0">
              <a:solidFill>
                <a:srgbClr val="025373"/>
              </a:solidFill>
              <a:latin typeface="Arial" panose="020B0604020202020204" pitchFamily="34" charset="0"/>
            </a:endParaRPr>
          </a:p>
          <a:p>
            <a:pPr algn="just"/>
            <a:r>
              <a:rPr lang="ru-RU" sz="1800" b="0" i="0" u="none" strike="noStrike" baseline="0" dirty="0">
                <a:solidFill>
                  <a:srgbClr val="025373"/>
                </a:solidFill>
                <a:latin typeface="Arial" panose="020B0604020202020204" pitchFamily="34" charset="0"/>
              </a:rPr>
              <a:t>Организации общепита из реестра МСП со среднесписочной численностью до 250 чел. включительно могут применять тариф 15% с выплат сверх 40 639,50 руб. (27 093 руб. x 1,5) в месяц, если по данным налогового учета доля доходов от общепита за отчетный (расчетный) период не менее 70% (ст. 427 НК РФ, Перечень видов деятельности).</a:t>
            </a:r>
          </a:p>
          <a:p>
            <a:pPr algn="just"/>
            <a:r>
              <a:rPr lang="ru-RU" sz="1800" b="0" i="0" u="none" strike="noStrike" baseline="0" dirty="0">
                <a:solidFill>
                  <a:srgbClr val="025373"/>
                </a:solidFill>
                <a:latin typeface="Arial" panose="020B0604020202020204" pitchFamily="34" charset="0"/>
              </a:rPr>
              <a:t>Организации общепита из реестра МСП со среднесписочной численностью свыше 250 до 1 500 чел. могут применять тариф 15% с выплат сверх 40 639,50 руб. (27 093 руб. x 1,5) за месяц, если по данным налогового учета доля доходов от общепита за прошлый год не менее 70%, а среднемесячные выплаты работникам не ниже среднемесячной зарплаты в общепите по субъекту РФ (ст. 427 НК РФ, Письмо Минфина от 09.09.2025 N 03-07-07/88081).	</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95274" y="500042"/>
            <a:ext cx="10930014" cy="2923877"/>
          </a:xfrm>
          <a:prstGeom prst="rect">
            <a:avLst/>
          </a:prstGeom>
        </p:spPr>
        <p:txBody>
          <a:bodyPr wrap="square">
            <a:spAutoFit/>
          </a:bodyPr>
          <a:lstStyle/>
          <a:p>
            <a:r>
              <a:rPr lang="ru-RU" altLang="ru-RU" sz="2800" b="1" dirty="0">
                <a:solidFill>
                  <a:schemeClr val="accent1"/>
                </a:solidFill>
                <a:ea typeface="+mj-ea"/>
                <a:cs typeface="+mj-cs"/>
              </a:rPr>
              <a:t>Можно ли отказаться от пониженного тарифа страховых взносов </a:t>
            </a:r>
            <a:r>
              <a:rPr lang="ru-RU" altLang="ru-RU" sz="2800" b="1" dirty="0" smtClean="0">
                <a:solidFill>
                  <a:schemeClr val="accent1"/>
                </a:solidFill>
                <a:ea typeface="+mj-ea"/>
                <a:cs typeface="+mj-cs"/>
              </a:rPr>
              <a:t>?</a:t>
            </a:r>
            <a:endParaRPr lang="ru-RU" altLang="ru-RU" sz="2800" b="1" dirty="0">
              <a:solidFill>
                <a:schemeClr val="accent1"/>
              </a:solidFill>
              <a:ea typeface="+mj-ea"/>
              <a:cs typeface="+mj-cs"/>
            </a:endParaRPr>
          </a:p>
          <a:p>
            <a:endParaRPr lang="ru-RU" altLang="ru-RU" sz="2800" b="1" dirty="0">
              <a:solidFill>
                <a:schemeClr val="accent1"/>
              </a:solidFill>
              <a:ea typeface="+mj-ea"/>
              <a:cs typeface="+mj-cs"/>
            </a:endParaRPr>
          </a:p>
          <a:p>
            <a:endParaRPr lang="ru-RU" altLang="ru-RU" sz="2800" b="1" dirty="0">
              <a:solidFill>
                <a:schemeClr val="accent1"/>
              </a:solidFill>
              <a:ea typeface="+mj-ea"/>
              <a:cs typeface="+mj-cs"/>
            </a:endParaRPr>
          </a:p>
          <a:p>
            <a:r>
              <a:rPr lang="ru-RU" sz="2000" dirty="0">
                <a:solidFill>
                  <a:srgbClr val="025373"/>
                </a:solidFill>
              </a:rPr>
              <a:t>Налоговым законодательством </a:t>
            </a:r>
            <a:r>
              <a:rPr lang="ru-RU" sz="2000" b="1" dirty="0">
                <a:solidFill>
                  <a:srgbClr val="025373"/>
                </a:solidFill>
              </a:rPr>
              <a:t>не предусмотрена возможность отказаться от пониженных тарифов.</a:t>
            </a:r>
            <a:r>
              <a:rPr lang="ru-RU" sz="2000" dirty="0">
                <a:solidFill>
                  <a:srgbClr val="025373"/>
                </a:solidFill>
              </a:rPr>
              <a:t> Если плательщик соответствует критериям, установленным для их применения, но рассчитывает взносы по основным тарифам, у налоговых органов могут возникнуть претензии. Например, этот риск существует, если рассчитанные таким образом взносы учтены при исчислении базы по налогу на прибыль организаций.	</a:t>
            </a:r>
          </a:p>
        </p:txBody>
      </p:sp>
      <p:sp>
        <p:nvSpPr>
          <p:cNvPr id="7" name="Прямоугольник 6"/>
          <p:cNvSpPr/>
          <p:nvPr/>
        </p:nvSpPr>
        <p:spPr>
          <a:xfrm>
            <a:off x="738150" y="5857892"/>
            <a:ext cx="7788286" cy="461665"/>
          </a:xfrm>
          <a:prstGeom prst="rect">
            <a:avLst/>
          </a:prstGeom>
        </p:spPr>
        <p:txBody>
          <a:bodyPr wrap="none">
            <a:spAutoFit/>
          </a:bodyPr>
          <a:lstStyle/>
          <a:p>
            <a:r>
              <a:rPr lang="ru-RU" sz="2400" b="1" dirty="0">
                <a:solidFill>
                  <a:srgbClr val="025373"/>
                </a:solidFill>
              </a:rPr>
              <a:t>Письмо Минфина России от 03.06.2021 N 03-15-05/43471</a:t>
            </a: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95340" y="142852"/>
            <a:ext cx="10182386" cy="2062103"/>
          </a:xfrm>
          <a:prstGeom prst="rect">
            <a:avLst/>
          </a:prstGeom>
        </p:spPr>
        <p:txBody>
          <a:bodyPr wrap="square">
            <a:spAutoFit/>
          </a:bodyPr>
          <a:lstStyle/>
          <a:p>
            <a:pPr algn="ctr"/>
            <a:r>
              <a:rPr lang="ru-RU" sz="3200" b="1" dirty="0">
                <a:solidFill>
                  <a:schemeClr val="bg1"/>
                </a:solidFill>
                <a:ea typeface="+mj-ea"/>
                <a:cs typeface="+mj-cs"/>
              </a:rPr>
              <a:t>Если выплачиваете доход </a:t>
            </a:r>
            <a:r>
              <a:rPr lang="ru-RU" sz="3200" b="1" dirty="0" err="1">
                <a:solidFill>
                  <a:schemeClr val="bg1"/>
                </a:solidFill>
                <a:ea typeface="+mj-ea"/>
                <a:cs typeface="+mj-cs"/>
              </a:rPr>
              <a:t>физлицам</a:t>
            </a:r>
            <a:r>
              <a:rPr lang="ru-RU" sz="3200" b="1" dirty="0">
                <a:solidFill>
                  <a:schemeClr val="bg1"/>
                </a:solidFill>
                <a:ea typeface="+mj-ea"/>
                <a:cs typeface="+mj-cs"/>
              </a:rPr>
              <a:t>, которые согласно международному договору РФ не являются застрахованными лицами по какому-либо виду обязательного страхования </a:t>
            </a:r>
          </a:p>
        </p:txBody>
      </p:sp>
      <p:sp>
        <p:nvSpPr>
          <p:cNvPr id="4" name="Прямоугольник 3"/>
          <p:cNvSpPr/>
          <p:nvPr/>
        </p:nvSpPr>
        <p:spPr>
          <a:xfrm>
            <a:off x="983432" y="2780928"/>
            <a:ext cx="9858444" cy="2308324"/>
          </a:xfrm>
          <a:prstGeom prst="rect">
            <a:avLst/>
          </a:prstGeom>
        </p:spPr>
        <p:txBody>
          <a:bodyPr wrap="square">
            <a:spAutoFit/>
          </a:bodyPr>
          <a:lstStyle/>
          <a:p>
            <a:r>
              <a:rPr lang="ru-RU" sz="2400" dirty="0">
                <a:solidFill>
                  <a:srgbClr val="025373"/>
                </a:solidFill>
              </a:rPr>
              <a:t>Взносы исчисляются  </a:t>
            </a:r>
            <a:r>
              <a:rPr lang="ru-RU" sz="2400" b="1" dirty="0">
                <a:solidFill>
                  <a:srgbClr val="025373"/>
                </a:solidFill>
              </a:rPr>
              <a:t>отдельно </a:t>
            </a:r>
            <a:r>
              <a:rPr lang="ru-RU" sz="2400" dirty="0">
                <a:solidFill>
                  <a:srgbClr val="025373"/>
                </a:solidFill>
              </a:rPr>
              <a:t>по соответствующим видам (виду) обязательного социального страхования - в процентах от рассчитанной суммы взносов (</a:t>
            </a:r>
            <a:r>
              <a:rPr lang="ru-RU" sz="2400" dirty="0">
                <a:solidFill>
                  <a:srgbClr val="025373"/>
                </a:solidFill>
                <a:hlinkClick r:id="rId2">
                  <a:extLst>
                    <a:ext uri="{A12FA001-AC4F-418D-AE19-62706E023703}">
                      <ahyp:hlinkClr xmlns:ahyp="http://schemas.microsoft.com/office/drawing/2018/hyperlinkcolor" xmlns="" val="tx"/>
                    </a:ext>
                  </a:extLst>
                </a:hlinkClick>
              </a:rPr>
              <a:t>п. 6.2 ст. 431 НК РФ):</a:t>
            </a:r>
          </a:p>
          <a:p>
            <a:r>
              <a:rPr lang="ru-RU" sz="2400" dirty="0">
                <a:solidFill>
                  <a:srgbClr val="FF0000"/>
                </a:solidFill>
              </a:rPr>
              <a:t>72,8%</a:t>
            </a:r>
            <a:r>
              <a:rPr lang="ru-RU" sz="2400" dirty="0">
                <a:solidFill>
                  <a:srgbClr val="002060"/>
                </a:solidFill>
              </a:rPr>
              <a:t> - </a:t>
            </a:r>
            <a:r>
              <a:rPr lang="ru-RU" sz="2400" dirty="0">
                <a:solidFill>
                  <a:srgbClr val="025373"/>
                </a:solidFill>
              </a:rPr>
              <a:t>на ОПС</a:t>
            </a:r>
            <a:r>
              <a:rPr lang="ru-RU" sz="2400" dirty="0">
                <a:solidFill>
                  <a:srgbClr val="002060"/>
                </a:solidFill>
              </a:rPr>
              <a:t>;</a:t>
            </a:r>
          </a:p>
          <a:p>
            <a:r>
              <a:rPr lang="ru-RU" sz="2400" dirty="0">
                <a:solidFill>
                  <a:srgbClr val="FF0000"/>
                </a:solidFill>
              </a:rPr>
              <a:t>18,3%</a:t>
            </a:r>
            <a:r>
              <a:rPr lang="ru-RU" sz="2400" dirty="0">
                <a:solidFill>
                  <a:srgbClr val="002060"/>
                </a:solidFill>
              </a:rPr>
              <a:t> - </a:t>
            </a:r>
            <a:r>
              <a:rPr lang="ru-RU" sz="2400" dirty="0">
                <a:solidFill>
                  <a:srgbClr val="025373"/>
                </a:solidFill>
              </a:rPr>
              <a:t>на ОМС</a:t>
            </a:r>
            <a:r>
              <a:rPr lang="ru-RU" sz="2400" dirty="0">
                <a:solidFill>
                  <a:srgbClr val="002060"/>
                </a:solidFill>
              </a:rPr>
              <a:t>;</a:t>
            </a:r>
          </a:p>
          <a:p>
            <a:r>
              <a:rPr lang="ru-RU" sz="2400" dirty="0">
                <a:solidFill>
                  <a:srgbClr val="FF0000"/>
                </a:solidFill>
              </a:rPr>
              <a:t>8,9%</a:t>
            </a:r>
            <a:r>
              <a:rPr lang="ru-RU" sz="2400" dirty="0">
                <a:solidFill>
                  <a:srgbClr val="002060"/>
                </a:solidFill>
              </a:rPr>
              <a:t> - </a:t>
            </a:r>
            <a:r>
              <a:rPr lang="ru-RU" sz="2400" dirty="0">
                <a:solidFill>
                  <a:srgbClr val="025373"/>
                </a:solidFill>
              </a:rPr>
              <a:t>на случай </a:t>
            </a:r>
            <a:r>
              <a:rPr lang="ru-RU" sz="2400" dirty="0" err="1">
                <a:solidFill>
                  <a:srgbClr val="025373"/>
                </a:solidFill>
              </a:rPr>
              <a:t>ВНиМ</a:t>
            </a:r>
            <a:r>
              <a:rPr lang="ru-RU" sz="2400" dirty="0">
                <a:solidFill>
                  <a:srgbClr val="025373"/>
                </a:solidFill>
              </a:rPr>
              <a:t>.</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1333539"/>
            <a:ext cx="11487655" cy="366963"/>
          </a:xfrm>
          <a:prstGeom prst="rect">
            <a:avLst/>
          </a:prstGeom>
        </p:spPr>
        <p:txBody>
          <a:bodyPr wrap="square" lIns="58613" tIns="29307" rIns="58613" bIns="29307">
            <a:spAutoFit/>
          </a:bodyPr>
          <a:lstStyle/>
          <a:p>
            <a:r>
              <a:rPr lang="ru-RU" sz="2000" b="1" dirty="0">
                <a:solidFill>
                  <a:srgbClr val="025373"/>
                </a:solidFill>
              </a:rPr>
              <a:t>Пример: Письмо ПФ РФ от 23 ноября 2015 г. N НП-30-26/16733</a:t>
            </a:r>
            <a:endParaRPr lang="ru-RU" sz="2000" dirty="0">
              <a:solidFill>
                <a:srgbClr val="025373"/>
              </a:solidFill>
            </a:endParaRPr>
          </a:p>
        </p:txBody>
      </p:sp>
      <p:sp>
        <p:nvSpPr>
          <p:cNvPr id="3" name="Прямоугольник 2"/>
          <p:cNvSpPr/>
          <p:nvPr/>
        </p:nvSpPr>
        <p:spPr>
          <a:xfrm>
            <a:off x="452398" y="214290"/>
            <a:ext cx="11175349" cy="920961"/>
          </a:xfrm>
          <a:prstGeom prst="rect">
            <a:avLst/>
          </a:prstGeom>
        </p:spPr>
        <p:txBody>
          <a:bodyPr wrap="square" lIns="58613" tIns="29307" rIns="58613" bIns="29307">
            <a:spAutoFit/>
          </a:bodyPr>
          <a:lstStyle/>
          <a:p>
            <a:pPr algn="ctr"/>
            <a:r>
              <a:rPr lang="ru-RU" altLang="ru-RU" sz="2800" b="1" dirty="0">
                <a:solidFill>
                  <a:schemeClr val="accent1"/>
                </a:solidFill>
                <a:ea typeface="+mj-ea"/>
                <a:cs typeface="+mj-cs"/>
              </a:rPr>
              <a:t>Особенности исчисления страховых взносов по доходам отдельным категориям иностранных граждан</a:t>
            </a:r>
          </a:p>
        </p:txBody>
      </p:sp>
      <p:sp>
        <p:nvSpPr>
          <p:cNvPr id="4" name="Прямоугольник 3"/>
          <p:cNvSpPr/>
          <p:nvPr/>
        </p:nvSpPr>
        <p:spPr>
          <a:xfrm>
            <a:off x="6771736" y="3249622"/>
            <a:ext cx="4967866" cy="2585323"/>
          </a:xfrm>
          <a:prstGeom prst="rect">
            <a:avLst/>
          </a:prstGeom>
        </p:spPr>
        <p:txBody>
          <a:bodyPr wrap="square">
            <a:spAutoFit/>
          </a:bodyPr>
          <a:lstStyle/>
          <a:p>
            <a:r>
              <a:rPr lang="ru-RU" dirty="0">
                <a:solidFill>
                  <a:srgbClr val="025373"/>
                </a:solidFill>
              </a:rPr>
              <a:t>Порядок, установленный правилами международного</a:t>
            </a:r>
            <a:br>
              <a:rPr lang="ru-RU" dirty="0">
                <a:solidFill>
                  <a:srgbClr val="025373"/>
                </a:solidFill>
              </a:rPr>
            </a:br>
            <a:r>
              <a:rPr lang="ru-RU" dirty="0">
                <a:solidFill>
                  <a:srgbClr val="025373"/>
                </a:solidFill>
              </a:rPr>
              <a:t>договора Российской Федерации (на примере Социалистической</a:t>
            </a:r>
          </a:p>
          <a:p>
            <a:r>
              <a:rPr lang="ru-RU" dirty="0">
                <a:solidFill>
                  <a:srgbClr val="025373"/>
                </a:solidFill>
              </a:rPr>
              <a:t>Республики Вьетнам, Китайской Народной Республики, Корейской</a:t>
            </a:r>
          </a:p>
          <a:p>
            <a:r>
              <a:rPr lang="ru-RU" dirty="0">
                <a:solidFill>
                  <a:srgbClr val="025373"/>
                </a:solidFill>
              </a:rPr>
              <a:t>Народно-Демократической Республики, стран </a:t>
            </a:r>
            <a:r>
              <a:rPr lang="ru-RU" dirty="0" err="1">
                <a:solidFill>
                  <a:srgbClr val="025373"/>
                </a:solidFill>
              </a:rPr>
              <a:t>ЕврАзЭС</a:t>
            </a:r>
            <a:r>
              <a:rPr lang="ru-RU" dirty="0">
                <a:solidFill>
                  <a:srgbClr val="025373"/>
                </a:solidFill>
              </a:rPr>
              <a:t>).</a:t>
            </a:r>
          </a:p>
          <a:p>
            <a:r>
              <a:rPr lang="ru-RU" dirty="0"/>
              <a:t> </a:t>
            </a:r>
            <a:endParaRPr lang="ru-RU" b="0" dirty="0"/>
          </a:p>
        </p:txBody>
      </p:sp>
      <p:pic>
        <p:nvPicPr>
          <p:cNvPr id="87042" name="Picture 2"/>
          <p:cNvPicPr>
            <a:picLocks noChangeAspect="1" noChangeArrowheads="1"/>
          </p:cNvPicPr>
          <p:nvPr/>
        </p:nvPicPr>
        <p:blipFill>
          <a:blip r:embed="rId2" cstate="print"/>
          <a:srcRect/>
          <a:stretch>
            <a:fillRect/>
          </a:stretch>
        </p:blipFill>
        <p:spPr bwMode="auto">
          <a:xfrm>
            <a:off x="464695" y="1745231"/>
            <a:ext cx="6139185" cy="4741833"/>
          </a:xfrm>
          <a:prstGeom prst="rect">
            <a:avLst/>
          </a:prstGeom>
          <a:noFill/>
          <a:ln w="9525">
            <a:noFill/>
            <a:miter lim="800000"/>
            <a:headEnd/>
            <a:tailEnd/>
          </a:ln>
          <a:effectLst/>
        </p:spPr>
      </p:pic>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9376" y="5733256"/>
            <a:ext cx="11487655" cy="366963"/>
          </a:xfrm>
          <a:prstGeom prst="rect">
            <a:avLst/>
          </a:prstGeom>
        </p:spPr>
        <p:txBody>
          <a:bodyPr wrap="square" lIns="58613" tIns="29307" rIns="58613" bIns="29307">
            <a:spAutoFit/>
          </a:bodyPr>
          <a:lstStyle/>
          <a:p>
            <a:r>
              <a:rPr lang="ru-RU" sz="2000" b="1" dirty="0">
                <a:solidFill>
                  <a:srgbClr val="025373"/>
                </a:solidFill>
              </a:rPr>
              <a:t>Письмо Минфина России от 06.09.2023 N 03-15-05/84938</a:t>
            </a:r>
          </a:p>
        </p:txBody>
      </p:sp>
      <p:sp>
        <p:nvSpPr>
          <p:cNvPr id="3" name="Прямоугольник 2"/>
          <p:cNvSpPr/>
          <p:nvPr/>
        </p:nvSpPr>
        <p:spPr>
          <a:xfrm>
            <a:off x="442357" y="408116"/>
            <a:ext cx="11175349" cy="920961"/>
          </a:xfrm>
          <a:prstGeom prst="rect">
            <a:avLst/>
          </a:prstGeom>
        </p:spPr>
        <p:txBody>
          <a:bodyPr wrap="square" lIns="58613" tIns="29307" rIns="58613" bIns="29307">
            <a:spAutoFit/>
          </a:bodyPr>
          <a:lstStyle/>
          <a:p>
            <a:pPr algn="ctr"/>
            <a:r>
              <a:rPr lang="ru-RU" altLang="ru-RU" sz="2800" b="1" dirty="0">
                <a:solidFill>
                  <a:schemeClr val="accent1"/>
                </a:solidFill>
                <a:ea typeface="+mj-ea"/>
                <a:cs typeface="+mj-cs"/>
              </a:rPr>
              <a:t>Особенности исчисления страховых взносов по доходам отдельным категориям иностранных граждан</a:t>
            </a:r>
          </a:p>
        </p:txBody>
      </p:sp>
      <p:sp>
        <p:nvSpPr>
          <p:cNvPr id="88065" name="Rectangle 1"/>
          <p:cNvSpPr>
            <a:spLocks noChangeArrowheads="1"/>
          </p:cNvSpPr>
          <p:nvPr/>
        </p:nvSpPr>
        <p:spPr bwMode="auto">
          <a:xfrm>
            <a:off x="479393" y="2254928"/>
            <a:ext cx="11233231"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lang="ru-RU" sz="2000" dirty="0">
                <a:solidFill>
                  <a:srgbClr val="025373"/>
                </a:solidFill>
              </a:rPr>
              <a:t>Таким образом, учитывая положения </a:t>
            </a:r>
            <a:r>
              <a:rPr lang="ru-RU" sz="2000" dirty="0">
                <a:solidFill>
                  <a:srgbClr val="025373"/>
                </a:solidFill>
                <a:hlinkClick r:id="rId2"/>
              </a:rPr>
              <a:t>пункта 2 статьи 12</a:t>
            </a:r>
            <a:r>
              <a:rPr lang="ru-RU" sz="2000" dirty="0">
                <a:solidFill>
                  <a:srgbClr val="025373"/>
                </a:solidFill>
              </a:rPr>
              <a:t> Соглашения, </a:t>
            </a:r>
            <a:r>
              <a:rPr lang="ru-RU" sz="2000" dirty="0">
                <a:solidFill>
                  <a:srgbClr val="025373"/>
                </a:solidFill>
                <a:hlinkClick r:id="rId3"/>
              </a:rPr>
              <a:t>части 1 статьи 2</a:t>
            </a:r>
            <a:r>
              <a:rPr lang="ru-RU" sz="2000" dirty="0">
                <a:solidFill>
                  <a:srgbClr val="025373"/>
                </a:solidFill>
              </a:rPr>
              <a:t> Федерального закона N 255-ФЗ и </a:t>
            </a:r>
            <a:r>
              <a:rPr lang="ru-RU" sz="2000" dirty="0">
                <a:solidFill>
                  <a:srgbClr val="025373"/>
                </a:solidFill>
                <a:hlinkClick r:id="rId4"/>
              </a:rPr>
              <a:t>статьи 10</a:t>
            </a:r>
            <a:r>
              <a:rPr lang="ru-RU" sz="2000" dirty="0">
                <a:solidFill>
                  <a:srgbClr val="025373"/>
                </a:solidFill>
              </a:rPr>
              <a:t> Федерального закона N 326-ФЗ, граждане Китайской Народной Республики, не являющиеся ВКС, временно пребывающие на территории Российской Федерации и работающие по трудовым договорам, заключенным с российской организацией, </a:t>
            </a:r>
            <a:r>
              <a:rPr lang="ru-RU" sz="2000" b="1" dirty="0">
                <a:solidFill>
                  <a:srgbClr val="025373"/>
                </a:solidFill>
              </a:rPr>
              <a:t>не являются застрахованными лицами по обязательному пенсионному страхованию в Российской Федерации</a:t>
            </a:r>
            <a:r>
              <a:rPr lang="ru-RU" sz="2000" dirty="0">
                <a:solidFill>
                  <a:srgbClr val="025373"/>
                </a:solidFill>
              </a:rPr>
              <a:t>, но относятся к застрахованным лицам по обязательному социальному страхованию на случай временной нетрудоспособности и в связи с материнством и обязательному медицинскому страхованию в Российской Федерации.</a:t>
            </a:r>
          </a:p>
          <a:p>
            <a:pPr marL="0" marR="0" lvl="0" indent="34290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B0AADF5B-8BA6-494E-9C2C-F0DDE6A7811D}"/>
              </a:ext>
            </a:extLst>
          </p:cNvPr>
          <p:cNvSpPr>
            <a:spLocks noGrp="1"/>
          </p:cNvSpPr>
          <p:nvPr>
            <p:ph type="body" sz="quarter" idx="10"/>
          </p:nvPr>
        </p:nvSpPr>
        <p:spPr>
          <a:xfrm>
            <a:off x="983432" y="764704"/>
            <a:ext cx="10664825" cy="1035050"/>
          </a:xfrm>
        </p:spPr>
        <p:txBody>
          <a:bodyPr/>
          <a:lstStyle/>
          <a:p>
            <a:pPr algn="ctr"/>
            <a:r>
              <a:rPr lang="ru-RU" sz="3200" dirty="0">
                <a:solidFill>
                  <a:schemeClr val="bg1"/>
                </a:solidFill>
              </a:rPr>
              <a:t>Объект обложения (ст.420 НК РФ)</a:t>
            </a:r>
            <a:br>
              <a:rPr lang="ru-RU" sz="3200" dirty="0">
                <a:solidFill>
                  <a:schemeClr val="bg1"/>
                </a:solidFill>
              </a:rPr>
            </a:br>
            <a:r>
              <a:rPr lang="ru-RU" dirty="0">
                <a:solidFill>
                  <a:srgbClr val="FF0000"/>
                </a:solidFill>
              </a:rPr>
              <a:t>для лиц, осуществляющих выплаты в пользу физических лиц</a:t>
            </a:r>
          </a:p>
          <a:p>
            <a:endParaRPr lang="ru-RU" dirty="0"/>
          </a:p>
        </p:txBody>
      </p:sp>
      <p:sp>
        <p:nvSpPr>
          <p:cNvPr id="6" name="Прямоугольник 5">
            <a:extLst>
              <a:ext uri="{FF2B5EF4-FFF2-40B4-BE49-F238E27FC236}">
                <a16:creationId xmlns:a16="http://schemas.microsoft.com/office/drawing/2014/main" xmlns="" id="{336EE76C-CD1B-4A0C-9B18-8817FEDB036A}"/>
              </a:ext>
            </a:extLst>
          </p:cNvPr>
          <p:cNvSpPr/>
          <p:nvPr/>
        </p:nvSpPr>
        <p:spPr>
          <a:xfrm>
            <a:off x="695400" y="2636912"/>
            <a:ext cx="11089232" cy="3170099"/>
          </a:xfrm>
          <a:prstGeom prst="rect">
            <a:avLst/>
          </a:prstGeom>
        </p:spPr>
        <p:txBody>
          <a:bodyPr wrap="square">
            <a:spAutoFit/>
          </a:bodyPr>
          <a:lstStyle/>
          <a:p>
            <a:pPr algn="just"/>
            <a:r>
              <a:rPr lang="ru-RU" sz="2000" dirty="0">
                <a:solidFill>
                  <a:srgbClr val="025373"/>
                </a:solidFill>
              </a:rPr>
              <a:t>1) Вознаграждение в рамках трудовых отношений и по гражданско-правовым договорам, предметом которых являются выполнение работ, оказание услуг;</a:t>
            </a:r>
          </a:p>
          <a:p>
            <a:pPr algn="just"/>
            <a:endParaRPr lang="ru-RU" sz="2000" dirty="0">
              <a:solidFill>
                <a:srgbClr val="025373"/>
              </a:solidFill>
            </a:endParaRPr>
          </a:p>
          <a:p>
            <a:pPr algn="just"/>
            <a:r>
              <a:rPr lang="ru-RU" sz="2000" dirty="0">
                <a:solidFill>
                  <a:srgbClr val="025373"/>
                </a:solidFill>
              </a:rPr>
              <a:t>2)   Вознаграждение по договорам авторского заказа в пользу авторов произведений;</a:t>
            </a:r>
          </a:p>
          <a:p>
            <a:pPr algn="just"/>
            <a:endParaRPr lang="ru-RU" sz="2000" dirty="0">
              <a:solidFill>
                <a:srgbClr val="025373"/>
              </a:solidFill>
            </a:endParaRPr>
          </a:p>
          <a:p>
            <a:pPr algn="just"/>
            <a:r>
              <a:rPr lang="ru-RU" sz="2000" dirty="0">
                <a:solidFill>
                  <a:srgbClr val="025373"/>
                </a:solidFill>
              </a:rPr>
              <a:t>3) Об отчуждении исключительного права на результаты интеллектуальной деятельности, </a:t>
            </a:r>
            <a:r>
              <a:rPr lang="ru-RU" sz="2000" dirty="0">
                <a:solidFill>
                  <a:srgbClr val="FF0000"/>
                </a:solidFill>
              </a:rPr>
              <a:t>указанные в подпунктах 1 - 12 пункта 1 статьи 1225 Гражданского кодекса Российской Федерации</a:t>
            </a:r>
            <a:r>
              <a:rPr lang="ru-RU" sz="2000" dirty="0">
                <a:solidFill>
                  <a:srgbClr val="025373"/>
                </a:solidFill>
              </a:rPr>
              <a:t>, издательским лицензионным договорам, лицензионным договорам о предоставлении права использования результатов интеллектуальной деятельности, указанных в подпунктах 1 - 12 пункта 1 статьи 1225 Гражданского кодекса Российской Федерации.</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a:extLst>
              <a:ext uri="{FF2B5EF4-FFF2-40B4-BE49-F238E27FC236}">
                <a16:creationId xmlns:a16="http://schemas.microsoft.com/office/drawing/2014/main" xmlns="" id="{10E15F6C-607C-4FD8-BC84-D4E6EAC87BAC}"/>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9720" y="928670"/>
            <a:ext cx="8058150" cy="471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Заголовок 1">
            <a:extLst>
              <a:ext uri="{FF2B5EF4-FFF2-40B4-BE49-F238E27FC236}">
                <a16:creationId xmlns:a16="http://schemas.microsoft.com/office/drawing/2014/main" xmlns="" id="{95FA2146-E479-42AC-AD3E-29F2C9C93F7D}"/>
              </a:ext>
            </a:extLst>
          </p:cNvPr>
          <p:cNvSpPr>
            <a:spLocks noGrp="1"/>
          </p:cNvSpPr>
          <p:nvPr>
            <p:ph type="title"/>
          </p:nvPr>
        </p:nvSpPr>
        <p:spPr>
          <a:xfrm>
            <a:off x="809588" y="214290"/>
            <a:ext cx="10515599" cy="1325563"/>
          </a:xfrm>
        </p:spPr>
        <p:txBody>
          <a:bodyPr>
            <a:normAutofit/>
          </a:bodyPr>
          <a:lstStyle/>
          <a:p>
            <a:pPr marL="0" indent="0" algn="ctr">
              <a:buNone/>
              <a:defRPr/>
            </a:pPr>
            <a:r>
              <a:rPr lang="ru-RU" sz="2800" dirty="0">
                <a:solidFill>
                  <a:srgbClr val="025373"/>
                </a:solidFill>
                <a:effectLst/>
                <a:latin typeface="+mn-lt"/>
              </a:rPr>
              <a:t>Дополнительные тарифы </a:t>
            </a:r>
            <a:r>
              <a:rPr lang="ru-RU" sz="2800" dirty="0">
                <a:effectLst/>
                <a:latin typeface="+mn-lt"/>
              </a:rPr>
              <a:t>страховых взносов (ст. 428 НК РФ)</a:t>
            </a:r>
            <a:r>
              <a:rPr lang="ru-RU" sz="2800" dirty="0">
                <a:effectLst/>
              </a:rPr>
              <a:t/>
            </a:r>
            <a:br>
              <a:rPr lang="ru-RU" sz="2800" dirty="0">
                <a:effectLst/>
              </a:rPr>
            </a:br>
            <a:endParaRPr lang="ru-RU" sz="2800" dirty="0">
              <a:effectLst/>
            </a:endParaRPr>
          </a:p>
        </p:txBody>
      </p:sp>
      <p:sp>
        <p:nvSpPr>
          <p:cNvPr id="27649" name="Rectangle 1"/>
          <p:cNvSpPr>
            <a:spLocks noChangeArrowheads="1"/>
          </p:cNvSpPr>
          <p:nvPr/>
        </p:nvSpPr>
        <p:spPr bwMode="auto">
          <a:xfrm>
            <a:off x="595274" y="5572140"/>
            <a:ext cx="10930014"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a:ln>
                  <a:noFill/>
                </a:ln>
                <a:solidFill>
                  <a:srgbClr val="025373"/>
                </a:solidFill>
                <a:effectLst/>
                <a:ea typeface="Calibri" pitchFamily="34" charset="0"/>
                <a:cs typeface="Times New Roman" pitchFamily="18" charset="0"/>
              </a:rPr>
              <a:t>для учета страховых взносов, исчисленных в соответствии со </a:t>
            </a:r>
            <a:r>
              <a:rPr kumimoji="0" lang="ru-RU" sz="1600" b="0" i="0" u="none" strike="noStrike" cap="none" normalizeH="0" baseline="0" dirty="0">
                <a:ln>
                  <a:noFill/>
                </a:ln>
                <a:solidFill>
                  <a:srgbClr val="025373"/>
                </a:solidFill>
                <a:effectLst/>
                <a:ea typeface="Calibri" pitchFamily="34" charset="0"/>
                <a:cs typeface="Times New Roman" pitchFamily="18" charset="0"/>
                <a:hlinkClick r:id="rId3"/>
              </a:rPr>
              <a:t>статьей 428</a:t>
            </a:r>
            <a:r>
              <a:rPr kumimoji="0" lang="ru-RU" sz="1600" b="0" i="0" u="none" strike="noStrike" cap="none" normalizeH="0" baseline="0" dirty="0">
                <a:ln>
                  <a:noFill/>
                </a:ln>
                <a:solidFill>
                  <a:srgbClr val="025373"/>
                </a:solidFill>
                <a:effectLst/>
                <a:ea typeface="Calibri" pitchFamily="34" charset="0"/>
                <a:cs typeface="Times New Roman" pitchFamily="18" charset="0"/>
              </a:rPr>
              <a:t> Налогового кодекса по дополнительным тарифам на обязательное пенсионное страхование, а также исчисленных в соответствии со </a:t>
            </a:r>
            <a:r>
              <a:rPr kumimoji="0" lang="ru-RU" sz="1600" b="0" i="0" u="none" strike="noStrike" cap="none" normalizeH="0" baseline="0" dirty="0">
                <a:ln>
                  <a:noFill/>
                </a:ln>
                <a:solidFill>
                  <a:srgbClr val="025373"/>
                </a:solidFill>
                <a:effectLst/>
                <a:ea typeface="Calibri" pitchFamily="34" charset="0"/>
                <a:cs typeface="Times New Roman" pitchFamily="18" charset="0"/>
                <a:hlinkClick r:id="rId4"/>
              </a:rPr>
              <a:t>статьей 429</a:t>
            </a:r>
            <a:r>
              <a:rPr kumimoji="0" lang="ru-RU" sz="1600" b="0" i="0" u="none" strike="noStrike" cap="none" normalizeH="0" baseline="0" dirty="0">
                <a:ln>
                  <a:noFill/>
                </a:ln>
                <a:solidFill>
                  <a:srgbClr val="025373"/>
                </a:solidFill>
                <a:effectLst/>
                <a:ea typeface="Calibri" pitchFamily="34" charset="0"/>
                <a:cs typeface="Times New Roman" pitchFamily="18" charset="0"/>
              </a:rPr>
              <a:t> Налогового кодекса по тарифам страховых взносов для отдельных категорий плательщиков на дополнительное социальное обеспечение, в уведомлении необходимо указывать соответствующий КБК.</a:t>
            </a:r>
            <a:endParaRPr kumimoji="0" lang="ru-RU" sz="1600" b="0" i="0" u="none" strike="noStrike" cap="none" normalizeH="0" baseline="0" dirty="0">
              <a:ln>
                <a:noFill/>
              </a:ln>
              <a:solidFill>
                <a:srgbClr val="025373"/>
              </a:solidFill>
              <a:effectLst/>
              <a:cs typeface="Arial"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C04A9F6-015F-4E2F-8957-61D627087C54}"/>
              </a:ext>
            </a:extLst>
          </p:cNvPr>
          <p:cNvSpPr>
            <a:spLocks noGrp="1"/>
          </p:cNvSpPr>
          <p:nvPr>
            <p:ph type="title"/>
          </p:nvPr>
        </p:nvSpPr>
        <p:spPr>
          <a:xfrm>
            <a:off x="263352" y="692696"/>
            <a:ext cx="11737304" cy="1325563"/>
          </a:xfrm>
        </p:spPr>
        <p:txBody>
          <a:bodyPr>
            <a:noAutofit/>
          </a:bodyPr>
          <a:lstStyle/>
          <a:p>
            <a:pPr marL="0" indent="0" algn="ctr">
              <a:buNone/>
              <a:defRPr/>
            </a:pPr>
            <a:r>
              <a:rPr lang="ru-RU" sz="2800" dirty="0">
                <a:effectLst/>
                <a:latin typeface="+mn-lt"/>
              </a:rPr>
              <a:t>Порядок исчисления и уплаты страховых взносов (ст. 431 НК РФ)</a:t>
            </a:r>
            <a:r>
              <a:rPr lang="ru-RU" sz="2800" dirty="0">
                <a:solidFill>
                  <a:srgbClr val="FF0000"/>
                </a:solidFill>
                <a:effectLst/>
                <a:latin typeface="+mn-lt"/>
              </a:rPr>
              <a:t> </a:t>
            </a:r>
            <a:r>
              <a:rPr lang="ru-RU" sz="2000" b="0" dirty="0">
                <a:solidFill>
                  <a:srgbClr val="FF0000"/>
                </a:solidFill>
                <a:effectLst/>
                <a:latin typeface="+mn-lt"/>
              </a:rPr>
              <a:t/>
            </a:r>
            <a:br>
              <a:rPr lang="ru-RU" sz="2000" b="0" dirty="0">
                <a:solidFill>
                  <a:srgbClr val="FF0000"/>
                </a:solidFill>
                <a:effectLst/>
                <a:latin typeface="+mn-lt"/>
              </a:rPr>
            </a:br>
            <a:r>
              <a:rPr lang="ru-RU" sz="2000" dirty="0">
                <a:solidFill>
                  <a:srgbClr val="FF0000"/>
                </a:solidFill>
                <a:effectLst/>
                <a:latin typeface="+mn-lt"/>
              </a:rPr>
              <a:t/>
            </a:r>
            <a:br>
              <a:rPr lang="ru-RU" sz="2000" dirty="0">
                <a:solidFill>
                  <a:srgbClr val="FF0000"/>
                </a:solidFill>
                <a:effectLst/>
                <a:latin typeface="+mn-lt"/>
              </a:rPr>
            </a:br>
            <a:r>
              <a:rPr lang="ru-RU" sz="2400" dirty="0">
                <a:solidFill>
                  <a:srgbClr val="FF0000"/>
                </a:solidFill>
                <a:effectLst/>
                <a:latin typeface="+mn-lt"/>
              </a:rPr>
              <a:t>для плательщиков, производящих выплаты и иные вознаграждения физическим лицам</a:t>
            </a:r>
            <a:r>
              <a:rPr lang="ru-RU" sz="2400" dirty="0">
                <a:solidFill>
                  <a:srgbClr val="FF0000"/>
                </a:solidFill>
                <a:effectLst/>
              </a:rPr>
              <a:t/>
            </a:r>
            <a:br>
              <a:rPr lang="ru-RU" sz="2400" dirty="0">
                <a:solidFill>
                  <a:srgbClr val="FF0000"/>
                </a:solidFill>
                <a:effectLst/>
              </a:rPr>
            </a:br>
            <a:endParaRPr lang="ru-RU" sz="2400" dirty="0">
              <a:effectLst/>
            </a:endParaRPr>
          </a:p>
        </p:txBody>
      </p:sp>
      <p:pic>
        <p:nvPicPr>
          <p:cNvPr id="1026" name="Picture 2"/>
          <p:cNvPicPr>
            <a:picLocks noChangeAspect="1" noChangeArrowheads="1"/>
          </p:cNvPicPr>
          <p:nvPr/>
        </p:nvPicPr>
        <p:blipFill>
          <a:blip r:embed="rId2" cstate="print"/>
          <a:srcRect/>
          <a:stretch>
            <a:fillRect/>
          </a:stretch>
        </p:blipFill>
        <p:spPr bwMode="auto">
          <a:xfrm>
            <a:off x="839416" y="2636912"/>
            <a:ext cx="10334625" cy="2257425"/>
          </a:xfrm>
          <a:prstGeom prst="rect">
            <a:avLst/>
          </a:prstGeom>
          <a:noFill/>
          <a:ln w="9525">
            <a:noFill/>
            <a:miter lim="800000"/>
            <a:headEnd/>
            <a:tailEnd/>
          </a:ln>
          <a:effectLst/>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C04A9F6-015F-4E2F-8957-61D627087C54}"/>
              </a:ext>
            </a:extLst>
          </p:cNvPr>
          <p:cNvSpPr>
            <a:spLocks noGrp="1"/>
          </p:cNvSpPr>
          <p:nvPr>
            <p:ph type="title"/>
          </p:nvPr>
        </p:nvSpPr>
        <p:spPr>
          <a:xfrm>
            <a:off x="263352" y="620688"/>
            <a:ext cx="11737304" cy="1325563"/>
          </a:xfrm>
        </p:spPr>
        <p:txBody>
          <a:bodyPr>
            <a:noAutofit/>
          </a:bodyPr>
          <a:lstStyle/>
          <a:p>
            <a:pPr marL="0" indent="0" algn="ctr">
              <a:buNone/>
              <a:defRPr/>
            </a:pPr>
            <a:r>
              <a:rPr lang="ru-RU" sz="2800" dirty="0">
                <a:effectLst/>
                <a:latin typeface="+mn-lt"/>
              </a:rPr>
              <a:t>Порядок исчисления и уплаты страховых взносов (ст. 431 НК РФ)</a:t>
            </a:r>
            <a:r>
              <a:rPr lang="ru-RU" sz="2800" dirty="0">
                <a:solidFill>
                  <a:srgbClr val="FF0000"/>
                </a:solidFill>
                <a:effectLst/>
                <a:latin typeface="+mn-lt"/>
              </a:rPr>
              <a:t> </a:t>
            </a:r>
            <a:r>
              <a:rPr lang="ru-RU" sz="2000" b="0" dirty="0">
                <a:solidFill>
                  <a:srgbClr val="FF0000"/>
                </a:solidFill>
                <a:effectLst/>
                <a:latin typeface="+mn-lt"/>
              </a:rPr>
              <a:t/>
            </a:r>
            <a:br>
              <a:rPr lang="ru-RU" sz="2000" b="0" dirty="0">
                <a:solidFill>
                  <a:srgbClr val="FF0000"/>
                </a:solidFill>
                <a:effectLst/>
                <a:latin typeface="+mn-lt"/>
              </a:rPr>
            </a:br>
            <a:r>
              <a:rPr lang="ru-RU" sz="2000" dirty="0">
                <a:solidFill>
                  <a:srgbClr val="FF0000"/>
                </a:solidFill>
                <a:effectLst/>
                <a:latin typeface="+mn-lt"/>
              </a:rPr>
              <a:t/>
            </a:r>
            <a:br>
              <a:rPr lang="ru-RU" sz="2000" dirty="0">
                <a:solidFill>
                  <a:srgbClr val="FF0000"/>
                </a:solidFill>
                <a:effectLst/>
                <a:latin typeface="+mn-lt"/>
              </a:rPr>
            </a:br>
            <a:r>
              <a:rPr lang="ru-RU" sz="2400" dirty="0">
                <a:solidFill>
                  <a:srgbClr val="FF0000"/>
                </a:solidFill>
                <a:effectLst/>
                <a:latin typeface="+mn-lt"/>
              </a:rPr>
              <a:t>для плательщиков (МСП), производящих выплаты и иные вознаграждения физическим лицам</a:t>
            </a:r>
            <a:r>
              <a:rPr lang="ru-RU" sz="2400" dirty="0">
                <a:solidFill>
                  <a:srgbClr val="FF0000"/>
                </a:solidFill>
                <a:effectLst/>
              </a:rPr>
              <a:t/>
            </a:r>
            <a:br>
              <a:rPr lang="ru-RU" sz="2400" dirty="0">
                <a:solidFill>
                  <a:srgbClr val="FF0000"/>
                </a:solidFill>
                <a:effectLst/>
              </a:rPr>
            </a:br>
            <a:endParaRPr lang="ru-RU" sz="2400" dirty="0">
              <a:effectLst/>
            </a:endParaRPr>
          </a:p>
        </p:txBody>
      </p:sp>
      <p:pic>
        <p:nvPicPr>
          <p:cNvPr id="3" name="Picture 2"/>
          <p:cNvPicPr>
            <a:picLocks noChangeAspect="1" noChangeArrowheads="1"/>
          </p:cNvPicPr>
          <p:nvPr/>
        </p:nvPicPr>
        <p:blipFill>
          <a:blip r:embed="rId2" cstate="print"/>
          <a:srcRect/>
          <a:stretch>
            <a:fillRect/>
          </a:stretch>
        </p:blipFill>
        <p:spPr bwMode="auto">
          <a:xfrm>
            <a:off x="523836" y="1785926"/>
            <a:ext cx="11282679" cy="4531568"/>
          </a:xfrm>
          <a:prstGeom prst="rect">
            <a:avLst/>
          </a:prstGeom>
          <a:noFill/>
          <a:ln w="9525">
            <a:noFill/>
            <a:miter lim="800000"/>
            <a:headEnd/>
            <a:tailEnd/>
          </a:ln>
          <a:effectLst/>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Прямоугольник 2">
            <a:extLst>
              <a:ext uri="{FF2B5EF4-FFF2-40B4-BE49-F238E27FC236}">
                <a16:creationId xmlns:a16="http://schemas.microsoft.com/office/drawing/2014/main" xmlns="" id="{B14A1755-EC37-48FC-8850-785CF1A62A1D}"/>
              </a:ext>
            </a:extLst>
          </p:cNvPr>
          <p:cNvSpPr>
            <a:spLocks noChangeArrowheads="1"/>
          </p:cNvSpPr>
          <p:nvPr/>
        </p:nvSpPr>
        <p:spPr bwMode="auto">
          <a:xfrm>
            <a:off x="479376" y="836712"/>
            <a:ext cx="11001452" cy="36779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indent="504000" eaLnBrk="0" fontAlgn="base" hangingPunct="0">
              <a:spcBef>
                <a:spcPts val="600"/>
              </a:spcBef>
              <a:spcAft>
                <a:spcPct val="0"/>
              </a:spcAft>
            </a:pPr>
            <a:r>
              <a:rPr lang="ru-RU" altLang="ru-RU" sz="2800" b="1" dirty="0">
                <a:solidFill>
                  <a:srgbClr val="025373"/>
                </a:solidFill>
                <a:latin typeface="+mn-lt"/>
              </a:rPr>
              <a:t>Пример расчета страховых взносов по общему тарифу </a:t>
            </a:r>
          </a:p>
          <a:p>
            <a:pPr indent="504000" algn="just" eaLnBrk="0" fontAlgn="base" hangingPunct="0">
              <a:spcBef>
                <a:spcPts val="600"/>
              </a:spcBef>
              <a:spcAft>
                <a:spcPct val="0"/>
              </a:spcAft>
            </a:pPr>
            <a:endParaRPr lang="ru-RU" altLang="ru-RU" sz="2000" dirty="0">
              <a:solidFill>
                <a:srgbClr val="025373"/>
              </a:solidFill>
              <a:latin typeface="+mn-lt"/>
            </a:endParaRPr>
          </a:p>
          <a:p>
            <a:r>
              <a:rPr lang="ru-RU" sz="2000" dirty="0">
                <a:solidFill>
                  <a:srgbClr val="025373"/>
                </a:solidFill>
                <a:latin typeface="+mn-lt"/>
              </a:rPr>
              <a:t>Зарплата работника за январь 80 000 руб., за февраль - 85 000 руб., за март - 88 000 руб. Взносы организация платит по общему тарифу, взносы на травматизм - по тарифу 0,9%.</a:t>
            </a:r>
          </a:p>
          <a:p>
            <a:r>
              <a:rPr lang="ru-RU" sz="2000" dirty="0">
                <a:solidFill>
                  <a:srgbClr val="025373"/>
                </a:solidFill>
                <a:latin typeface="+mn-lt"/>
              </a:rPr>
              <a:t>Взносы по единому тарифу за январь - 24 000 руб. (80 000 руб. </a:t>
            </a:r>
            <a:r>
              <a:rPr lang="ru-RU" sz="2000" dirty="0" err="1">
                <a:solidFill>
                  <a:srgbClr val="025373"/>
                </a:solidFill>
                <a:latin typeface="+mn-lt"/>
              </a:rPr>
              <a:t>x</a:t>
            </a:r>
            <a:r>
              <a:rPr lang="ru-RU" sz="2000" dirty="0">
                <a:solidFill>
                  <a:srgbClr val="025373"/>
                </a:solidFill>
                <a:latin typeface="+mn-lt"/>
              </a:rPr>
              <a:t> 30%), на травматизм - 720 руб. (80 000 руб. </a:t>
            </a:r>
            <a:r>
              <a:rPr lang="ru-RU" sz="2000" dirty="0" err="1">
                <a:solidFill>
                  <a:srgbClr val="025373"/>
                </a:solidFill>
                <a:latin typeface="+mn-lt"/>
              </a:rPr>
              <a:t>x</a:t>
            </a:r>
            <a:r>
              <a:rPr lang="ru-RU" sz="2000" dirty="0">
                <a:solidFill>
                  <a:srgbClr val="025373"/>
                </a:solidFill>
                <a:latin typeface="+mn-lt"/>
              </a:rPr>
              <a:t> 0,9%).</a:t>
            </a:r>
          </a:p>
          <a:p>
            <a:r>
              <a:rPr lang="ru-RU" sz="2000" dirty="0">
                <a:solidFill>
                  <a:srgbClr val="025373"/>
                </a:solidFill>
                <a:latin typeface="+mn-lt"/>
              </a:rPr>
              <a:t>Взносы по единому тарифу за февраль - 25 500 руб. ((80 000 руб. + 85 000 руб.) </a:t>
            </a:r>
            <a:r>
              <a:rPr lang="ru-RU" sz="2000" dirty="0" err="1">
                <a:solidFill>
                  <a:srgbClr val="025373"/>
                </a:solidFill>
                <a:latin typeface="+mn-lt"/>
              </a:rPr>
              <a:t>x</a:t>
            </a:r>
            <a:r>
              <a:rPr lang="ru-RU" sz="2000" dirty="0">
                <a:solidFill>
                  <a:srgbClr val="025373"/>
                </a:solidFill>
                <a:latin typeface="+mn-lt"/>
              </a:rPr>
              <a:t> 30% - 24 000 руб.), на травматизм - 765 руб. ((80 000 руб. + 85 000 руб.) </a:t>
            </a:r>
            <a:r>
              <a:rPr lang="ru-RU" sz="2000" dirty="0" err="1">
                <a:solidFill>
                  <a:srgbClr val="025373"/>
                </a:solidFill>
                <a:latin typeface="+mn-lt"/>
              </a:rPr>
              <a:t>x</a:t>
            </a:r>
            <a:r>
              <a:rPr lang="ru-RU" sz="2000" dirty="0">
                <a:solidFill>
                  <a:srgbClr val="025373"/>
                </a:solidFill>
                <a:latin typeface="+mn-lt"/>
              </a:rPr>
              <a:t> 0,9% - 720 руб.).</a:t>
            </a:r>
          </a:p>
          <a:p>
            <a:r>
              <a:rPr lang="ru-RU" sz="2000" dirty="0">
                <a:solidFill>
                  <a:srgbClr val="025373"/>
                </a:solidFill>
                <a:latin typeface="+mn-lt"/>
              </a:rPr>
              <a:t>Взносы по единому тарифу за март - 26 400 руб. ((80 000 руб. + 85 000 руб. + 88 000 руб.) </a:t>
            </a:r>
            <a:r>
              <a:rPr lang="ru-RU" sz="2000" dirty="0" err="1">
                <a:solidFill>
                  <a:srgbClr val="025373"/>
                </a:solidFill>
                <a:latin typeface="+mn-lt"/>
              </a:rPr>
              <a:t>x</a:t>
            </a:r>
            <a:r>
              <a:rPr lang="ru-RU" sz="2000" dirty="0">
                <a:solidFill>
                  <a:srgbClr val="025373"/>
                </a:solidFill>
                <a:latin typeface="+mn-lt"/>
              </a:rPr>
              <a:t> 30% - 24 000 руб. - 25 500 руб.), на травматизм - 792 руб. ((80 000 руб. + 85 000 руб. + 88 000 руб.) </a:t>
            </a:r>
            <a:r>
              <a:rPr lang="ru-RU" sz="2000" dirty="0" err="1">
                <a:solidFill>
                  <a:srgbClr val="025373"/>
                </a:solidFill>
                <a:latin typeface="+mn-lt"/>
              </a:rPr>
              <a:t>x</a:t>
            </a:r>
            <a:r>
              <a:rPr lang="ru-RU" sz="2000" dirty="0">
                <a:solidFill>
                  <a:srgbClr val="025373"/>
                </a:solidFill>
                <a:latin typeface="+mn-lt"/>
              </a:rPr>
              <a:t> 0,9% - 720 руб. - 765 руб.).</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Прямоугольник 2">
            <a:extLst>
              <a:ext uri="{FF2B5EF4-FFF2-40B4-BE49-F238E27FC236}">
                <a16:creationId xmlns:a16="http://schemas.microsoft.com/office/drawing/2014/main" xmlns="" id="{B14A1755-EC37-48FC-8850-785CF1A62A1D}"/>
              </a:ext>
            </a:extLst>
          </p:cNvPr>
          <p:cNvSpPr>
            <a:spLocks noChangeArrowheads="1"/>
          </p:cNvSpPr>
          <p:nvPr/>
        </p:nvSpPr>
        <p:spPr bwMode="auto">
          <a:xfrm>
            <a:off x="595274" y="620688"/>
            <a:ext cx="10930014" cy="9079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indent="504000" eaLnBrk="0" fontAlgn="base" hangingPunct="0">
              <a:spcBef>
                <a:spcPts val="600"/>
              </a:spcBef>
              <a:spcAft>
                <a:spcPct val="0"/>
              </a:spcAft>
            </a:pPr>
            <a:r>
              <a:rPr lang="ru-RU" altLang="ru-RU" sz="2800" b="1" dirty="0">
                <a:solidFill>
                  <a:srgbClr val="025373"/>
                </a:solidFill>
                <a:latin typeface="+mn-lt"/>
              </a:rPr>
              <a:t>Пример расчета страховых взносов для МСП в 2026 году</a:t>
            </a:r>
          </a:p>
          <a:p>
            <a:pPr indent="504000" algn="just" eaLnBrk="0" fontAlgn="base" hangingPunct="0">
              <a:spcBef>
                <a:spcPts val="600"/>
              </a:spcBef>
              <a:spcAft>
                <a:spcPct val="0"/>
              </a:spcAft>
            </a:pPr>
            <a:endParaRPr lang="ru-RU" altLang="ru-RU" sz="2000" dirty="0">
              <a:solidFill>
                <a:srgbClr val="025373"/>
              </a:solidFill>
              <a:latin typeface="+mn-lt"/>
            </a:endParaRPr>
          </a:p>
        </p:txBody>
      </p:sp>
      <p:sp>
        <p:nvSpPr>
          <p:cNvPr id="3" name="Прямоугольник 2"/>
          <p:cNvSpPr/>
          <p:nvPr/>
        </p:nvSpPr>
        <p:spPr>
          <a:xfrm>
            <a:off x="551384" y="1556792"/>
            <a:ext cx="11017224" cy="1938992"/>
          </a:xfrm>
          <a:prstGeom prst="rect">
            <a:avLst/>
          </a:prstGeom>
        </p:spPr>
        <p:txBody>
          <a:bodyPr wrap="square">
            <a:spAutoFit/>
          </a:bodyPr>
          <a:lstStyle/>
          <a:p>
            <a:r>
              <a:rPr lang="ru-RU" altLang="ru-RU" sz="2000" dirty="0">
                <a:solidFill>
                  <a:srgbClr val="025373"/>
                </a:solidFill>
              </a:rPr>
              <a:t>Работнику начислены за январь зарплата 70 000 руб. и пособие за первые 3 дня по больничному, не облагаемое взносами, - 4 602,90 руб.</a:t>
            </a:r>
          </a:p>
          <a:p>
            <a:r>
              <a:rPr lang="ru-RU" altLang="ru-RU" sz="2000" dirty="0">
                <a:solidFill>
                  <a:srgbClr val="025373"/>
                </a:solidFill>
              </a:rPr>
              <a:t>Облагаемые выплаты за месяц сверх 1,5 МРОТ - 29 360,50 руб. (70 000 руб. - 40 639,50 руб.).</a:t>
            </a:r>
          </a:p>
          <a:p>
            <a:r>
              <a:rPr lang="ru-RU" altLang="ru-RU" sz="2000" dirty="0">
                <a:solidFill>
                  <a:srgbClr val="025373"/>
                </a:solidFill>
              </a:rPr>
              <a:t>Взносы по единому тарифу с выплат в пределах 1,5 МРОТ - 12 191,85 руб. (40 639,50 руб. x 30%), сверх 1,5 МРОТ - 4 404,08 руб. (29 360,50 руб. x 15%).</a:t>
            </a:r>
          </a:p>
          <a:p>
            <a:r>
              <a:rPr lang="ru-RU" altLang="ru-RU" sz="2000" dirty="0">
                <a:solidFill>
                  <a:srgbClr val="025373"/>
                </a:solidFill>
              </a:rPr>
              <a:t>Всего взносов - 16 595,93 руб. (12 191,85 руб. + 4 404,08 руб.).</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E612DF8-7D1E-4ADA-A32F-640214D817B0}"/>
              </a:ext>
            </a:extLst>
          </p:cNvPr>
          <p:cNvSpPr>
            <a:spLocks noGrp="1"/>
          </p:cNvSpPr>
          <p:nvPr>
            <p:ph type="title"/>
          </p:nvPr>
        </p:nvSpPr>
        <p:spPr>
          <a:xfrm>
            <a:off x="1055440" y="548680"/>
            <a:ext cx="10515599" cy="1325563"/>
          </a:xfrm>
        </p:spPr>
        <p:txBody>
          <a:bodyPr>
            <a:normAutofit fontScale="90000"/>
          </a:bodyPr>
          <a:lstStyle/>
          <a:p>
            <a:pPr marL="0" indent="0" algn="l">
              <a:buNone/>
              <a:defRPr/>
            </a:pPr>
            <a:r>
              <a:rPr lang="ru-RU" sz="2400" dirty="0">
                <a:solidFill>
                  <a:srgbClr val="025373"/>
                </a:solidFill>
                <a:effectLst/>
                <a:latin typeface="+mn-lt"/>
              </a:rPr>
              <a:t>Срок уплаты (п. 5. ст. 431 НК РФ) </a:t>
            </a:r>
            <a:r>
              <a:rPr lang="ru-RU" sz="2400" b="0" dirty="0">
                <a:solidFill>
                  <a:srgbClr val="FF0000"/>
                </a:solidFill>
                <a:effectLst/>
                <a:latin typeface="+mn-lt"/>
              </a:rPr>
              <a:t>для плательщиков, производящих выплаты и иные вознаграждения физическим лицам</a:t>
            </a:r>
            <a:r>
              <a:rPr lang="ru-RU" sz="2400" b="0" dirty="0">
                <a:solidFill>
                  <a:srgbClr val="FF0000"/>
                </a:solidFill>
                <a:latin typeface="+mn-lt"/>
              </a:rPr>
              <a:t>  </a:t>
            </a:r>
            <a:r>
              <a:rPr lang="ru-RU" sz="2400" dirty="0">
                <a:solidFill>
                  <a:srgbClr val="FF0000"/>
                </a:solidFill>
                <a:latin typeface="+mn-lt"/>
              </a:rPr>
              <a:t>в 2026 году</a:t>
            </a:r>
            <a:r>
              <a:rPr lang="ru-RU" sz="2400" b="0" dirty="0">
                <a:solidFill>
                  <a:srgbClr val="FF0000"/>
                </a:solidFill>
                <a:latin typeface="+mn-lt"/>
              </a:rPr>
              <a:t/>
            </a:r>
            <a:br>
              <a:rPr lang="ru-RU" sz="2400" b="0" dirty="0">
                <a:solidFill>
                  <a:srgbClr val="FF0000"/>
                </a:solidFill>
                <a:latin typeface="+mn-lt"/>
              </a:rPr>
            </a:br>
            <a:r>
              <a:rPr lang="ru-RU" sz="2400" b="0" dirty="0">
                <a:solidFill>
                  <a:srgbClr val="FF0000"/>
                </a:solidFill>
                <a:latin typeface="+mn-lt"/>
              </a:rPr>
              <a:t/>
            </a:r>
            <a:br>
              <a:rPr lang="ru-RU" sz="2400" b="0" dirty="0">
                <a:solidFill>
                  <a:srgbClr val="FF0000"/>
                </a:solidFill>
                <a:latin typeface="+mn-lt"/>
              </a:rPr>
            </a:br>
            <a:endParaRPr lang="ru-RU" sz="2400" dirty="0">
              <a:solidFill>
                <a:srgbClr val="025373"/>
              </a:solidFill>
              <a:effectLst/>
              <a:latin typeface="+mn-lt"/>
            </a:endParaRPr>
          </a:p>
        </p:txBody>
      </p:sp>
      <p:sp>
        <p:nvSpPr>
          <p:cNvPr id="5" name="Прямоугольник 4"/>
          <p:cNvSpPr/>
          <p:nvPr/>
        </p:nvSpPr>
        <p:spPr>
          <a:xfrm>
            <a:off x="1055440" y="1268760"/>
            <a:ext cx="10502526" cy="430887"/>
          </a:xfrm>
          <a:prstGeom prst="rect">
            <a:avLst/>
          </a:prstGeom>
        </p:spPr>
        <p:txBody>
          <a:bodyPr wrap="square">
            <a:spAutoFit/>
          </a:bodyPr>
          <a:lstStyle/>
          <a:p>
            <a:r>
              <a:rPr lang="ru-RU" sz="2200" dirty="0">
                <a:solidFill>
                  <a:srgbClr val="FF0000"/>
                </a:solidFill>
                <a:ea typeface="+mj-ea"/>
                <a:cs typeface="+mj-cs"/>
              </a:rPr>
              <a:t>не позднее 28-го числа месяца, </a:t>
            </a:r>
            <a:r>
              <a:rPr lang="ru-RU" sz="2200" dirty="0">
                <a:solidFill>
                  <a:schemeClr val="accent2">
                    <a:lumMod val="50000"/>
                  </a:schemeClr>
                </a:solidFill>
                <a:ea typeface="+mj-ea"/>
                <a:cs typeface="+mj-cs"/>
              </a:rPr>
              <a:t>следующего за месяцем, за который они начислены</a:t>
            </a:r>
          </a:p>
        </p:txBody>
      </p:sp>
      <p:sp>
        <p:nvSpPr>
          <p:cNvPr id="6" name="Прямоугольник 5"/>
          <p:cNvSpPr/>
          <p:nvPr/>
        </p:nvSpPr>
        <p:spPr>
          <a:xfrm>
            <a:off x="952464" y="2000240"/>
            <a:ext cx="6096000" cy="4401205"/>
          </a:xfrm>
          <a:prstGeom prst="rect">
            <a:avLst/>
          </a:prstGeom>
        </p:spPr>
        <p:txBody>
          <a:bodyPr>
            <a:spAutoFit/>
          </a:bodyPr>
          <a:lstStyle/>
          <a:p>
            <a:r>
              <a:rPr lang="ru-RU" sz="2000" dirty="0">
                <a:solidFill>
                  <a:srgbClr val="025373"/>
                </a:solidFill>
              </a:rPr>
              <a:t>28.01.2026 - за декабрь 2025</a:t>
            </a:r>
          </a:p>
          <a:p>
            <a:r>
              <a:rPr lang="ru-RU" sz="2000" dirty="0">
                <a:solidFill>
                  <a:srgbClr val="025373"/>
                </a:solidFill>
              </a:rPr>
              <a:t>02.03.2026 - за январь 2026</a:t>
            </a:r>
          </a:p>
          <a:p>
            <a:r>
              <a:rPr lang="ru-RU" sz="2000" dirty="0">
                <a:solidFill>
                  <a:srgbClr val="025373"/>
                </a:solidFill>
              </a:rPr>
              <a:t>30.03.2026 - за февраль</a:t>
            </a:r>
          </a:p>
          <a:p>
            <a:r>
              <a:rPr lang="ru-RU" sz="2000" dirty="0">
                <a:solidFill>
                  <a:srgbClr val="025373"/>
                </a:solidFill>
              </a:rPr>
              <a:t>28.04.2026 - за март</a:t>
            </a:r>
          </a:p>
          <a:p>
            <a:r>
              <a:rPr lang="ru-RU" sz="2000" dirty="0">
                <a:solidFill>
                  <a:srgbClr val="025373"/>
                </a:solidFill>
              </a:rPr>
              <a:t>28.05.2026 - за апрель</a:t>
            </a:r>
          </a:p>
          <a:p>
            <a:r>
              <a:rPr lang="ru-RU" sz="2000" dirty="0">
                <a:solidFill>
                  <a:srgbClr val="025373"/>
                </a:solidFill>
              </a:rPr>
              <a:t>29.06.2026 - за май</a:t>
            </a:r>
          </a:p>
          <a:p>
            <a:r>
              <a:rPr lang="ru-RU" sz="2000" dirty="0">
                <a:solidFill>
                  <a:srgbClr val="025373"/>
                </a:solidFill>
              </a:rPr>
              <a:t>28.07.2026 - за июнь</a:t>
            </a:r>
          </a:p>
          <a:p>
            <a:r>
              <a:rPr lang="ru-RU" sz="2000" dirty="0">
                <a:solidFill>
                  <a:srgbClr val="025373"/>
                </a:solidFill>
              </a:rPr>
              <a:t>28.08.2026 - за июль</a:t>
            </a:r>
          </a:p>
          <a:p>
            <a:r>
              <a:rPr lang="ru-RU" sz="2000" dirty="0">
                <a:solidFill>
                  <a:srgbClr val="025373"/>
                </a:solidFill>
              </a:rPr>
              <a:t>28.09.2026 - за август</a:t>
            </a:r>
          </a:p>
          <a:p>
            <a:r>
              <a:rPr lang="ru-RU" sz="2000" dirty="0">
                <a:solidFill>
                  <a:srgbClr val="025373"/>
                </a:solidFill>
              </a:rPr>
              <a:t>28.10.2026 - за сентябрь</a:t>
            </a:r>
          </a:p>
          <a:p>
            <a:r>
              <a:rPr lang="ru-RU" sz="2000" dirty="0">
                <a:solidFill>
                  <a:srgbClr val="025373"/>
                </a:solidFill>
              </a:rPr>
              <a:t>30.11.2026 - за октябрь</a:t>
            </a:r>
          </a:p>
          <a:p>
            <a:r>
              <a:rPr lang="ru-RU" sz="2000" dirty="0">
                <a:solidFill>
                  <a:srgbClr val="025373"/>
                </a:solidFill>
              </a:rPr>
              <a:t>28.12.2026 - за ноябрь</a:t>
            </a:r>
          </a:p>
          <a:p>
            <a:r>
              <a:rPr lang="ru-RU" sz="2000" dirty="0">
                <a:solidFill>
                  <a:srgbClr val="025373"/>
                </a:solidFill>
              </a:rPr>
              <a:t>28.01.2027 - за декабрь</a:t>
            </a:r>
          </a:p>
          <a:p>
            <a:endParaRPr lang="ru-RU" sz="2000" dirty="0">
              <a:solidFill>
                <a:srgbClr val="002060"/>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A86E344-9612-4B19-AA6C-CA37562E910E}"/>
              </a:ext>
            </a:extLst>
          </p:cNvPr>
          <p:cNvSpPr>
            <a:spLocks noGrp="1"/>
          </p:cNvSpPr>
          <p:nvPr>
            <p:ph type="title"/>
          </p:nvPr>
        </p:nvSpPr>
        <p:spPr>
          <a:xfrm>
            <a:off x="849289" y="548680"/>
            <a:ext cx="10515599" cy="1325563"/>
          </a:xfrm>
        </p:spPr>
        <p:txBody>
          <a:bodyPr>
            <a:normAutofit/>
          </a:bodyPr>
          <a:lstStyle/>
          <a:p>
            <a:pPr algn="ctr"/>
            <a:r>
              <a:rPr lang="ru-RU" sz="3200" dirty="0">
                <a:solidFill>
                  <a:srgbClr val="025373"/>
                </a:solidFill>
                <a:latin typeface="+mn-lt"/>
              </a:rPr>
              <a:t>Прекращение деятельности (п. 15. ст. 431 НК РФ) </a:t>
            </a:r>
            <a:br>
              <a:rPr lang="ru-RU" sz="3200" dirty="0">
                <a:solidFill>
                  <a:srgbClr val="025373"/>
                </a:solidFill>
                <a:latin typeface="+mn-lt"/>
              </a:rPr>
            </a:br>
            <a:endParaRPr lang="ru-RU" sz="3200" dirty="0">
              <a:solidFill>
                <a:srgbClr val="025373"/>
              </a:solidFill>
              <a:latin typeface="+mn-lt"/>
            </a:endParaRPr>
          </a:p>
        </p:txBody>
      </p:sp>
      <p:sp>
        <p:nvSpPr>
          <p:cNvPr id="3" name="Объект 2">
            <a:extLst>
              <a:ext uri="{FF2B5EF4-FFF2-40B4-BE49-F238E27FC236}">
                <a16:creationId xmlns:a16="http://schemas.microsoft.com/office/drawing/2014/main" xmlns="" id="{D6B33554-5E9E-452B-9A04-E55811DE4E1E}"/>
              </a:ext>
            </a:extLst>
          </p:cNvPr>
          <p:cNvSpPr>
            <a:spLocks noGrp="1"/>
          </p:cNvSpPr>
          <p:nvPr>
            <p:ph type="body" sz="quarter" idx="14"/>
          </p:nvPr>
        </p:nvSpPr>
        <p:spPr>
          <a:xfrm>
            <a:off x="1199456" y="1874242"/>
            <a:ext cx="3529607" cy="4363069"/>
          </a:xfrm>
        </p:spPr>
        <p:txBody>
          <a:bodyPr>
            <a:normAutofit/>
          </a:bodyPr>
          <a:lstStyle/>
          <a:p>
            <a:pPr marL="46037" indent="0">
              <a:spcBef>
                <a:spcPts val="1200"/>
              </a:spcBef>
              <a:buNone/>
              <a:defRPr/>
            </a:pPr>
            <a:r>
              <a:rPr lang="ru-RU" sz="2000" dirty="0">
                <a:solidFill>
                  <a:srgbClr val="025373"/>
                </a:solidFill>
              </a:rPr>
              <a:t>Организация, которая прекращает свою деятельность, должна подать последний расчет по страховым взносам </a:t>
            </a:r>
            <a:r>
              <a:rPr lang="ru-RU" sz="2000" b="1" dirty="0">
                <a:solidFill>
                  <a:srgbClr val="FF0000"/>
                </a:solidFill>
              </a:rPr>
              <a:t>до составления промежуточного ликвидационного баланса.  </a:t>
            </a:r>
            <a:r>
              <a:rPr lang="ru-RU" sz="2000" dirty="0">
                <a:solidFill>
                  <a:srgbClr val="025373"/>
                </a:solidFill>
              </a:rPr>
              <a:t>В этом случае расчетным периодом будет период с начала года по день представления расчета.</a:t>
            </a:r>
          </a:p>
          <a:p>
            <a:pPr>
              <a:spcBef>
                <a:spcPts val="1200"/>
              </a:spcBef>
              <a:defRPr/>
            </a:pPr>
            <a:endParaRPr lang="ru-RU" dirty="0"/>
          </a:p>
        </p:txBody>
      </p:sp>
      <p:sp>
        <p:nvSpPr>
          <p:cNvPr id="4" name="Объект 3">
            <a:extLst>
              <a:ext uri="{FF2B5EF4-FFF2-40B4-BE49-F238E27FC236}">
                <a16:creationId xmlns:a16="http://schemas.microsoft.com/office/drawing/2014/main" xmlns="" id="{9B8587EE-D560-4DA1-BEF9-731BDBEA902E}"/>
              </a:ext>
            </a:extLst>
          </p:cNvPr>
          <p:cNvSpPr>
            <a:spLocks noGrp="1"/>
          </p:cNvSpPr>
          <p:nvPr>
            <p:ph sz="quarter" idx="4294967295"/>
          </p:nvPr>
        </p:nvSpPr>
        <p:spPr>
          <a:xfrm>
            <a:off x="6816080" y="1916832"/>
            <a:ext cx="3384376" cy="3475038"/>
          </a:xfrm>
        </p:spPr>
        <p:txBody>
          <a:bodyPr/>
          <a:lstStyle/>
          <a:p>
            <a:pPr marL="46037" indent="0">
              <a:buNone/>
              <a:defRPr/>
            </a:pPr>
            <a:r>
              <a:rPr lang="ru-RU" sz="2000" dirty="0">
                <a:solidFill>
                  <a:srgbClr val="025373"/>
                </a:solidFill>
              </a:rPr>
              <a:t>Сумму страховых взносов к уплате по данным последнего расчета нужно будет перечислить </a:t>
            </a:r>
            <a:r>
              <a:rPr lang="ru-RU" sz="2000" b="1" dirty="0">
                <a:solidFill>
                  <a:srgbClr val="FF0000"/>
                </a:solidFill>
              </a:rPr>
              <a:t>в течение 15 календарных дней со дня его подачи.</a:t>
            </a:r>
          </a:p>
          <a:p>
            <a:pPr>
              <a:defRPr/>
            </a:pPr>
            <a:endParaRPr lang="ru-RU" dirty="0"/>
          </a:p>
        </p:txBody>
      </p:sp>
      <p:sp>
        <p:nvSpPr>
          <p:cNvPr id="6" name="Заголовок 1">
            <a:extLst>
              <a:ext uri="{FF2B5EF4-FFF2-40B4-BE49-F238E27FC236}">
                <a16:creationId xmlns:a16="http://schemas.microsoft.com/office/drawing/2014/main" xmlns="" id="{1D0541F7-1C39-4CF3-901C-05D89416AE00}"/>
              </a:ext>
            </a:extLst>
          </p:cNvPr>
          <p:cNvSpPr txBox="1">
            <a:spLocks/>
          </p:cNvSpPr>
          <p:nvPr/>
        </p:nvSpPr>
        <p:spPr>
          <a:xfrm>
            <a:off x="2135560" y="260648"/>
            <a:ext cx="8064896" cy="114300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defRPr/>
            </a:pPr>
            <a:endParaRPr lang="ru-RU" sz="2400" dirty="0">
              <a:gradFill>
                <a:gsLst>
                  <a:gs pos="0">
                    <a:prstClr val="black"/>
                  </a:gs>
                  <a:gs pos="40000">
                    <a:prstClr val="black">
                      <a:lumMod val="75000"/>
                      <a:lumOff val="25000"/>
                    </a:prstClr>
                  </a:gs>
                  <a:gs pos="100000">
                    <a:srgbClr val="212745">
                      <a:alpha val="65000"/>
                    </a:srgbClr>
                  </a:gs>
                </a:gsLst>
                <a:lin ang="5400000" scaled="0"/>
              </a:gradFill>
              <a:effectLst/>
              <a:latin typeface="Trebuchet MS"/>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DD9A28D4-6DE7-4DCD-9D47-2F81CD3106AB}"/>
              </a:ext>
            </a:extLst>
          </p:cNvPr>
          <p:cNvSpPr>
            <a:spLocks noGrp="1"/>
          </p:cNvSpPr>
          <p:nvPr>
            <p:ph type="body" sz="quarter" idx="11"/>
          </p:nvPr>
        </p:nvSpPr>
        <p:spPr>
          <a:xfrm>
            <a:off x="695400" y="2708920"/>
            <a:ext cx="10878926" cy="3639920"/>
          </a:xfrm>
          <a:solidFill>
            <a:schemeClr val="bg1"/>
          </a:solidFill>
        </p:spPr>
        <p:txBody>
          <a:bodyPr>
            <a:normAutofit/>
          </a:bodyPr>
          <a:lstStyle/>
          <a:p>
            <a:r>
              <a:rPr lang="ru-RU" sz="2000" dirty="0">
                <a:solidFill>
                  <a:srgbClr val="025373"/>
                </a:solidFill>
              </a:rPr>
              <a:t>Отчетность по взносам по единому тарифу сдавайте в ИФНС: </a:t>
            </a:r>
            <a:r>
              <a:rPr lang="ru-RU" sz="2000" b="1" dirty="0">
                <a:solidFill>
                  <a:srgbClr val="025373"/>
                </a:solidFill>
              </a:rPr>
              <a:t>РСВ - ежеквартально, персонифицированные сведения </a:t>
            </a:r>
            <a:r>
              <a:rPr lang="ru-RU" sz="2000" dirty="0">
                <a:solidFill>
                  <a:srgbClr val="025373"/>
                </a:solidFill>
              </a:rPr>
              <a:t>- за первый и второй месяц квартала. </a:t>
            </a:r>
            <a:r>
              <a:rPr lang="ru-RU" sz="2000" b="1" dirty="0">
                <a:solidFill>
                  <a:srgbClr val="025373"/>
                </a:solidFill>
              </a:rPr>
              <a:t>Отчетность по взносам на травматизм - разд. 2 ЕФС-1 - сдавайте в СФР ежеквартально </a:t>
            </a:r>
            <a:r>
              <a:rPr lang="ru-RU" sz="2000" dirty="0">
                <a:solidFill>
                  <a:srgbClr val="025373"/>
                </a:solidFill>
              </a:rPr>
              <a:t>(Письмо ФНС от 28.03.2023 N БС-4-11/3700@).</a:t>
            </a:r>
          </a:p>
          <a:p>
            <a:endParaRPr lang="ru-RU" dirty="0"/>
          </a:p>
        </p:txBody>
      </p:sp>
      <p:sp>
        <p:nvSpPr>
          <p:cNvPr id="2" name="Заголовок 1">
            <a:extLst>
              <a:ext uri="{FF2B5EF4-FFF2-40B4-BE49-F238E27FC236}">
                <a16:creationId xmlns:a16="http://schemas.microsoft.com/office/drawing/2014/main" xmlns="" id="{2D568B73-4D57-4547-BAA3-84ED2DCDDA65}"/>
              </a:ext>
            </a:extLst>
          </p:cNvPr>
          <p:cNvSpPr>
            <a:spLocks noGrp="1"/>
          </p:cNvSpPr>
          <p:nvPr>
            <p:ph type="title"/>
          </p:nvPr>
        </p:nvSpPr>
        <p:spPr>
          <a:xfrm>
            <a:off x="767408" y="288924"/>
            <a:ext cx="10515600" cy="1325563"/>
          </a:xfrm>
        </p:spPr>
        <p:txBody>
          <a:bodyPr>
            <a:normAutofit/>
          </a:bodyPr>
          <a:lstStyle/>
          <a:p>
            <a:pPr marL="0" indent="0" algn="ctr">
              <a:buNone/>
              <a:defRPr/>
            </a:pPr>
            <a:r>
              <a:rPr lang="ru-RU" sz="2800" dirty="0">
                <a:solidFill>
                  <a:schemeClr val="bg1"/>
                </a:solidFill>
                <a:effectLst/>
                <a:latin typeface="+mn-lt"/>
              </a:rPr>
              <a:t>Сроки сдачи отчетности по</a:t>
            </a:r>
            <a:br>
              <a:rPr lang="ru-RU" sz="2800" dirty="0">
                <a:solidFill>
                  <a:schemeClr val="bg1"/>
                </a:solidFill>
                <a:effectLst/>
                <a:latin typeface="+mn-lt"/>
              </a:rPr>
            </a:br>
            <a:r>
              <a:rPr lang="ru-RU" sz="2800" dirty="0">
                <a:solidFill>
                  <a:schemeClr val="bg1"/>
                </a:solidFill>
                <a:effectLst/>
                <a:latin typeface="+mn-lt"/>
              </a:rPr>
              <a:t>страховым взносам (п.7.ст.431 НК РФ) в 2025 году</a:t>
            </a:r>
          </a:p>
        </p:txBody>
      </p:sp>
      <p:sp>
        <p:nvSpPr>
          <p:cNvPr id="22532" name="Прямоугольник 3">
            <a:extLst>
              <a:ext uri="{FF2B5EF4-FFF2-40B4-BE49-F238E27FC236}">
                <a16:creationId xmlns:a16="http://schemas.microsoft.com/office/drawing/2014/main" xmlns="" id="{CC64E28B-5FAC-41C5-976A-E56F7AFAB5D7}"/>
              </a:ext>
            </a:extLst>
          </p:cNvPr>
          <p:cNvSpPr>
            <a:spLocks noChangeArrowheads="1"/>
          </p:cNvSpPr>
          <p:nvPr/>
        </p:nvSpPr>
        <p:spPr bwMode="auto">
          <a:xfrm>
            <a:off x="911424" y="4293096"/>
            <a:ext cx="972108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0" fontAlgn="base" hangingPunct="0">
              <a:spcBef>
                <a:spcPct val="0"/>
              </a:spcBef>
              <a:spcAft>
                <a:spcPct val="0"/>
              </a:spcAft>
            </a:pPr>
            <a:r>
              <a:rPr lang="ru-RU" altLang="ru-RU" sz="2000" dirty="0">
                <a:solidFill>
                  <a:srgbClr val="025373"/>
                </a:solidFill>
                <a:latin typeface="+mn-lt"/>
              </a:rPr>
              <a:t>Если средняя численность работников </a:t>
            </a:r>
            <a:r>
              <a:rPr lang="ru-RU" altLang="ru-RU" sz="2000" b="1" dirty="0">
                <a:solidFill>
                  <a:srgbClr val="025373"/>
                </a:solidFill>
                <a:latin typeface="+mn-lt"/>
              </a:rPr>
              <a:t>больше 10, сдайте расчет в электронном виде. </a:t>
            </a:r>
            <a:r>
              <a:rPr lang="ru-RU" altLang="ru-RU" sz="2000" dirty="0">
                <a:solidFill>
                  <a:srgbClr val="025373"/>
                </a:solidFill>
                <a:latin typeface="+mn-lt"/>
              </a:rPr>
              <a:t>Если нет, можно сдать расчет на бумаге (п. 10 ст. 431 НК РФ).</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xmlns="" id="{257342EC-4190-462E-B495-843AC79351A6}"/>
              </a:ext>
            </a:extLst>
          </p:cNvPr>
          <p:cNvSpPr>
            <a:spLocks noGrp="1"/>
          </p:cNvSpPr>
          <p:nvPr>
            <p:ph type="title"/>
          </p:nvPr>
        </p:nvSpPr>
        <p:spPr>
          <a:xfrm>
            <a:off x="623392" y="260648"/>
            <a:ext cx="10947647" cy="1325563"/>
          </a:xfrm>
        </p:spPr>
        <p:txBody>
          <a:bodyPr/>
          <a:lstStyle/>
          <a:p>
            <a:pPr algn="ctr">
              <a:defRPr/>
            </a:pPr>
            <a:r>
              <a:rPr lang="ru-RU" sz="2800" dirty="0">
                <a:solidFill>
                  <a:srgbClr val="025373"/>
                </a:solidFill>
                <a:latin typeface="+mn-lt"/>
              </a:rPr>
              <a:t>Сроки сдачи отчетности по</a:t>
            </a:r>
            <a:br>
              <a:rPr lang="ru-RU" sz="2800" dirty="0">
                <a:solidFill>
                  <a:srgbClr val="025373"/>
                </a:solidFill>
                <a:latin typeface="+mn-lt"/>
              </a:rPr>
            </a:br>
            <a:r>
              <a:rPr lang="ru-RU" sz="2800" dirty="0">
                <a:solidFill>
                  <a:srgbClr val="025373"/>
                </a:solidFill>
                <a:latin typeface="+mn-lt"/>
              </a:rPr>
              <a:t>страховым взносам (п.7.ст.431 НК РФ) в 2025 году</a:t>
            </a:r>
            <a:endParaRPr lang="ru-RU" sz="2800" dirty="0">
              <a:solidFill>
                <a:srgbClr val="025373"/>
              </a:solidFill>
              <a:effectLst/>
              <a:latin typeface="+mn-lt"/>
            </a:endParaRPr>
          </a:p>
        </p:txBody>
      </p:sp>
      <p:sp>
        <p:nvSpPr>
          <p:cNvPr id="2" name="Прямоугольник 1">
            <a:extLst>
              <a:ext uri="{FF2B5EF4-FFF2-40B4-BE49-F238E27FC236}">
                <a16:creationId xmlns:a16="http://schemas.microsoft.com/office/drawing/2014/main" xmlns="" id="{60E45C3A-724B-40EB-A97F-1508A27CF3B6}"/>
              </a:ext>
            </a:extLst>
          </p:cNvPr>
          <p:cNvSpPr/>
          <p:nvPr/>
        </p:nvSpPr>
        <p:spPr>
          <a:xfrm>
            <a:off x="1127448" y="2708920"/>
            <a:ext cx="10153128" cy="2110124"/>
          </a:xfrm>
          <a:prstGeom prst="rect">
            <a:avLst/>
          </a:prstGeom>
        </p:spPr>
        <p:txBody>
          <a:bodyPr/>
          <a:lstStyle/>
          <a:p>
            <a:pPr lvl="0">
              <a:spcBef>
                <a:spcPts val="1200"/>
              </a:spcBef>
            </a:pPr>
            <a:endParaRPr lang="ru-RU" sz="2400" dirty="0">
              <a:solidFill>
                <a:srgbClr val="025373"/>
              </a:solidFill>
            </a:endParaRPr>
          </a:p>
        </p:txBody>
      </p:sp>
      <p:sp>
        <p:nvSpPr>
          <p:cNvPr id="4" name="Прямоугольник 3"/>
          <p:cNvSpPr/>
          <p:nvPr/>
        </p:nvSpPr>
        <p:spPr>
          <a:xfrm>
            <a:off x="2279576" y="1700808"/>
            <a:ext cx="6456040" cy="4678204"/>
          </a:xfrm>
          <a:prstGeom prst="rect">
            <a:avLst/>
          </a:prstGeom>
        </p:spPr>
        <p:txBody>
          <a:bodyPr wrap="square">
            <a:spAutoFit/>
          </a:bodyPr>
          <a:lstStyle/>
          <a:p>
            <a:r>
              <a:rPr lang="ru-RU" sz="2000" b="1" dirty="0">
                <a:solidFill>
                  <a:srgbClr val="025373"/>
                </a:solidFill>
              </a:rPr>
              <a:t>                                 РСВ</a:t>
            </a:r>
          </a:p>
          <a:p>
            <a:r>
              <a:rPr lang="ru-RU" sz="2000" dirty="0">
                <a:solidFill>
                  <a:srgbClr val="025373"/>
                </a:solidFill>
              </a:rPr>
              <a:t>•	за 1 квартал - 27.04.2026</a:t>
            </a:r>
          </a:p>
          <a:p>
            <a:r>
              <a:rPr lang="ru-RU" sz="2000" dirty="0">
                <a:solidFill>
                  <a:srgbClr val="025373"/>
                </a:solidFill>
              </a:rPr>
              <a:t>•	полугодие - 27.07.2026</a:t>
            </a:r>
          </a:p>
          <a:p>
            <a:r>
              <a:rPr lang="ru-RU" sz="2000" dirty="0">
                <a:solidFill>
                  <a:srgbClr val="025373"/>
                </a:solidFill>
              </a:rPr>
              <a:t>•	9 месяцев - 26.10.2026</a:t>
            </a:r>
          </a:p>
          <a:p>
            <a:r>
              <a:rPr lang="ru-RU" sz="2000" dirty="0">
                <a:solidFill>
                  <a:srgbClr val="025373"/>
                </a:solidFill>
              </a:rPr>
              <a:t>•	2026 г. - 25.01.2027</a:t>
            </a:r>
          </a:p>
          <a:p>
            <a:r>
              <a:rPr lang="ru-RU" sz="2000" b="1" dirty="0">
                <a:solidFill>
                  <a:srgbClr val="025373"/>
                </a:solidFill>
              </a:rPr>
              <a:t>Персонифицированные сведения о физлицах</a:t>
            </a:r>
          </a:p>
          <a:p>
            <a:r>
              <a:rPr lang="ru-RU" sz="2000" dirty="0">
                <a:solidFill>
                  <a:srgbClr val="025373"/>
                </a:solidFill>
              </a:rPr>
              <a:t>•	за январь - 25.02.2026</a:t>
            </a:r>
          </a:p>
          <a:p>
            <a:r>
              <a:rPr lang="ru-RU" sz="2000" dirty="0">
                <a:solidFill>
                  <a:srgbClr val="025373"/>
                </a:solidFill>
              </a:rPr>
              <a:t>•	февраль - 25.03.2026</a:t>
            </a:r>
          </a:p>
          <a:p>
            <a:r>
              <a:rPr lang="ru-RU" sz="2000" dirty="0">
                <a:solidFill>
                  <a:srgbClr val="025373"/>
                </a:solidFill>
              </a:rPr>
              <a:t>•	апрель - 25.05.2026</a:t>
            </a:r>
          </a:p>
          <a:p>
            <a:r>
              <a:rPr lang="ru-RU" sz="2000" dirty="0">
                <a:solidFill>
                  <a:srgbClr val="025373"/>
                </a:solidFill>
              </a:rPr>
              <a:t>•	май - 25.06.2026</a:t>
            </a:r>
          </a:p>
          <a:p>
            <a:r>
              <a:rPr lang="ru-RU" sz="2000" dirty="0">
                <a:solidFill>
                  <a:srgbClr val="025373"/>
                </a:solidFill>
              </a:rPr>
              <a:t>•	июль - 25.08.2026</a:t>
            </a:r>
          </a:p>
          <a:p>
            <a:r>
              <a:rPr lang="ru-RU" sz="2000" dirty="0">
                <a:solidFill>
                  <a:srgbClr val="025373"/>
                </a:solidFill>
              </a:rPr>
              <a:t>•	август - 25.09.2026</a:t>
            </a:r>
          </a:p>
          <a:p>
            <a:r>
              <a:rPr lang="ru-RU" sz="2000" dirty="0">
                <a:solidFill>
                  <a:srgbClr val="025373"/>
                </a:solidFill>
              </a:rPr>
              <a:t>•	октябрь - 25.11.2026</a:t>
            </a:r>
          </a:p>
          <a:p>
            <a:r>
              <a:rPr lang="ru-RU" sz="2000" dirty="0">
                <a:solidFill>
                  <a:srgbClr val="025373"/>
                </a:solidFill>
              </a:rPr>
              <a:t>•	ноябрь - 25.12.2026</a:t>
            </a:r>
          </a:p>
          <a:p>
            <a:endParaRPr lang="ru-RU" dirty="0">
              <a:solidFill>
                <a:srgbClr val="002060"/>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xmlns="" id="{257342EC-4190-462E-B495-843AC79351A6}"/>
              </a:ext>
            </a:extLst>
          </p:cNvPr>
          <p:cNvSpPr>
            <a:spLocks noGrp="1"/>
          </p:cNvSpPr>
          <p:nvPr>
            <p:ph type="title"/>
          </p:nvPr>
        </p:nvSpPr>
        <p:spPr>
          <a:xfrm>
            <a:off x="839416" y="836712"/>
            <a:ext cx="10515599" cy="1325563"/>
          </a:xfrm>
        </p:spPr>
        <p:txBody>
          <a:bodyPr/>
          <a:lstStyle/>
          <a:p>
            <a:pPr marL="0" indent="0" algn="ctr">
              <a:buNone/>
              <a:defRPr/>
            </a:pPr>
            <a:r>
              <a:rPr lang="ru-RU" sz="2800" dirty="0">
                <a:effectLst/>
                <a:latin typeface="+mn-lt"/>
              </a:rPr>
              <a:t>Исчисление и уплата страховых взносов ИП (</a:t>
            </a:r>
            <a:r>
              <a:rPr lang="ru-RU" sz="2400" dirty="0">
                <a:effectLst/>
                <a:latin typeface="+mn-lt"/>
              </a:rPr>
              <a:t>ст.432 НК РФ</a:t>
            </a:r>
            <a:r>
              <a:rPr lang="ru-RU" sz="2800" dirty="0">
                <a:effectLst/>
                <a:latin typeface="+mn-lt"/>
              </a:rPr>
              <a:t>)</a:t>
            </a:r>
          </a:p>
        </p:txBody>
      </p:sp>
      <p:sp>
        <p:nvSpPr>
          <p:cNvPr id="2" name="Прямоугольник 1">
            <a:extLst>
              <a:ext uri="{FF2B5EF4-FFF2-40B4-BE49-F238E27FC236}">
                <a16:creationId xmlns:a16="http://schemas.microsoft.com/office/drawing/2014/main" xmlns="" id="{60E45C3A-724B-40EB-A97F-1508A27CF3B6}"/>
              </a:ext>
            </a:extLst>
          </p:cNvPr>
          <p:cNvSpPr/>
          <p:nvPr/>
        </p:nvSpPr>
        <p:spPr>
          <a:xfrm>
            <a:off x="1127448" y="2708920"/>
            <a:ext cx="10153128" cy="2110124"/>
          </a:xfrm>
          <a:prstGeom prst="rect">
            <a:avLst/>
          </a:prstGeom>
        </p:spPr>
        <p:txBody>
          <a:bodyPr/>
          <a:lstStyle/>
          <a:p>
            <a:pPr lvl="0">
              <a:spcBef>
                <a:spcPts val="1200"/>
              </a:spcBef>
            </a:pPr>
            <a:r>
              <a:rPr lang="ru-RU" sz="2400" dirty="0">
                <a:solidFill>
                  <a:srgbClr val="025373"/>
                </a:solidFill>
              </a:rPr>
              <a:t>- Фиксированный платеж за себя, который не зависит от величины дохода;</a:t>
            </a:r>
          </a:p>
          <a:p>
            <a:pPr lvl="0">
              <a:spcBef>
                <a:spcPts val="1200"/>
              </a:spcBef>
            </a:pPr>
            <a:r>
              <a:rPr lang="ru-RU" sz="2400" dirty="0">
                <a:solidFill>
                  <a:srgbClr val="025373"/>
                </a:solidFill>
              </a:rPr>
              <a:t>- Дополнительный взнос за себя с доходов свыше 300 000 руб. за год.</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A2EAE8B-6548-4135-846F-A3C64B96E111}"/>
              </a:ext>
            </a:extLst>
          </p:cNvPr>
          <p:cNvSpPr>
            <a:spLocks noGrp="1"/>
          </p:cNvSpPr>
          <p:nvPr>
            <p:ph type="title"/>
          </p:nvPr>
        </p:nvSpPr>
        <p:spPr>
          <a:xfrm>
            <a:off x="767408" y="188640"/>
            <a:ext cx="10515600" cy="1325563"/>
          </a:xfrm>
        </p:spPr>
        <p:txBody>
          <a:bodyPr>
            <a:normAutofit/>
          </a:bodyPr>
          <a:lstStyle/>
          <a:p>
            <a:pPr algn="ctr"/>
            <a:r>
              <a:rPr lang="ru-RU" sz="4000" b="1" dirty="0">
                <a:solidFill>
                  <a:schemeClr val="bg1"/>
                </a:solidFill>
                <a:latin typeface="+mn-lt"/>
              </a:rPr>
              <a:t>     </a:t>
            </a:r>
            <a:r>
              <a:rPr lang="ru-RU" sz="3600" b="1" dirty="0">
                <a:solidFill>
                  <a:schemeClr val="bg1"/>
                </a:solidFill>
                <a:latin typeface="+mn-lt"/>
              </a:rPr>
              <a:t>Подарки работникам </a:t>
            </a:r>
            <a:r>
              <a:rPr lang="ru-RU" b="1" dirty="0">
                <a:gradFill>
                  <a:gsLst>
                    <a:gs pos="0">
                      <a:schemeClr val="tx1"/>
                    </a:gs>
                    <a:gs pos="40000">
                      <a:schemeClr val="tx1">
                        <a:lumMod val="75000"/>
                        <a:lumOff val="25000"/>
                      </a:schemeClr>
                    </a:gs>
                    <a:gs pos="100000">
                      <a:schemeClr val="tx2">
                        <a:alpha val="65000"/>
                      </a:schemeClr>
                    </a:gs>
                  </a:gsLst>
                  <a:lin ang="5400000" scaled="0"/>
                </a:gradFill>
              </a:rPr>
              <a:t/>
            </a:r>
            <a:br>
              <a:rPr lang="ru-RU" b="1" dirty="0">
                <a:gradFill>
                  <a:gsLst>
                    <a:gs pos="0">
                      <a:schemeClr val="tx1"/>
                    </a:gs>
                    <a:gs pos="40000">
                      <a:schemeClr val="tx1">
                        <a:lumMod val="75000"/>
                        <a:lumOff val="25000"/>
                      </a:schemeClr>
                    </a:gs>
                    <a:gs pos="100000">
                      <a:schemeClr val="tx2">
                        <a:alpha val="65000"/>
                      </a:schemeClr>
                    </a:gs>
                  </a:gsLst>
                  <a:lin ang="5400000" scaled="0"/>
                </a:gradFill>
              </a:rPr>
            </a:br>
            <a:endParaRPr lang="ru-RU" dirty="0"/>
          </a:p>
        </p:txBody>
      </p:sp>
      <p:sp>
        <p:nvSpPr>
          <p:cNvPr id="5" name="Текст 4">
            <a:extLst>
              <a:ext uri="{FF2B5EF4-FFF2-40B4-BE49-F238E27FC236}">
                <a16:creationId xmlns:a16="http://schemas.microsoft.com/office/drawing/2014/main" xmlns="" id="{AD3F3068-11E8-4866-B307-4679ECC8C48F}"/>
              </a:ext>
            </a:extLst>
          </p:cNvPr>
          <p:cNvSpPr>
            <a:spLocks noGrp="1"/>
          </p:cNvSpPr>
          <p:nvPr>
            <p:ph type="body" sz="quarter" idx="11"/>
          </p:nvPr>
        </p:nvSpPr>
        <p:spPr>
          <a:xfrm>
            <a:off x="839416" y="2492896"/>
            <a:ext cx="10612438" cy="3781425"/>
          </a:xfrm>
        </p:spPr>
        <p:txBody>
          <a:bodyPr>
            <a:normAutofit fontScale="85000" lnSpcReduction="20000"/>
          </a:bodyPr>
          <a:lstStyle/>
          <a:p>
            <a:pPr marL="0" indent="0" algn="just">
              <a:buNone/>
            </a:pPr>
            <a:r>
              <a:rPr lang="ru-RU" sz="2400" dirty="0">
                <a:solidFill>
                  <a:srgbClr val="025373"/>
                </a:solidFill>
              </a:rPr>
              <a:t> …денежные подарки вручались только сотрудникам Общества, работающим по трудовому договору. Лицам, работающим на основании гражданско-правовых договоров, подарки в данной форме не вручались.</a:t>
            </a:r>
          </a:p>
          <a:p>
            <a:pPr marL="0" indent="0" algn="just">
              <a:buNone/>
            </a:pPr>
            <a:r>
              <a:rPr lang="ru-RU" sz="2400" dirty="0">
                <a:solidFill>
                  <a:srgbClr val="025373"/>
                </a:solidFill>
              </a:rPr>
              <a:t>Размер денежного подарка не являлся фиксированным (одинаковым для всех работников), а зависел от занимаемой должности работника (в том числе, наличия функций управления), размера среднегодовой заработной платы, стажа работы на предприятии, квалификации работника, фактического трудового вклада работника в конкретном периоде (с учетом нахождения в отпуске по уходу за ребенком).</a:t>
            </a:r>
          </a:p>
          <a:p>
            <a:pPr marL="0" indent="0" algn="just">
              <a:buNone/>
            </a:pPr>
            <a:r>
              <a:rPr lang="ru-RU" sz="2400" dirty="0">
                <a:solidFill>
                  <a:srgbClr val="025373"/>
                </a:solidFill>
              </a:rPr>
              <a:t>Исследовав и оценив имеющиеся в деле доказательства по правилам статьи 71 Арбитражного процессуального кодекса Российской Федерации, суды установили, что спорные выплаты работникам, формально оформленные как подарки по договорам дарения, исходя из их подлинного экономического содержания, фактически являлись частью системы оплаты труда и носили стимулирующий характер.</a:t>
            </a:r>
          </a:p>
          <a:p>
            <a:pPr marL="0" indent="0" algn="just">
              <a:buNone/>
            </a:pPr>
            <a:r>
              <a:rPr lang="ru-RU" sz="2400" dirty="0">
                <a:solidFill>
                  <a:srgbClr val="025373"/>
                </a:solidFill>
              </a:rPr>
              <a:t>При таких обстоятельствах суды сделали правильный вывод о том, что названные выплаты подлежат обложению страховыми взносами.</a:t>
            </a:r>
          </a:p>
          <a:p>
            <a:endParaRPr lang="ru-RU" dirty="0"/>
          </a:p>
        </p:txBody>
      </p:sp>
      <p:sp>
        <p:nvSpPr>
          <p:cNvPr id="4" name="Прямоугольник 3"/>
          <p:cNvSpPr/>
          <p:nvPr/>
        </p:nvSpPr>
        <p:spPr>
          <a:xfrm>
            <a:off x="767408" y="1052736"/>
            <a:ext cx="11161240" cy="954107"/>
          </a:xfrm>
          <a:prstGeom prst="rect">
            <a:avLst/>
          </a:prstGeom>
        </p:spPr>
        <p:txBody>
          <a:bodyPr wrap="square">
            <a:spAutoFit/>
          </a:bodyPr>
          <a:lstStyle/>
          <a:p>
            <a:pPr algn="ctr"/>
            <a:r>
              <a:rPr lang="ru-RU" sz="2800" dirty="0">
                <a:solidFill>
                  <a:schemeClr val="bg1"/>
                </a:solidFill>
              </a:rPr>
              <a:t>Постановление Арбитражного суда Волго-Вятского округа от 24.03.2021 N Ф01-791/2021</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xmlns="" id="{4C6048DB-77AF-4723-A029-50FBB116F23F}"/>
              </a:ext>
            </a:extLst>
          </p:cNvPr>
          <p:cNvSpPr txBox="1">
            <a:spLocks/>
          </p:cNvSpPr>
          <p:nvPr/>
        </p:nvSpPr>
        <p:spPr>
          <a:xfrm>
            <a:off x="2711625" y="297872"/>
            <a:ext cx="6511925" cy="114300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defRPr/>
            </a:pPr>
            <a:endParaRPr lang="ru-RU" sz="2400" dirty="0">
              <a:gradFill>
                <a:gsLst>
                  <a:gs pos="0">
                    <a:prstClr val="black"/>
                  </a:gs>
                  <a:gs pos="40000">
                    <a:prstClr val="black">
                      <a:lumMod val="75000"/>
                      <a:lumOff val="25000"/>
                    </a:prstClr>
                  </a:gs>
                  <a:gs pos="100000">
                    <a:srgbClr val="212745">
                      <a:alpha val="65000"/>
                    </a:srgbClr>
                  </a:gs>
                </a:gsLst>
                <a:lin ang="5400000" scaled="0"/>
              </a:gradFill>
              <a:effectLst/>
              <a:latin typeface="Trebuchet MS"/>
            </a:endParaRPr>
          </a:p>
        </p:txBody>
      </p:sp>
      <p:sp>
        <p:nvSpPr>
          <p:cNvPr id="2" name="Заголовок 1">
            <a:extLst>
              <a:ext uri="{FF2B5EF4-FFF2-40B4-BE49-F238E27FC236}">
                <a16:creationId xmlns:a16="http://schemas.microsoft.com/office/drawing/2014/main" xmlns="" id="{24E9907C-8D52-4B92-9A2D-93FA28050FD9}"/>
              </a:ext>
            </a:extLst>
          </p:cNvPr>
          <p:cNvSpPr>
            <a:spLocks noGrp="1"/>
          </p:cNvSpPr>
          <p:nvPr>
            <p:ph type="title"/>
          </p:nvPr>
        </p:nvSpPr>
        <p:spPr>
          <a:xfrm>
            <a:off x="767408" y="206590"/>
            <a:ext cx="10588179" cy="1325563"/>
          </a:xfrm>
        </p:spPr>
        <p:txBody>
          <a:bodyPr>
            <a:normAutofit/>
          </a:bodyPr>
          <a:lstStyle/>
          <a:p>
            <a:pPr algn="ctr">
              <a:defRPr/>
            </a:pPr>
            <a:r>
              <a:rPr lang="ru-RU" sz="2800" dirty="0">
                <a:solidFill>
                  <a:srgbClr val="025373"/>
                </a:solidFill>
                <a:latin typeface="+mn-lt"/>
              </a:rPr>
              <a:t>Пенсионное страхование  (пп.1.п.1.2ст.430 НК РФ)</a:t>
            </a:r>
            <a:endParaRPr lang="ru-RU" sz="2800" dirty="0"/>
          </a:p>
        </p:txBody>
      </p:sp>
      <p:sp>
        <p:nvSpPr>
          <p:cNvPr id="3" name="Текст 2">
            <a:extLst>
              <a:ext uri="{FF2B5EF4-FFF2-40B4-BE49-F238E27FC236}">
                <a16:creationId xmlns:a16="http://schemas.microsoft.com/office/drawing/2014/main" xmlns="" id="{53E35454-DAEB-4FF5-B191-8EB168652831}"/>
              </a:ext>
            </a:extLst>
          </p:cNvPr>
          <p:cNvSpPr>
            <a:spLocks noGrp="1"/>
          </p:cNvSpPr>
          <p:nvPr>
            <p:ph type="body" sz="quarter" idx="14"/>
          </p:nvPr>
        </p:nvSpPr>
        <p:spPr>
          <a:xfrm>
            <a:off x="805198" y="1772816"/>
            <a:ext cx="10009113" cy="4049712"/>
          </a:xfrm>
        </p:spPr>
        <p:txBody>
          <a:bodyPr>
            <a:normAutofit/>
          </a:bodyPr>
          <a:lstStyle/>
          <a:p>
            <a:pPr indent="536575" algn="just" fontAlgn="base">
              <a:spcBef>
                <a:spcPct val="0"/>
              </a:spcBef>
              <a:spcAft>
                <a:spcPct val="0"/>
              </a:spcAft>
            </a:pPr>
            <a:r>
              <a:rPr lang="ru-RU" altLang="ru-RU" sz="2400" dirty="0">
                <a:solidFill>
                  <a:srgbClr val="025373"/>
                </a:solidFill>
              </a:rPr>
              <a:t>Если доход 300 000 руб. и меньше, то фиксированный платеж на ОПС составляет </a:t>
            </a:r>
            <a:r>
              <a:rPr lang="ru-RU" altLang="ru-RU" sz="2400" b="1" dirty="0">
                <a:solidFill>
                  <a:srgbClr val="025373"/>
                </a:solidFill>
              </a:rPr>
              <a:t>:</a:t>
            </a:r>
          </a:p>
          <a:p>
            <a:pPr indent="536575" algn="just" fontAlgn="base">
              <a:spcBef>
                <a:spcPct val="0"/>
              </a:spcBef>
              <a:spcAft>
                <a:spcPct val="0"/>
              </a:spcAft>
            </a:pPr>
            <a:endParaRPr lang="ru-RU" altLang="ru-RU" b="1" dirty="0">
              <a:solidFill>
                <a:srgbClr val="025373"/>
              </a:solidFill>
            </a:endParaRPr>
          </a:p>
          <a:p>
            <a:pPr algn="just">
              <a:buFont typeface="Arial" pitchFamily="34" charset="0"/>
              <a:buChar char="•"/>
            </a:pPr>
            <a:r>
              <a:rPr lang="ru-RU" altLang="ru-RU" sz="2400" b="1" dirty="0">
                <a:solidFill>
                  <a:srgbClr val="FF0000"/>
                </a:solidFill>
              </a:rPr>
              <a:t>          За 2023 г. - 45 842 руб. ОПС  и ОМС</a:t>
            </a:r>
          </a:p>
          <a:p>
            <a:pPr algn="just">
              <a:buFont typeface="Arial" pitchFamily="34" charset="0"/>
              <a:buChar char="•"/>
            </a:pPr>
            <a:r>
              <a:rPr lang="ru-RU" altLang="ru-RU" sz="2400" b="1" dirty="0">
                <a:solidFill>
                  <a:srgbClr val="FF0000"/>
                </a:solidFill>
              </a:rPr>
              <a:t>          За 2024 г. - 49 500 руб. ОПС и ОМС</a:t>
            </a:r>
          </a:p>
          <a:p>
            <a:pPr algn="just">
              <a:buFont typeface="Arial" pitchFamily="34" charset="0"/>
              <a:buChar char="•"/>
            </a:pPr>
            <a:r>
              <a:rPr lang="ru-RU" altLang="ru-RU" sz="2400" b="1" dirty="0">
                <a:solidFill>
                  <a:srgbClr val="FF0000"/>
                </a:solidFill>
              </a:rPr>
              <a:t>          За 2025 г. - 53 658 руб. ОПС и ОМС</a:t>
            </a:r>
          </a:p>
          <a:p>
            <a:pPr algn="just">
              <a:buFont typeface="Arial" pitchFamily="34" charset="0"/>
              <a:buChar char="•"/>
            </a:pPr>
            <a:r>
              <a:rPr lang="ru-RU" altLang="ru-RU" sz="2400" b="1" dirty="0">
                <a:solidFill>
                  <a:srgbClr val="FF0000"/>
                </a:solidFill>
              </a:rPr>
              <a:t>          За 2026 г. - 57 390 руб. ОПС и ОМС</a:t>
            </a:r>
          </a:p>
          <a:p>
            <a:pPr fontAlgn="base">
              <a:spcBef>
                <a:spcPct val="0"/>
              </a:spcBef>
              <a:spcAft>
                <a:spcPct val="0"/>
              </a:spcAft>
            </a:pPr>
            <a:r>
              <a:rPr lang="ru-RU" altLang="ru-RU" b="1" dirty="0">
                <a:solidFill>
                  <a:srgbClr val="FF0000"/>
                </a:solidFill>
              </a:rPr>
              <a:t>	</a:t>
            </a:r>
          </a:p>
          <a:p>
            <a:endParaRPr lang="ru-RU"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xmlns="" id="{6A3955CC-66AA-4EAF-A4B2-341084B9C0E0}"/>
              </a:ext>
            </a:extLst>
          </p:cNvPr>
          <p:cNvSpPr txBox="1">
            <a:spLocks/>
          </p:cNvSpPr>
          <p:nvPr/>
        </p:nvSpPr>
        <p:spPr>
          <a:xfrm>
            <a:off x="2711625" y="297872"/>
            <a:ext cx="6511925" cy="114300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defRPr/>
            </a:pPr>
            <a:endParaRPr lang="ru-RU" sz="2400" dirty="0">
              <a:gradFill>
                <a:gsLst>
                  <a:gs pos="0">
                    <a:prstClr val="black"/>
                  </a:gs>
                  <a:gs pos="40000">
                    <a:prstClr val="black">
                      <a:lumMod val="75000"/>
                      <a:lumOff val="25000"/>
                    </a:prstClr>
                  </a:gs>
                  <a:gs pos="100000">
                    <a:srgbClr val="212745">
                      <a:alpha val="65000"/>
                    </a:srgbClr>
                  </a:gs>
                </a:gsLst>
                <a:lin ang="5400000" scaled="0"/>
              </a:gradFill>
              <a:effectLst/>
              <a:latin typeface="Trebuchet MS"/>
            </a:endParaRPr>
          </a:p>
        </p:txBody>
      </p:sp>
      <p:sp>
        <p:nvSpPr>
          <p:cNvPr id="2" name="Заголовок 1">
            <a:extLst>
              <a:ext uri="{FF2B5EF4-FFF2-40B4-BE49-F238E27FC236}">
                <a16:creationId xmlns:a16="http://schemas.microsoft.com/office/drawing/2014/main" xmlns="" id="{07A5CDB5-1E88-4DC5-AC0F-7FB26ECC1B9E}"/>
              </a:ext>
            </a:extLst>
          </p:cNvPr>
          <p:cNvSpPr>
            <a:spLocks noGrp="1"/>
          </p:cNvSpPr>
          <p:nvPr>
            <p:ph type="title"/>
          </p:nvPr>
        </p:nvSpPr>
        <p:spPr>
          <a:xfrm>
            <a:off x="551384" y="297872"/>
            <a:ext cx="11090447" cy="1325563"/>
          </a:xfrm>
        </p:spPr>
        <p:txBody>
          <a:bodyPr>
            <a:noAutofit/>
          </a:bodyPr>
          <a:lstStyle/>
          <a:p>
            <a:pPr algn="ctr">
              <a:defRPr/>
            </a:pPr>
            <a:r>
              <a:rPr lang="ru-RU" sz="2800" dirty="0">
                <a:solidFill>
                  <a:srgbClr val="025373"/>
                </a:solidFill>
                <a:latin typeface="+mn-lt"/>
              </a:rPr>
              <a:t>Пенсионное страхование  (пп.1.п.1.2 ст.430 НК РФ)</a:t>
            </a:r>
            <a:r>
              <a:rPr lang="ru-RU" sz="2800" dirty="0">
                <a:gradFill>
                  <a:gsLst>
                    <a:gs pos="0">
                      <a:prstClr val="black"/>
                    </a:gs>
                    <a:gs pos="40000">
                      <a:prstClr val="black">
                        <a:lumMod val="75000"/>
                        <a:lumOff val="25000"/>
                      </a:prstClr>
                    </a:gs>
                    <a:gs pos="100000">
                      <a:srgbClr val="212745">
                        <a:alpha val="65000"/>
                      </a:srgbClr>
                    </a:gs>
                  </a:gsLst>
                  <a:lin ang="5400000" scaled="0"/>
                </a:gradFill>
                <a:latin typeface="Trebuchet MS"/>
              </a:rPr>
              <a:t/>
            </a:r>
            <a:br>
              <a:rPr lang="ru-RU" sz="2800" dirty="0">
                <a:gradFill>
                  <a:gsLst>
                    <a:gs pos="0">
                      <a:prstClr val="black"/>
                    </a:gs>
                    <a:gs pos="40000">
                      <a:prstClr val="black">
                        <a:lumMod val="75000"/>
                        <a:lumOff val="25000"/>
                      </a:prstClr>
                    </a:gs>
                    <a:gs pos="100000">
                      <a:srgbClr val="212745">
                        <a:alpha val="65000"/>
                      </a:srgbClr>
                    </a:gs>
                  </a:gsLst>
                  <a:lin ang="5400000" scaled="0"/>
                </a:gradFill>
                <a:latin typeface="Trebuchet MS"/>
              </a:rPr>
            </a:br>
            <a:endParaRPr lang="ru-RU" sz="2800" dirty="0"/>
          </a:p>
        </p:txBody>
      </p:sp>
      <p:sp>
        <p:nvSpPr>
          <p:cNvPr id="3" name="Текст 2">
            <a:extLst>
              <a:ext uri="{FF2B5EF4-FFF2-40B4-BE49-F238E27FC236}">
                <a16:creationId xmlns:a16="http://schemas.microsoft.com/office/drawing/2014/main" xmlns="" id="{09CB9BA6-6F7C-4A58-B6B2-8851EA51BD29}"/>
              </a:ext>
            </a:extLst>
          </p:cNvPr>
          <p:cNvSpPr>
            <a:spLocks noGrp="1"/>
          </p:cNvSpPr>
          <p:nvPr>
            <p:ph type="body" sz="quarter" idx="14"/>
          </p:nvPr>
        </p:nvSpPr>
        <p:spPr>
          <a:xfrm>
            <a:off x="745505" y="1840982"/>
            <a:ext cx="10444163" cy="4049712"/>
          </a:xfrm>
        </p:spPr>
        <p:txBody>
          <a:bodyPr>
            <a:normAutofit/>
          </a:bodyPr>
          <a:lstStyle/>
          <a:p>
            <a:pPr indent="536575" algn="just" fontAlgn="base">
              <a:spcBef>
                <a:spcPct val="0"/>
              </a:spcBef>
              <a:spcAft>
                <a:spcPct val="0"/>
              </a:spcAft>
            </a:pPr>
            <a:r>
              <a:rPr lang="ru-RU" altLang="ru-RU" sz="2400" dirty="0">
                <a:solidFill>
                  <a:srgbClr val="025373"/>
                </a:solidFill>
              </a:rPr>
              <a:t>Если доход больше 300 000 руб., надо дополнительно уплатить 1,0% от суммы, превышающей 300 000 руб. за год.</a:t>
            </a:r>
          </a:p>
          <a:p>
            <a:pPr indent="536575" fontAlgn="base">
              <a:spcBef>
                <a:spcPct val="0"/>
              </a:spcBef>
              <a:spcAft>
                <a:spcPct val="0"/>
              </a:spcAft>
            </a:pPr>
            <a:r>
              <a:rPr lang="ru-RU" altLang="ru-RU" sz="2400" dirty="0">
                <a:solidFill>
                  <a:srgbClr val="025373"/>
                </a:solidFill>
              </a:rPr>
              <a:t>Размер страховых взносов на ОПС не может быть больше:</a:t>
            </a:r>
          </a:p>
          <a:p>
            <a:pPr marL="457200" indent="-457200" fontAlgn="base">
              <a:spcBef>
                <a:spcPts val="1200"/>
              </a:spcBef>
              <a:spcAft>
                <a:spcPct val="0"/>
              </a:spcAft>
              <a:buFont typeface="Arial" panose="020B0604020202020204" pitchFamily="34" charset="0"/>
              <a:buChar char="•"/>
            </a:pPr>
            <a:endParaRPr lang="ru-RU" altLang="ru-RU" b="1" dirty="0">
              <a:solidFill>
                <a:srgbClr val="FF0000"/>
              </a:solidFill>
            </a:endParaRPr>
          </a:p>
          <a:p>
            <a:pPr marL="457200" indent="-457200" fontAlgn="base">
              <a:spcBef>
                <a:spcPts val="1200"/>
              </a:spcBef>
              <a:spcAft>
                <a:spcPct val="0"/>
              </a:spcAft>
              <a:buFont typeface="Arial" panose="020B0604020202020204" pitchFamily="34" charset="0"/>
              <a:buChar char="•"/>
            </a:pPr>
            <a:r>
              <a:rPr lang="ru-RU" altLang="ru-RU" sz="2400" b="1" dirty="0">
                <a:solidFill>
                  <a:srgbClr val="FF0000"/>
                </a:solidFill>
              </a:rPr>
              <a:t>За 2023 г. - </a:t>
            </a:r>
            <a:r>
              <a:rPr lang="ru-RU" sz="2400" b="1" dirty="0">
                <a:solidFill>
                  <a:srgbClr val="FF0000"/>
                </a:solidFill>
              </a:rPr>
              <a:t>257 061</a:t>
            </a:r>
            <a:r>
              <a:rPr lang="ru-RU" altLang="ru-RU" sz="2400" b="1" dirty="0">
                <a:solidFill>
                  <a:srgbClr val="FF0000"/>
                </a:solidFill>
              </a:rPr>
              <a:t> руб. </a:t>
            </a:r>
          </a:p>
          <a:p>
            <a:pPr marL="457200" indent="-457200" fontAlgn="base">
              <a:spcBef>
                <a:spcPts val="1200"/>
              </a:spcBef>
              <a:spcAft>
                <a:spcPct val="0"/>
              </a:spcAft>
              <a:buFont typeface="Arial" panose="020B0604020202020204" pitchFamily="34" charset="0"/>
              <a:buChar char="•"/>
            </a:pPr>
            <a:r>
              <a:rPr lang="ru-RU" altLang="ru-RU" sz="2400" b="1" dirty="0">
                <a:solidFill>
                  <a:srgbClr val="FF0000"/>
                </a:solidFill>
              </a:rPr>
              <a:t>За 2024 г. - 277 571 руб.</a:t>
            </a:r>
          </a:p>
          <a:p>
            <a:pPr marL="457200" indent="-457200" fontAlgn="base">
              <a:spcBef>
                <a:spcPts val="1200"/>
              </a:spcBef>
              <a:spcAft>
                <a:spcPct val="0"/>
              </a:spcAft>
              <a:buFont typeface="Arial" panose="020B0604020202020204" pitchFamily="34" charset="0"/>
              <a:buChar char="•"/>
            </a:pPr>
            <a:r>
              <a:rPr lang="ru-RU" altLang="ru-RU" sz="2400" b="1" dirty="0">
                <a:solidFill>
                  <a:srgbClr val="FF0000"/>
                </a:solidFill>
              </a:rPr>
              <a:t>За 2025 г. - 300 888 руб.</a:t>
            </a:r>
          </a:p>
          <a:p>
            <a:pPr marL="457200" indent="-457200" fontAlgn="base">
              <a:spcBef>
                <a:spcPts val="1200"/>
              </a:spcBef>
              <a:spcAft>
                <a:spcPct val="0"/>
              </a:spcAft>
              <a:buFont typeface="Arial" panose="020B0604020202020204" pitchFamily="34" charset="0"/>
              <a:buChar char="•"/>
            </a:pPr>
            <a:r>
              <a:rPr lang="ru-RU" altLang="ru-RU" sz="2400" b="1" dirty="0">
                <a:solidFill>
                  <a:srgbClr val="FF0000"/>
                </a:solidFill>
              </a:rPr>
              <a:t>За 2026 г. - 321 818 руб.</a:t>
            </a:r>
          </a:p>
          <a:p>
            <a:pPr marL="457200" indent="-457200" fontAlgn="base">
              <a:spcBef>
                <a:spcPts val="1200"/>
              </a:spcBef>
              <a:spcAft>
                <a:spcPct val="0"/>
              </a:spcAft>
              <a:buFont typeface="Arial" panose="020B0604020202020204" pitchFamily="34" charset="0"/>
              <a:buChar char="•"/>
            </a:pPr>
            <a:endParaRPr lang="ru-RU" altLang="ru-RU" b="1" dirty="0">
              <a:solidFill>
                <a:srgbClr val="FF0000"/>
              </a:solidFill>
            </a:endParaRPr>
          </a:p>
          <a:p>
            <a:endParaRPr lang="ru-RU"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xmlns="" id="{10128BB6-C5B8-4B90-B123-EB8E0E7C15AC}"/>
              </a:ext>
            </a:extLst>
          </p:cNvPr>
          <p:cNvSpPr txBox="1">
            <a:spLocks/>
          </p:cNvSpPr>
          <p:nvPr/>
        </p:nvSpPr>
        <p:spPr>
          <a:xfrm>
            <a:off x="2711625" y="476672"/>
            <a:ext cx="6511925" cy="114300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defRPr/>
            </a:pPr>
            <a:endParaRPr lang="ru-RU" sz="2400" dirty="0">
              <a:gradFill>
                <a:gsLst>
                  <a:gs pos="0">
                    <a:prstClr val="black"/>
                  </a:gs>
                  <a:gs pos="40000">
                    <a:prstClr val="black">
                      <a:lumMod val="75000"/>
                      <a:lumOff val="25000"/>
                    </a:prstClr>
                  </a:gs>
                  <a:gs pos="100000">
                    <a:srgbClr val="212745">
                      <a:alpha val="65000"/>
                    </a:srgbClr>
                  </a:gs>
                </a:gsLst>
                <a:lin ang="5400000" scaled="0"/>
              </a:gradFill>
              <a:effectLst/>
              <a:latin typeface="+mn-lt"/>
            </a:endParaRPr>
          </a:p>
        </p:txBody>
      </p:sp>
      <p:sp>
        <p:nvSpPr>
          <p:cNvPr id="27651" name="Прямоугольник 4">
            <a:extLst>
              <a:ext uri="{FF2B5EF4-FFF2-40B4-BE49-F238E27FC236}">
                <a16:creationId xmlns:a16="http://schemas.microsoft.com/office/drawing/2014/main" xmlns="" id="{C33CF142-12D6-4001-BF76-F640856A0315}"/>
              </a:ext>
            </a:extLst>
          </p:cNvPr>
          <p:cNvSpPr>
            <a:spLocks noChangeArrowheads="1"/>
          </p:cNvSpPr>
          <p:nvPr/>
        </p:nvSpPr>
        <p:spPr bwMode="auto">
          <a:xfrm>
            <a:off x="1847850" y="1047751"/>
            <a:ext cx="84963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ru-RU" altLang="ru-RU" sz="2000" b="1" dirty="0">
              <a:solidFill>
                <a:srgbClr val="FF0000"/>
              </a:solidFill>
            </a:endParaRPr>
          </a:p>
          <a:p>
            <a:pPr fontAlgn="base">
              <a:spcBef>
                <a:spcPct val="0"/>
              </a:spcBef>
              <a:spcAft>
                <a:spcPct val="0"/>
              </a:spcAft>
            </a:pPr>
            <a:endParaRPr lang="ru-RU" altLang="ru-RU" sz="2000" b="1" dirty="0">
              <a:solidFill>
                <a:srgbClr val="FF0000"/>
              </a:solidFill>
            </a:endParaRPr>
          </a:p>
        </p:txBody>
      </p:sp>
      <p:sp>
        <p:nvSpPr>
          <p:cNvPr id="2" name="Заголовок 1">
            <a:extLst>
              <a:ext uri="{FF2B5EF4-FFF2-40B4-BE49-F238E27FC236}">
                <a16:creationId xmlns:a16="http://schemas.microsoft.com/office/drawing/2014/main" xmlns="" id="{007DEE51-A418-4A8F-B956-F370EF2F6BBB}"/>
              </a:ext>
            </a:extLst>
          </p:cNvPr>
          <p:cNvSpPr>
            <a:spLocks noGrp="1"/>
          </p:cNvSpPr>
          <p:nvPr>
            <p:ph type="title"/>
          </p:nvPr>
        </p:nvSpPr>
        <p:spPr>
          <a:xfrm>
            <a:off x="709787" y="339466"/>
            <a:ext cx="10515599" cy="1325563"/>
          </a:xfrm>
        </p:spPr>
        <p:txBody>
          <a:bodyPr>
            <a:normAutofit/>
          </a:bodyPr>
          <a:lstStyle/>
          <a:p>
            <a:pPr algn="ctr"/>
            <a:r>
              <a:rPr lang="ru-RU" sz="3200" dirty="0">
                <a:solidFill>
                  <a:srgbClr val="025373"/>
                </a:solidFill>
                <a:latin typeface="+mn-lt"/>
              </a:rPr>
              <a:t>Сроки уплаты (ст. 432 НК РФ)</a:t>
            </a:r>
            <a:r>
              <a:rPr lang="ru-RU" sz="3200" dirty="0">
                <a:gradFill>
                  <a:gsLst>
                    <a:gs pos="0">
                      <a:prstClr val="black"/>
                    </a:gs>
                    <a:gs pos="40000">
                      <a:prstClr val="black">
                        <a:lumMod val="75000"/>
                        <a:lumOff val="25000"/>
                      </a:prstClr>
                    </a:gs>
                    <a:gs pos="100000">
                      <a:srgbClr val="212745">
                        <a:alpha val="65000"/>
                      </a:srgbClr>
                    </a:gs>
                  </a:gsLst>
                  <a:lin ang="5400000" scaled="0"/>
                </a:gradFill>
                <a:latin typeface="Trebuchet MS"/>
              </a:rPr>
              <a:t/>
            </a:r>
            <a:br>
              <a:rPr lang="ru-RU" sz="3200" dirty="0">
                <a:gradFill>
                  <a:gsLst>
                    <a:gs pos="0">
                      <a:prstClr val="black"/>
                    </a:gs>
                    <a:gs pos="40000">
                      <a:prstClr val="black">
                        <a:lumMod val="75000"/>
                        <a:lumOff val="25000"/>
                      </a:prstClr>
                    </a:gs>
                    <a:gs pos="100000">
                      <a:srgbClr val="212745">
                        <a:alpha val="65000"/>
                      </a:srgbClr>
                    </a:gs>
                  </a:gsLst>
                  <a:lin ang="5400000" scaled="0"/>
                </a:gradFill>
                <a:latin typeface="Trebuchet MS"/>
              </a:rPr>
            </a:br>
            <a:endParaRPr lang="ru-RU" sz="3200" dirty="0"/>
          </a:p>
        </p:txBody>
      </p:sp>
      <p:sp>
        <p:nvSpPr>
          <p:cNvPr id="3" name="Текст 2">
            <a:extLst>
              <a:ext uri="{FF2B5EF4-FFF2-40B4-BE49-F238E27FC236}">
                <a16:creationId xmlns:a16="http://schemas.microsoft.com/office/drawing/2014/main" xmlns="" id="{06195042-3588-46CD-8754-77F8C3443A54}"/>
              </a:ext>
            </a:extLst>
          </p:cNvPr>
          <p:cNvSpPr>
            <a:spLocks noGrp="1"/>
          </p:cNvSpPr>
          <p:nvPr>
            <p:ph type="body" sz="quarter" idx="14"/>
          </p:nvPr>
        </p:nvSpPr>
        <p:spPr>
          <a:xfrm>
            <a:off x="623392" y="1484784"/>
            <a:ext cx="10801200" cy="4418271"/>
          </a:xfrm>
        </p:spPr>
        <p:txBody>
          <a:bodyPr>
            <a:normAutofit/>
          </a:bodyPr>
          <a:lstStyle/>
          <a:p>
            <a:pPr indent="536575" algn="just" fontAlgn="base">
              <a:spcBef>
                <a:spcPct val="0"/>
              </a:spcBef>
              <a:spcAft>
                <a:spcPct val="0"/>
              </a:spcAft>
            </a:pPr>
            <a:r>
              <a:rPr lang="ru-RU" altLang="ru-RU" sz="2200" dirty="0">
                <a:solidFill>
                  <a:srgbClr val="025373"/>
                </a:solidFill>
              </a:rPr>
              <a:t>Суммы страховых взносов за расчетный период, исчисленные исходя </a:t>
            </a:r>
            <a:r>
              <a:rPr lang="ru-RU" altLang="ru-RU" sz="2200" b="1" dirty="0">
                <a:solidFill>
                  <a:srgbClr val="025373"/>
                </a:solidFill>
              </a:rPr>
              <a:t>из фиксированного платежа</a:t>
            </a:r>
            <a:r>
              <a:rPr lang="ru-RU" altLang="ru-RU" sz="2200" dirty="0">
                <a:solidFill>
                  <a:srgbClr val="025373"/>
                </a:solidFill>
              </a:rPr>
              <a:t>, уплачиваются плательщиками </a:t>
            </a:r>
            <a:r>
              <a:rPr lang="ru-RU" altLang="ru-RU" sz="2200" b="1" dirty="0">
                <a:solidFill>
                  <a:srgbClr val="FF0000"/>
                </a:solidFill>
              </a:rPr>
              <a:t>не позднее 31 декабря текущего календарного года </a:t>
            </a:r>
            <a:r>
              <a:rPr lang="ru-RU" altLang="ru-RU" sz="2200" b="1" dirty="0" smtClean="0">
                <a:solidFill>
                  <a:srgbClr val="FF0000"/>
                </a:solidFill>
              </a:rPr>
              <a:t>(с </a:t>
            </a:r>
            <a:r>
              <a:rPr lang="ru-RU" altLang="ru-RU" sz="2200" b="1" dirty="0">
                <a:solidFill>
                  <a:srgbClr val="FF0000"/>
                </a:solidFill>
              </a:rPr>
              <a:t>2025 года не позднее 28 декабря текущего года).</a:t>
            </a:r>
          </a:p>
          <a:p>
            <a:pPr indent="536575" algn="just" fontAlgn="base">
              <a:spcBef>
                <a:spcPct val="0"/>
              </a:spcBef>
              <a:spcAft>
                <a:spcPct val="0"/>
              </a:spcAft>
            </a:pPr>
            <a:endParaRPr lang="ru-RU" altLang="ru-RU" sz="2200" b="1" dirty="0">
              <a:solidFill>
                <a:srgbClr val="025373"/>
              </a:solidFill>
            </a:endParaRPr>
          </a:p>
          <a:p>
            <a:pPr indent="536575" algn="just" fontAlgn="base">
              <a:spcBef>
                <a:spcPct val="0"/>
              </a:spcBef>
              <a:spcAft>
                <a:spcPct val="0"/>
              </a:spcAft>
            </a:pPr>
            <a:r>
              <a:rPr lang="ru-RU" altLang="ru-RU" sz="2200" dirty="0">
                <a:solidFill>
                  <a:srgbClr val="025373"/>
                </a:solidFill>
              </a:rPr>
              <a:t>Страховые взносы, исчисленные </a:t>
            </a:r>
            <a:r>
              <a:rPr lang="ru-RU" altLang="ru-RU" sz="2200" b="1" dirty="0">
                <a:solidFill>
                  <a:srgbClr val="025373"/>
                </a:solidFill>
              </a:rPr>
              <a:t>с суммы дохода плательщика, превышающей 300 000 рублей </a:t>
            </a:r>
            <a:r>
              <a:rPr lang="ru-RU" altLang="ru-RU" sz="2200" dirty="0">
                <a:solidFill>
                  <a:srgbClr val="025373"/>
                </a:solidFill>
              </a:rPr>
              <a:t>за расчетный период, уплачиваются плательщиком </a:t>
            </a:r>
            <a:r>
              <a:rPr lang="ru-RU" altLang="ru-RU" sz="2200" b="1" dirty="0">
                <a:solidFill>
                  <a:srgbClr val="FF0000"/>
                </a:solidFill>
              </a:rPr>
              <a:t>не позднее 1 июля года, следующего за истекшим расчетным периодом.</a:t>
            </a:r>
          </a:p>
          <a:p>
            <a:pPr indent="536575" algn="just" fontAlgn="base">
              <a:spcBef>
                <a:spcPct val="0"/>
              </a:spcBef>
              <a:spcAft>
                <a:spcPct val="0"/>
              </a:spcAft>
            </a:pPr>
            <a:endParaRPr lang="ru-RU" altLang="ru-RU" sz="2200" b="1" dirty="0">
              <a:solidFill>
                <a:srgbClr val="025373"/>
              </a:solidFill>
            </a:endParaRPr>
          </a:p>
          <a:p>
            <a:pPr indent="536575" algn="just" fontAlgn="base">
              <a:spcBef>
                <a:spcPct val="0"/>
              </a:spcBef>
              <a:spcAft>
                <a:spcPct val="0"/>
              </a:spcAft>
            </a:pPr>
            <a:r>
              <a:rPr lang="ru-RU" altLang="ru-RU" sz="2200" b="1" dirty="0">
                <a:solidFill>
                  <a:srgbClr val="025373"/>
                </a:solidFill>
              </a:rPr>
              <a:t>При прекращении деятельности - </a:t>
            </a:r>
            <a:r>
              <a:rPr lang="ru-RU" altLang="ru-RU" sz="2200" b="1" dirty="0">
                <a:solidFill>
                  <a:srgbClr val="FF0000"/>
                </a:solidFill>
              </a:rPr>
              <a:t>не позднее 15 календарных дней с даты снятия с учета в налоговом органе.</a:t>
            </a:r>
          </a:p>
          <a:p>
            <a:pPr algn="just" fontAlgn="base">
              <a:spcBef>
                <a:spcPct val="0"/>
              </a:spcBef>
              <a:spcAft>
                <a:spcPct val="0"/>
              </a:spcAft>
            </a:pPr>
            <a:endParaRPr lang="ru-RU" altLang="ru-RU" sz="2200" b="1" dirty="0">
              <a:solidFill>
                <a:srgbClr val="FF0000"/>
              </a:solidFill>
            </a:endParaRPr>
          </a:p>
          <a:p>
            <a:endParaRPr lang="ru-RU"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9E6D033-64DA-42A7-A645-FDB7A9571E9F}"/>
              </a:ext>
            </a:extLst>
          </p:cNvPr>
          <p:cNvSpPr>
            <a:spLocks noGrp="1"/>
          </p:cNvSpPr>
          <p:nvPr>
            <p:ph type="title"/>
          </p:nvPr>
        </p:nvSpPr>
        <p:spPr>
          <a:xfrm>
            <a:off x="839416" y="548680"/>
            <a:ext cx="10587036" cy="848767"/>
          </a:xfrm>
        </p:spPr>
        <p:txBody>
          <a:bodyPr>
            <a:noAutofit/>
          </a:bodyPr>
          <a:lstStyle/>
          <a:p>
            <a:pPr algn="ctr"/>
            <a:r>
              <a:rPr lang="ru-RU" altLang="ru-RU" sz="2800" dirty="0">
                <a:solidFill>
                  <a:srgbClr val="025373"/>
                </a:solidFill>
                <a:latin typeface="+mn-lt"/>
              </a:rPr>
              <a:t>Когда ИП может не платить страховые взносы (п. 7 ст. 430 НК РФ)</a:t>
            </a:r>
            <a:r>
              <a:rPr lang="ru-RU" altLang="ru-RU" sz="2800" dirty="0">
                <a:gradFill>
                  <a:gsLst>
                    <a:gs pos="0">
                      <a:prstClr val="black"/>
                    </a:gs>
                    <a:gs pos="40000">
                      <a:prstClr val="black">
                        <a:lumMod val="75000"/>
                        <a:lumOff val="25000"/>
                      </a:prstClr>
                    </a:gs>
                    <a:gs pos="100000">
                      <a:srgbClr val="212745">
                        <a:alpha val="65000"/>
                      </a:srgbClr>
                    </a:gs>
                  </a:gsLst>
                  <a:lin ang="5400000" scaled="0"/>
                </a:gradFill>
                <a:latin typeface="Trebuchet MS"/>
              </a:rPr>
              <a:t/>
            </a:r>
            <a:br>
              <a:rPr lang="ru-RU" altLang="ru-RU" sz="2800" dirty="0">
                <a:gradFill>
                  <a:gsLst>
                    <a:gs pos="0">
                      <a:prstClr val="black"/>
                    </a:gs>
                    <a:gs pos="40000">
                      <a:prstClr val="black">
                        <a:lumMod val="75000"/>
                        <a:lumOff val="25000"/>
                      </a:prstClr>
                    </a:gs>
                    <a:gs pos="100000">
                      <a:srgbClr val="212745">
                        <a:alpha val="65000"/>
                      </a:srgbClr>
                    </a:gs>
                  </a:gsLst>
                  <a:lin ang="5400000" scaled="0"/>
                </a:gradFill>
                <a:latin typeface="Trebuchet MS"/>
              </a:rPr>
            </a:br>
            <a:endParaRPr lang="ru-RU" sz="2800" dirty="0"/>
          </a:p>
        </p:txBody>
      </p:sp>
      <p:sp>
        <p:nvSpPr>
          <p:cNvPr id="3" name="Текст 2">
            <a:extLst>
              <a:ext uri="{FF2B5EF4-FFF2-40B4-BE49-F238E27FC236}">
                <a16:creationId xmlns:a16="http://schemas.microsoft.com/office/drawing/2014/main" xmlns="" id="{8E8E5AC4-678B-40E5-BAD2-C6369E28C55C}"/>
              </a:ext>
            </a:extLst>
          </p:cNvPr>
          <p:cNvSpPr>
            <a:spLocks noGrp="1"/>
          </p:cNvSpPr>
          <p:nvPr>
            <p:ph type="body" sz="quarter" idx="14"/>
          </p:nvPr>
        </p:nvSpPr>
        <p:spPr>
          <a:xfrm>
            <a:off x="767408" y="1196752"/>
            <a:ext cx="10396462" cy="5256584"/>
          </a:xfrm>
        </p:spPr>
        <p:txBody>
          <a:bodyPr>
            <a:normAutofit fontScale="70000" lnSpcReduction="20000"/>
          </a:bodyPr>
          <a:lstStyle/>
          <a:p>
            <a:pPr marL="182563" indent="504000" algn="just" eaLnBrk="0" fontAlgn="base" hangingPunct="0">
              <a:lnSpc>
                <a:spcPct val="120000"/>
              </a:lnSpc>
              <a:spcBef>
                <a:spcPts val="1200"/>
              </a:spcBef>
              <a:spcAft>
                <a:spcPct val="0"/>
              </a:spcAft>
              <a:buClr>
                <a:srgbClr val="025373"/>
              </a:buClr>
              <a:buFont typeface="Arial" panose="020B0604020202020204" pitchFamily="34" charset="0"/>
              <a:buChar char="•"/>
            </a:pPr>
            <a:r>
              <a:rPr lang="ru-RU" altLang="ru-RU" dirty="0">
                <a:solidFill>
                  <a:srgbClr val="025373"/>
                </a:solidFill>
              </a:rPr>
              <a:t>Период прохождения военной службы, а также другой приравненной к ней службы, предусмотренной Законом РФ от 12.02.1993 N 4468-1;</a:t>
            </a:r>
          </a:p>
          <a:p>
            <a:pPr marL="182563" indent="504000" algn="just" eaLnBrk="0" fontAlgn="base" hangingPunct="0">
              <a:lnSpc>
                <a:spcPct val="120000"/>
              </a:lnSpc>
              <a:spcBef>
                <a:spcPts val="1200"/>
              </a:spcBef>
              <a:spcAft>
                <a:spcPct val="0"/>
              </a:spcAft>
              <a:buClr>
                <a:srgbClr val="025373"/>
              </a:buClr>
              <a:buFont typeface="Arial" panose="020B0604020202020204" pitchFamily="34" charset="0"/>
              <a:buChar char="•"/>
            </a:pPr>
            <a:r>
              <a:rPr lang="ru-RU" altLang="ru-RU" dirty="0">
                <a:solidFill>
                  <a:srgbClr val="025373"/>
                </a:solidFill>
              </a:rPr>
              <a:t>Период ухода предпринимателя за каждым ребенком до достижения им возраста полутора лет, но не более шести лет в общей сложности;</a:t>
            </a:r>
          </a:p>
          <a:p>
            <a:pPr marL="182563" indent="504000" algn="just" eaLnBrk="0" fontAlgn="base" hangingPunct="0">
              <a:lnSpc>
                <a:spcPct val="120000"/>
              </a:lnSpc>
              <a:spcBef>
                <a:spcPts val="1200"/>
              </a:spcBef>
              <a:spcAft>
                <a:spcPct val="0"/>
              </a:spcAft>
              <a:buClr>
                <a:srgbClr val="025373"/>
              </a:buClr>
              <a:buFont typeface="Arial" panose="020B0604020202020204" pitchFamily="34" charset="0"/>
              <a:buChar char="•"/>
            </a:pPr>
            <a:r>
              <a:rPr lang="ru-RU" altLang="ru-RU" dirty="0">
                <a:solidFill>
                  <a:srgbClr val="025373"/>
                </a:solidFill>
              </a:rPr>
              <a:t>Период ухода, осуществляемого трудоспособным лицом (предпринимателем) за инвалидом I группы, ребенком-инвалидом или за лицом, достигшим возраста 80 лет;</a:t>
            </a:r>
          </a:p>
          <a:p>
            <a:pPr marL="182563" indent="504000" algn="just" eaLnBrk="0" fontAlgn="base" hangingPunct="0">
              <a:lnSpc>
                <a:spcPct val="120000"/>
              </a:lnSpc>
              <a:spcBef>
                <a:spcPts val="1200"/>
              </a:spcBef>
              <a:spcAft>
                <a:spcPct val="0"/>
              </a:spcAft>
              <a:buClr>
                <a:srgbClr val="025373"/>
              </a:buClr>
              <a:buFont typeface="Arial" panose="020B0604020202020204" pitchFamily="34" charset="0"/>
              <a:buChar char="•"/>
            </a:pPr>
            <a:r>
              <a:rPr lang="ru-RU" altLang="ru-RU" dirty="0">
                <a:solidFill>
                  <a:srgbClr val="025373"/>
                </a:solidFill>
              </a:rPr>
              <a:t>Период проживания предпринимателя-супруги (супруга) военнослужащего, проходящего (проходящей) военную службу по контракту, вместе с супругом в местностях, где они не могли трудиться в связи с отсутствием возможности трудоустройства, но не более пяти лет в общей сложности;</a:t>
            </a:r>
          </a:p>
          <a:p>
            <a:pPr marL="182563" indent="504000" algn="just" eaLnBrk="0" fontAlgn="base" hangingPunct="0">
              <a:lnSpc>
                <a:spcPct val="120000"/>
              </a:lnSpc>
              <a:spcBef>
                <a:spcPts val="1200"/>
              </a:spcBef>
              <a:spcAft>
                <a:spcPct val="0"/>
              </a:spcAft>
              <a:buClr>
                <a:srgbClr val="025373"/>
              </a:buClr>
              <a:buFont typeface="Arial" panose="020B0604020202020204" pitchFamily="34" charset="0"/>
              <a:buChar char="•"/>
            </a:pPr>
            <a:r>
              <a:rPr lang="ru-RU" altLang="ru-RU" dirty="0">
                <a:solidFill>
                  <a:srgbClr val="025373"/>
                </a:solidFill>
              </a:rPr>
              <a:t>Период проживания за границей предпринимателя-супруги (супруга) работников, направленных в дипломатические представительства и консульские учреждения РФ….за границей.</a:t>
            </a:r>
          </a:p>
          <a:p>
            <a:pPr algn="just"/>
            <a:endParaRPr lang="ru-RU"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altLang="ru-RU" sz="2800" dirty="0">
                <a:solidFill>
                  <a:srgbClr val="025373"/>
                </a:solidFill>
                <a:latin typeface="+mn-lt"/>
              </a:rPr>
              <a:t>Как ИП получить освобождение от уплаты страховых взносов</a:t>
            </a:r>
          </a:p>
        </p:txBody>
      </p:sp>
      <p:sp>
        <p:nvSpPr>
          <p:cNvPr id="3" name="Текст 2"/>
          <p:cNvSpPr>
            <a:spLocks noGrp="1"/>
          </p:cNvSpPr>
          <p:nvPr>
            <p:ph type="body" sz="quarter" idx="14"/>
          </p:nvPr>
        </p:nvSpPr>
        <p:spPr>
          <a:xfrm>
            <a:off x="767408" y="3068960"/>
            <a:ext cx="10444163" cy="4049712"/>
          </a:xfrm>
        </p:spPr>
        <p:txBody>
          <a:bodyPr/>
          <a:lstStyle/>
          <a:p>
            <a:r>
              <a:rPr lang="ru-RU" sz="2000" b="1" dirty="0"/>
              <a:t>Документы</a:t>
            </a:r>
            <a:r>
              <a:rPr lang="ru-RU" sz="2000" dirty="0"/>
              <a:t>, которые подтверждают, что вы не вели предпринимательскую деятельность в периоде освобождения от уплаты взносов, ведь отсутствие такой деятельности - одно из условий освобождения. Это следует из п. п. 7, 8 ст. 430 НК РФ. Такими документами могут быть, например, налоговые декларации, в которых отражен нулевой доход за соответствующий период (</a:t>
            </a:r>
            <a:r>
              <a:rPr lang="ru-RU" sz="2000" b="1" dirty="0"/>
              <a:t>Письма Минфина России от 12.02.2020 N 03-15-05/9358, ФНС России от 09.12.2024 N БС-4-11/13952@).</a:t>
            </a:r>
          </a:p>
          <a:p>
            <a:endParaRPr lang="ru-RU" dirty="0"/>
          </a:p>
        </p:txBody>
      </p:sp>
      <p:sp>
        <p:nvSpPr>
          <p:cNvPr id="4" name="Прямоугольник 3"/>
          <p:cNvSpPr/>
          <p:nvPr/>
        </p:nvSpPr>
        <p:spPr>
          <a:xfrm>
            <a:off x="767408" y="2060848"/>
            <a:ext cx="7962373" cy="707886"/>
          </a:xfrm>
          <a:prstGeom prst="rect">
            <a:avLst/>
          </a:prstGeom>
        </p:spPr>
        <p:txBody>
          <a:bodyPr wrap="none">
            <a:spAutoFit/>
          </a:bodyPr>
          <a:lstStyle/>
          <a:p>
            <a:r>
              <a:rPr lang="ru-RU" sz="2000" b="1" dirty="0">
                <a:solidFill>
                  <a:schemeClr val="accent1"/>
                </a:solidFill>
              </a:rPr>
              <a:t>Форма заявления </a:t>
            </a:r>
            <a:r>
              <a:rPr lang="ru-RU" sz="2000" dirty="0">
                <a:solidFill>
                  <a:schemeClr val="accent1"/>
                </a:solidFill>
              </a:rPr>
              <a:t>Письмо ФНС России от 18.03.2025 N БС-4-11/2899@</a:t>
            </a:r>
          </a:p>
          <a:p>
            <a:endParaRPr lang="ru-RU" sz="2000" b="1" dirty="0">
              <a:solidFill>
                <a:srgbClr val="002060"/>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xmlns="" val="3620041635"/>
              </p:ext>
            </p:extLst>
          </p:nvPr>
        </p:nvGraphicFramePr>
        <p:xfrm>
          <a:off x="623392" y="1380236"/>
          <a:ext cx="11089232" cy="4785068"/>
        </p:xfrm>
        <a:graphic>
          <a:graphicData uri="http://schemas.openxmlformats.org/drawingml/2006/table">
            <a:tbl>
              <a:tblPr/>
              <a:tblGrid>
                <a:gridCol w="761780">
                  <a:extLst>
                    <a:ext uri="{9D8B030D-6E8A-4147-A177-3AD203B41FA5}">
                      <a16:colId xmlns:a16="http://schemas.microsoft.com/office/drawing/2014/main" xmlns="" val="20000"/>
                    </a:ext>
                  </a:extLst>
                </a:gridCol>
                <a:gridCol w="5163726">
                  <a:extLst>
                    <a:ext uri="{9D8B030D-6E8A-4147-A177-3AD203B41FA5}">
                      <a16:colId xmlns:a16="http://schemas.microsoft.com/office/drawing/2014/main" xmlns="" val="20001"/>
                    </a:ext>
                  </a:extLst>
                </a:gridCol>
                <a:gridCol w="5163726">
                  <a:extLst>
                    <a:ext uri="{9D8B030D-6E8A-4147-A177-3AD203B41FA5}">
                      <a16:colId xmlns:a16="http://schemas.microsoft.com/office/drawing/2014/main" xmlns="" val="20002"/>
                    </a:ext>
                  </a:extLst>
                </a:gridCol>
              </a:tblGrid>
              <a:tr h="459464">
                <a:tc>
                  <a:txBody>
                    <a:bodyPr/>
                    <a:lstStyle/>
                    <a:p>
                      <a:pPr algn="ctr">
                        <a:lnSpc>
                          <a:spcPct val="115000"/>
                        </a:lnSpc>
                        <a:spcAft>
                          <a:spcPts val="0"/>
                        </a:spcAft>
                      </a:pPr>
                      <a:r>
                        <a:rPr lang="ru-RU" sz="1600" dirty="0">
                          <a:solidFill>
                            <a:schemeClr val="tx2"/>
                          </a:solidFill>
                          <a:latin typeface="+mn-lt"/>
                          <a:ea typeface="Calibri"/>
                          <a:cs typeface="Times New Roman"/>
                        </a:rPr>
                        <a:t>N </a:t>
                      </a:r>
                      <a:r>
                        <a:rPr lang="ru-RU" sz="1600" dirty="0" err="1">
                          <a:solidFill>
                            <a:schemeClr val="tx2"/>
                          </a:solidFill>
                          <a:latin typeface="+mn-lt"/>
                          <a:ea typeface="Calibri"/>
                          <a:cs typeface="Times New Roman"/>
                        </a:rPr>
                        <a:t>п</a:t>
                      </a:r>
                      <a:r>
                        <a:rPr lang="ru-RU" sz="1600" dirty="0">
                          <a:solidFill>
                            <a:schemeClr val="tx2"/>
                          </a:solidFill>
                          <a:latin typeface="+mn-lt"/>
                          <a:ea typeface="Calibri"/>
                          <a:cs typeface="Times New Roman"/>
                        </a:rPr>
                        <a:t>/</a:t>
                      </a:r>
                      <a:r>
                        <a:rPr lang="ru-RU" sz="1600" dirty="0" err="1">
                          <a:solidFill>
                            <a:schemeClr val="tx2"/>
                          </a:solidFill>
                          <a:latin typeface="+mn-lt"/>
                          <a:ea typeface="Calibri"/>
                          <a:cs typeface="Times New Roman"/>
                        </a:rPr>
                        <a:t>п</a:t>
                      </a:r>
                      <a:endParaRPr lang="ru-RU" sz="1600" dirty="0">
                        <a:solidFill>
                          <a:schemeClr val="tx2"/>
                        </a:solidFill>
                        <a:latin typeface="+mn-lt"/>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chemeClr val="tx2"/>
                          </a:solidFill>
                          <a:latin typeface="+mn-lt"/>
                          <a:ea typeface="Calibri"/>
                          <a:cs typeface="Times New Roman"/>
                        </a:rPr>
                        <a:t>Периоды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chemeClr val="tx2"/>
                          </a:solidFill>
                          <a:latin typeface="+mn-lt"/>
                          <a:ea typeface="Calibri"/>
                          <a:cs typeface="Times New Roman"/>
                        </a:rPr>
                        <a:t>Подтверждающие документы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114400">
                <a:tc>
                  <a:txBody>
                    <a:bodyPr/>
                    <a:lstStyle/>
                    <a:p>
                      <a:pPr>
                        <a:lnSpc>
                          <a:spcPct val="115000"/>
                        </a:lnSpc>
                        <a:spcAft>
                          <a:spcPts val="0"/>
                        </a:spcAft>
                      </a:pPr>
                      <a:r>
                        <a:rPr lang="ru-RU" sz="1600" dirty="0">
                          <a:solidFill>
                            <a:schemeClr val="tx2"/>
                          </a:solidFill>
                          <a:latin typeface="+mn-lt"/>
                          <a:ea typeface="Calibri"/>
                          <a:cs typeface="Times New Roman"/>
                        </a:rPr>
                        <a:t>1</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Период прохождения военной службы (п. 1 ст. 12 ч. 1 Федерального закона N 400-ФЗ (в части воинской службы по призыву)</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a:solidFill>
                            <a:schemeClr val="tx2"/>
                          </a:solidFill>
                          <a:latin typeface="+mn-lt"/>
                          <a:ea typeface="Calibri"/>
                          <a:cs typeface="Times New Roman"/>
                        </a:rPr>
                        <a:t>Копия военного билета, справки военных комиссариатов, воинских подразделений, архивных учреждений (с указанием периодов службы)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114400">
                <a:tc>
                  <a:txBody>
                    <a:bodyPr/>
                    <a:lstStyle/>
                    <a:p>
                      <a:pPr>
                        <a:lnSpc>
                          <a:spcPct val="115000"/>
                        </a:lnSpc>
                        <a:spcAft>
                          <a:spcPts val="0"/>
                        </a:spcAft>
                      </a:pPr>
                      <a:r>
                        <a:rPr lang="ru-RU" sz="1600">
                          <a:solidFill>
                            <a:schemeClr val="tx2"/>
                          </a:solidFill>
                          <a:latin typeface="+mn-lt"/>
                          <a:ea typeface="Calibri"/>
                          <a:cs typeface="Times New Roman"/>
                        </a:rPr>
                        <a:t>2</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Период ухода одного из родителей за каждым ребенком до достижения им возраста полутора лет (п. 3 ст. 12 ч. 1 Федерального закона N 400-ФЗ)</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Документы, удостоверяющие рождение ребенка и достижение им возраста полутора лет (копия свидетельства о рождении)</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096804">
                <a:tc>
                  <a:txBody>
                    <a:bodyPr/>
                    <a:lstStyle/>
                    <a:p>
                      <a:pPr>
                        <a:lnSpc>
                          <a:spcPct val="115000"/>
                        </a:lnSpc>
                        <a:spcAft>
                          <a:spcPts val="0"/>
                        </a:spcAft>
                      </a:pPr>
                      <a:r>
                        <a:rPr lang="ru-RU" sz="1600">
                          <a:solidFill>
                            <a:schemeClr val="tx2"/>
                          </a:solidFill>
                          <a:latin typeface="+mn-lt"/>
                          <a:ea typeface="Calibri"/>
                          <a:cs typeface="Times New Roman"/>
                        </a:rPr>
                        <a:t>3</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Период содержания под стражей лиц, необоснованно привлеченных к уголовной ответственности, необоснованно репрессированных и впоследствии реабилитированных, и период отбывания наказания этими лицами в местах лишения свободы и ссылке (п. 5 ст. 12 ч. 1 Федерального закона N 400-ФЗ)</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Документы учреждения, исполняющего наказания, о периоде отбывания наказания в местах лишения свободы, в ссылке, содержания под стражей и документы о необоснованном привлечении к уголовной ответственности, о реабилитации</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5" name="Прямоугольник 4"/>
          <p:cNvSpPr/>
          <p:nvPr/>
        </p:nvSpPr>
        <p:spPr>
          <a:xfrm>
            <a:off x="1775520" y="692696"/>
            <a:ext cx="8010911" cy="523220"/>
          </a:xfrm>
          <a:prstGeom prst="rect">
            <a:avLst/>
          </a:prstGeom>
        </p:spPr>
        <p:txBody>
          <a:bodyPr wrap="none">
            <a:spAutoFit/>
          </a:bodyPr>
          <a:lstStyle/>
          <a:p>
            <a:r>
              <a:rPr lang="ru-RU" altLang="ru-RU" sz="2800" b="1" dirty="0">
                <a:solidFill>
                  <a:srgbClr val="025373"/>
                </a:solidFill>
                <a:ea typeface="+mj-ea"/>
                <a:cs typeface="+mj-cs"/>
              </a:rPr>
              <a:t>Подтверждающие документы помимо заявления</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75520" y="692696"/>
            <a:ext cx="8010911" cy="523220"/>
          </a:xfrm>
          <a:prstGeom prst="rect">
            <a:avLst/>
          </a:prstGeom>
        </p:spPr>
        <p:txBody>
          <a:bodyPr wrap="none">
            <a:spAutoFit/>
          </a:bodyPr>
          <a:lstStyle/>
          <a:p>
            <a:r>
              <a:rPr lang="ru-RU" altLang="ru-RU" sz="2800" b="1" dirty="0">
                <a:solidFill>
                  <a:srgbClr val="025373"/>
                </a:solidFill>
                <a:ea typeface="+mj-ea"/>
                <a:cs typeface="+mj-cs"/>
              </a:rPr>
              <a:t>Подтверждающие документы помимо заявления</a:t>
            </a:r>
          </a:p>
        </p:txBody>
      </p:sp>
      <p:graphicFrame>
        <p:nvGraphicFramePr>
          <p:cNvPr id="6" name="Таблица 5"/>
          <p:cNvGraphicFramePr>
            <a:graphicFrameLocks noGrp="1"/>
          </p:cNvGraphicFramePr>
          <p:nvPr>
            <p:extLst>
              <p:ext uri="{D42A27DB-BD31-4B8C-83A1-F6EECF244321}">
                <p14:modId xmlns:p14="http://schemas.microsoft.com/office/powerpoint/2010/main" xmlns="" val="3058170801"/>
              </p:ext>
            </p:extLst>
          </p:nvPr>
        </p:nvGraphicFramePr>
        <p:xfrm>
          <a:off x="479376" y="1628800"/>
          <a:ext cx="11089232" cy="4559808"/>
        </p:xfrm>
        <a:graphic>
          <a:graphicData uri="http://schemas.openxmlformats.org/drawingml/2006/table">
            <a:tbl>
              <a:tblPr/>
              <a:tblGrid>
                <a:gridCol w="761780">
                  <a:extLst>
                    <a:ext uri="{9D8B030D-6E8A-4147-A177-3AD203B41FA5}">
                      <a16:colId xmlns:a16="http://schemas.microsoft.com/office/drawing/2014/main" xmlns="" val="20000"/>
                    </a:ext>
                  </a:extLst>
                </a:gridCol>
                <a:gridCol w="3918740">
                  <a:extLst>
                    <a:ext uri="{9D8B030D-6E8A-4147-A177-3AD203B41FA5}">
                      <a16:colId xmlns:a16="http://schemas.microsoft.com/office/drawing/2014/main" xmlns="" val="20001"/>
                    </a:ext>
                  </a:extLst>
                </a:gridCol>
                <a:gridCol w="6408712">
                  <a:extLst>
                    <a:ext uri="{9D8B030D-6E8A-4147-A177-3AD203B41FA5}">
                      <a16:colId xmlns:a16="http://schemas.microsoft.com/office/drawing/2014/main" xmlns="" val="20002"/>
                    </a:ext>
                  </a:extLst>
                </a:gridCol>
              </a:tblGrid>
              <a:tr h="0">
                <a:tc>
                  <a:txBody>
                    <a:bodyPr/>
                    <a:lstStyle/>
                    <a:p>
                      <a:pPr algn="ctr">
                        <a:lnSpc>
                          <a:spcPct val="115000"/>
                        </a:lnSpc>
                        <a:spcAft>
                          <a:spcPts val="0"/>
                        </a:spcAft>
                      </a:pPr>
                      <a:r>
                        <a:rPr lang="ru-RU" sz="1400" dirty="0">
                          <a:solidFill>
                            <a:schemeClr val="tx2"/>
                          </a:solidFill>
                          <a:latin typeface="+mn-lt"/>
                          <a:ea typeface="Calibri"/>
                          <a:cs typeface="Times New Roman"/>
                        </a:rPr>
                        <a:t>N </a:t>
                      </a:r>
                      <a:r>
                        <a:rPr lang="ru-RU" sz="1400" dirty="0" err="1">
                          <a:solidFill>
                            <a:schemeClr val="tx2"/>
                          </a:solidFill>
                          <a:latin typeface="+mn-lt"/>
                          <a:ea typeface="Calibri"/>
                          <a:cs typeface="Times New Roman"/>
                        </a:rPr>
                        <a:t>п</a:t>
                      </a:r>
                      <a:r>
                        <a:rPr lang="ru-RU" sz="1400" dirty="0">
                          <a:solidFill>
                            <a:schemeClr val="tx2"/>
                          </a:solidFill>
                          <a:latin typeface="+mn-lt"/>
                          <a:ea typeface="Calibri"/>
                          <a:cs typeface="Times New Roman"/>
                        </a:rPr>
                        <a:t>/</a:t>
                      </a:r>
                      <a:r>
                        <a:rPr lang="ru-RU" sz="1400" dirty="0" err="1">
                          <a:solidFill>
                            <a:schemeClr val="tx2"/>
                          </a:solidFill>
                          <a:latin typeface="+mn-lt"/>
                          <a:ea typeface="Calibri"/>
                          <a:cs typeface="Times New Roman"/>
                        </a:rPr>
                        <a:t>п</a:t>
                      </a:r>
                      <a:endParaRPr lang="ru-RU" sz="1400" dirty="0">
                        <a:solidFill>
                          <a:schemeClr val="tx2"/>
                        </a:solidFill>
                        <a:latin typeface="+mn-lt"/>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chemeClr val="tx2"/>
                          </a:solidFill>
                          <a:latin typeface="+mn-lt"/>
                          <a:ea typeface="Calibri"/>
                          <a:cs typeface="Times New Roman"/>
                        </a:rPr>
                        <a:t>Периоды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chemeClr val="tx2"/>
                          </a:solidFill>
                          <a:latin typeface="+mn-lt"/>
                          <a:ea typeface="Calibri"/>
                          <a:cs typeface="Times New Roman"/>
                        </a:rPr>
                        <a:t>Подтверждающие документы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0">
                <a:tc>
                  <a:txBody>
                    <a:bodyPr/>
                    <a:lstStyle/>
                    <a:p>
                      <a:pPr>
                        <a:lnSpc>
                          <a:spcPct val="115000"/>
                        </a:lnSpc>
                        <a:spcAft>
                          <a:spcPts val="0"/>
                        </a:spcAft>
                      </a:pPr>
                      <a:r>
                        <a:rPr lang="ru-RU" sz="1400" dirty="0">
                          <a:solidFill>
                            <a:schemeClr val="tx2"/>
                          </a:solidFill>
                          <a:latin typeface="+mn-lt"/>
                          <a:ea typeface="Calibri"/>
                          <a:cs typeface="Times New Roman"/>
                        </a:rPr>
                        <a:t>4</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solidFill>
                            <a:schemeClr val="tx2"/>
                          </a:solidFill>
                          <a:latin typeface="+mn-lt"/>
                          <a:ea typeface="Calibri"/>
                          <a:cs typeface="Times New Roman"/>
                        </a:rPr>
                        <a:t>Период ухода, осуществляемого трудоспособным лицом за инвалидом I группы, ребенком-инвалидом или за лицом, достигшим возраста 80 лет (п. 6 ст. 12 ч. 1 Федерального закона N 400-ФЗ)</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solidFill>
                            <a:schemeClr val="tx2"/>
                          </a:solidFill>
                          <a:latin typeface="+mn-lt"/>
                          <a:ea typeface="Calibri"/>
                          <a:cs typeface="Times New Roman"/>
                        </a:rPr>
                        <a:t>Решение Фонда пенсионного и социального страхования Российской Федерации об установлении периода ухода, осуществляемого трудоспособным лицом за инвалидом I группы, ребенком-инвалидом в возрасте до 18 лет или за лицом, достигшим возраста 80 лет или информация об учете в стаже застрахованного лица периода ухода, содержащаяся в сведениях о состоянии индивидуального лицевого счета застрахованного лица (форма СЗИ-ИЛС)</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0">
                <a:tc>
                  <a:txBody>
                    <a:bodyPr/>
                    <a:lstStyle/>
                    <a:p>
                      <a:pPr>
                        <a:lnSpc>
                          <a:spcPct val="115000"/>
                        </a:lnSpc>
                        <a:spcAft>
                          <a:spcPts val="0"/>
                        </a:spcAft>
                      </a:pPr>
                      <a:r>
                        <a:rPr lang="ru-RU" sz="1400">
                          <a:solidFill>
                            <a:schemeClr val="tx2"/>
                          </a:solidFill>
                          <a:latin typeface="+mn-lt"/>
                          <a:ea typeface="Calibri"/>
                          <a:cs typeface="Times New Roman"/>
                        </a:rPr>
                        <a:t>5</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solidFill>
                            <a:schemeClr val="tx2"/>
                          </a:solidFill>
                          <a:latin typeface="+mn-lt"/>
                          <a:ea typeface="Calibri"/>
                          <a:cs typeface="Times New Roman"/>
                        </a:rPr>
                        <a:t>Период проживания супругов военнослужащих, проходящих военную службу по контракту, вместе с супругами в местностях, где они не могли трудиться в связи с отсутствием возможности трудоустройства, но не более пяти лет в общей сложности (п. 7 ст. 12 ч. 1 Федерального закона N 400-ФЗ)</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solidFill>
                            <a:schemeClr val="tx2"/>
                          </a:solidFill>
                          <a:latin typeface="+mn-lt"/>
                          <a:ea typeface="Calibri"/>
                          <a:cs typeface="Times New Roman"/>
                        </a:rPr>
                        <a:t>Справки воинских частей (учреждений, предприятий и иных организаций), военных комиссариатов (с указанием периода прохождения военной службы и периода совместного проживания);</a:t>
                      </a:r>
                    </a:p>
                    <a:p>
                      <a:pPr algn="just">
                        <a:lnSpc>
                          <a:spcPct val="115000"/>
                        </a:lnSpc>
                        <a:spcAft>
                          <a:spcPts val="0"/>
                        </a:spcAft>
                      </a:pPr>
                      <a:r>
                        <a:rPr lang="ru-RU" sz="1400" dirty="0">
                          <a:solidFill>
                            <a:schemeClr val="tx2"/>
                          </a:solidFill>
                          <a:latin typeface="+mn-lt"/>
                          <a:ea typeface="Calibri"/>
                          <a:cs typeface="Times New Roman"/>
                        </a:rPr>
                        <a:t>справка государственного учреждения службы занятости населения (с указанием периода нахождения на регистрационном учете)</a:t>
                      </a:r>
                    </a:p>
                    <a:p>
                      <a:pPr algn="just">
                        <a:lnSpc>
                          <a:spcPct val="115000"/>
                        </a:lnSpc>
                        <a:spcAft>
                          <a:spcPts val="0"/>
                        </a:spcAft>
                      </a:pPr>
                      <a:r>
                        <a:rPr lang="ru-RU" sz="1400" dirty="0">
                          <a:solidFill>
                            <a:schemeClr val="tx2"/>
                          </a:solidFill>
                          <a:latin typeface="+mn-lt"/>
                          <a:ea typeface="Calibri"/>
                          <a:cs typeface="Times New Roman"/>
                        </a:rPr>
                        <a:t>В случае если военнослужащий проходил военную службу по контракту (действительную (сверхсрочную) военную службу) в воинском формировании Российской Федерации, дислоцированном на территории иностранного государства, независимо от времени ее прохождения, - только справки воинских частей (учреждений, предприятий и иных организаций), военных комиссариатов</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75520" y="692696"/>
            <a:ext cx="8010911" cy="523220"/>
          </a:xfrm>
          <a:prstGeom prst="rect">
            <a:avLst/>
          </a:prstGeom>
        </p:spPr>
        <p:txBody>
          <a:bodyPr wrap="none">
            <a:spAutoFit/>
          </a:bodyPr>
          <a:lstStyle/>
          <a:p>
            <a:r>
              <a:rPr lang="ru-RU" altLang="ru-RU" sz="2800" b="1" dirty="0">
                <a:solidFill>
                  <a:srgbClr val="025373"/>
                </a:solidFill>
                <a:ea typeface="+mj-ea"/>
                <a:cs typeface="+mj-cs"/>
              </a:rPr>
              <a:t>Подтверждающие документы помимо заявления</a:t>
            </a:r>
          </a:p>
        </p:txBody>
      </p:sp>
      <p:graphicFrame>
        <p:nvGraphicFramePr>
          <p:cNvPr id="4" name="Таблица 3"/>
          <p:cNvGraphicFramePr>
            <a:graphicFrameLocks noGrp="1"/>
          </p:cNvGraphicFramePr>
          <p:nvPr>
            <p:extLst>
              <p:ext uri="{D42A27DB-BD31-4B8C-83A1-F6EECF244321}">
                <p14:modId xmlns:p14="http://schemas.microsoft.com/office/powerpoint/2010/main" xmlns="" val="1329587200"/>
              </p:ext>
            </p:extLst>
          </p:nvPr>
        </p:nvGraphicFramePr>
        <p:xfrm>
          <a:off x="551382" y="1809749"/>
          <a:ext cx="10873209" cy="4465320"/>
        </p:xfrm>
        <a:graphic>
          <a:graphicData uri="http://schemas.openxmlformats.org/drawingml/2006/table">
            <a:tbl>
              <a:tblPr/>
              <a:tblGrid>
                <a:gridCol w="746941">
                  <a:extLst>
                    <a:ext uri="{9D8B030D-6E8A-4147-A177-3AD203B41FA5}">
                      <a16:colId xmlns:a16="http://schemas.microsoft.com/office/drawing/2014/main" xmlns="" val="20000"/>
                    </a:ext>
                  </a:extLst>
                </a:gridCol>
                <a:gridCol w="5063134">
                  <a:extLst>
                    <a:ext uri="{9D8B030D-6E8A-4147-A177-3AD203B41FA5}">
                      <a16:colId xmlns:a16="http://schemas.microsoft.com/office/drawing/2014/main" xmlns="" val="20001"/>
                    </a:ext>
                  </a:extLst>
                </a:gridCol>
                <a:gridCol w="5063134">
                  <a:extLst>
                    <a:ext uri="{9D8B030D-6E8A-4147-A177-3AD203B41FA5}">
                      <a16:colId xmlns:a16="http://schemas.microsoft.com/office/drawing/2014/main" xmlns="" val="20002"/>
                    </a:ext>
                  </a:extLst>
                </a:gridCol>
              </a:tblGrid>
              <a:tr h="0">
                <a:tc>
                  <a:txBody>
                    <a:bodyPr/>
                    <a:lstStyle/>
                    <a:p>
                      <a:pPr algn="ctr">
                        <a:lnSpc>
                          <a:spcPct val="115000"/>
                        </a:lnSpc>
                        <a:spcAft>
                          <a:spcPts val="0"/>
                        </a:spcAft>
                      </a:pPr>
                      <a:r>
                        <a:rPr lang="ru-RU" sz="1600" dirty="0">
                          <a:solidFill>
                            <a:schemeClr val="tx2"/>
                          </a:solidFill>
                          <a:latin typeface="+mn-lt"/>
                          <a:ea typeface="Calibri"/>
                          <a:cs typeface="Times New Roman"/>
                        </a:rPr>
                        <a:t>N </a:t>
                      </a:r>
                      <a:r>
                        <a:rPr lang="ru-RU" sz="1600" dirty="0" err="1">
                          <a:solidFill>
                            <a:schemeClr val="tx2"/>
                          </a:solidFill>
                          <a:latin typeface="+mn-lt"/>
                          <a:ea typeface="Calibri"/>
                          <a:cs typeface="Times New Roman"/>
                        </a:rPr>
                        <a:t>п</a:t>
                      </a:r>
                      <a:r>
                        <a:rPr lang="ru-RU" sz="1600" dirty="0">
                          <a:solidFill>
                            <a:schemeClr val="tx2"/>
                          </a:solidFill>
                          <a:latin typeface="+mn-lt"/>
                          <a:ea typeface="Calibri"/>
                          <a:cs typeface="Times New Roman"/>
                        </a:rPr>
                        <a:t>/</a:t>
                      </a:r>
                      <a:r>
                        <a:rPr lang="ru-RU" sz="1600" dirty="0" err="1">
                          <a:solidFill>
                            <a:schemeClr val="tx2"/>
                          </a:solidFill>
                          <a:latin typeface="+mn-lt"/>
                          <a:ea typeface="Calibri"/>
                          <a:cs typeface="Times New Roman"/>
                        </a:rPr>
                        <a:t>п</a:t>
                      </a:r>
                      <a:endParaRPr lang="ru-RU" sz="1600" dirty="0">
                        <a:solidFill>
                          <a:schemeClr val="tx2"/>
                        </a:solidFill>
                        <a:latin typeface="+mn-lt"/>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chemeClr val="tx2"/>
                          </a:solidFill>
                          <a:latin typeface="+mn-lt"/>
                          <a:ea typeface="Calibri"/>
                          <a:cs typeface="Times New Roman"/>
                        </a:rPr>
                        <a:t>Периоды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chemeClr val="tx2"/>
                          </a:solidFill>
                          <a:latin typeface="+mn-lt"/>
                          <a:ea typeface="Calibri"/>
                          <a:cs typeface="Times New Roman"/>
                        </a:rPr>
                        <a:t>Подтверждающие документы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0">
                <a:tc>
                  <a:txBody>
                    <a:bodyPr/>
                    <a:lstStyle/>
                    <a:p>
                      <a:pPr>
                        <a:lnSpc>
                          <a:spcPct val="115000"/>
                        </a:lnSpc>
                        <a:spcAft>
                          <a:spcPts val="0"/>
                        </a:spcAft>
                      </a:pPr>
                      <a:r>
                        <a:rPr lang="ru-RU" sz="1600" dirty="0">
                          <a:solidFill>
                            <a:schemeClr val="tx2"/>
                          </a:solidFill>
                          <a:latin typeface="+mn-lt"/>
                          <a:ea typeface="Calibri"/>
                          <a:cs typeface="Times New Roman"/>
                        </a:rPr>
                        <a:t>6</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Период проживания за границей супругов работников, направленных в дипломатические представительства и консульские учреждения Российской Федерации, постоянные представительства Российской Федерации при международных организациях, торговые представительства Российской Федерации в иностранных государствах, представительства федеральных органов исполнительной власти, государственных органов при федеральных органах исполнительной власти либо в качестве представителей этих органов за рубежом, а также в представительства государственных учреждений Российской Федерации за границей и международные организации (п. 8 ст. 12 ч. 1 Федерального закона N 400-ФЗ)</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Справки государственных органов (организаций), направлявших работника на работу в указанные организации (учреждения) (с указанием периода совместного проживания);</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75520" y="692696"/>
            <a:ext cx="8010911" cy="523220"/>
          </a:xfrm>
          <a:prstGeom prst="rect">
            <a:avLst/>
          </a:prstGeom>
        </p:spPr>
        <p:txBody>
          <a:bodyPr wrap="none">
            <a:spAutoFit/>
          </a:bodyPr>
          <a:lstStyle/>
          <a:p>
            <a:r>
              <a:rPr lang="ru-RU" altLang="ru-RU" sz="2800" b="1" dirty="0">
                <a:solidFill>
                  <a:srgbClr val="025373"/>
                </a:solidFill>
                <a:ea typeface="+mj-ea"/>
                <a:cs typeface="+mj-cs"/>
              </a:rPr>
              <a:t>Подтверждающие документы помимо заявления</a:t>
            </a:r>
          </a:p>
        </p:txBody>
      </p:sp>
      <p:graphicFrame>
        <p:nvGraphicFramePr>
          <p:cNvPr id="6" name="Таблица 5"/>
          <p:cNvGraphicFramePr>
            <a:graphicFrameLocks noGrp="1"/>
          </p:cNvGraphicFramePr>
          <p:nvPr>
            <p:extLst>
              <p:ext uri="{D42A27DB-BD31-4B8C-83A1-F6EECF244321}">
                <p14:modId xmlns:p14="http://schemas.microsoft.com/office/powerpoint/2010/main" xmlns="" val="12460245"/>
              </p:ext>
            </p:extLst>
          </p:nvPr>
        </p:nvGraphicFramePr>
        <p:xfrm>
          <a:off x="479376" y="2358389"/>
          <a:ext cx="11017223" cy="2912364"/>
        </p:xfrm>
        <a:graphic>
          <a:graphicData uri="http://schemas.openxmlformats.org/drawingml/2006/table">
            <a:tbl>
              <a:tblPr/>
              <a:tblGrid>
                <a:gridCol w="756833">
                  <a:extLst>
                    <a:ext uri="{9D8B030D-6E8A-4147-A177-3AD203B41FA5}">
                      <a16:colId xmlns:a16="http://schemas.microsoft.com/office/drawing/2014/main" xmlns="" val="20000"/>
                    </a:ext>
                  </a:extLst>
                </a:gridCol>
                <a:gridCol w="5130195">
                  <a:extLst>
                    <a:ext uri="{9D8B030D-6E8A-4147-A177-3AD203B41FA5}">
                      <a16:colId xmlns:a16="http://schemas.microsoft.com/office/drawing/2014/main" xmlns="" val="20001"/>
                    </a:ext>
                  </a:extLst>
                </a:gridCol>
                <a:gridCol w="5130195">
                  <a:extLst>
                    <a:ext uri="{9D8B030D-6E8A-4147-A177-3AD203B41FA5}">
                      <a16:colId xmlns:a16="http://schemas.microsoft.com/office/drawing/2014/main" xmlns="" val="20002"/>
                    </a:ext>
                  </a:extLst>
                </a:gridCol>
              </a:tblGrid>
              <a:tr h="0">
                <a:tc>
                  <a:txBody>
                    <a:bodyPr/>
                    <a:lstStyle/>
                    <a:p>
                      <a:pPr algn="ctr">
                        <a:lnSpc>
                          <a:spcPct val="115000"/>
                        </a:lnSpc>
                        <a:spcAft>
                          <a:spcPts val="0"/>
                        </a:spcAft>
                      </a:pPr>
                      <a:r>
                        <a:rPr lang="ru-RU" sz="1600" dirty="0">
                          <a:solidFill>
                            <a:schemeClr val="tx2"/>
                          </a:solidFill>
                          <a:latin typeface="+mn-lt"/>
                          <a:ea typeface="Calibri"/>
                          <a:cs typeface="Times New Roman"/>
                        </a:rPr>
                        <a:t>N </a:t>
                      </a:r>
                      <a:r>
                        <a:rPr lang="ru-RU" sz="1600" dirty="0" err="1">
                          <a:solidFill>
                            <a:schemeClr val="tx2"/>
                          </a:solidFill>
                          <a:latin typeface="+mn-lt"/>
                          <a:ea typeface="Calibri"/>
                          <a:cs typeface="Times New Roman"/>
                        </a:rPr>
                        <a:t>п</a:t>
                      </a:r>
                      <a:r>
                        <a:rPr lang="ru-RU" sz="1600" dirty="0">
                          <a:solidFill>
                            <a:schemeClr val="tx2"/>
                          </a:solidFill>
                          <a:latin typeface="+mn-lt"/>
                          <a:ea typeface="Calibri"/>
                          <a:cs typeface="Times New Roman"/>
                        </a:rPr>
                        <a:t>/</a:t>
                      </a:r>
                      <a:r>
                        <a:rPr lang="ru-RU" sz="1600" dirty="0" err="1">
                          <a:solidFill>
                            <a:schemeClr val="tx2"/>
                          </a:solidFill>
                          <a:latin typeface="+mn-lt"/>
                          <a:ea typeface="Calibri"/>
                          <a:cs typeface="Times New Roman"/>
                        </a:rPr>
                        <a:t>п</a:t>
                      </a:r>
                      <a:endParaRPr lang="ru-RU" sz="1600" dirty="0">
                        <a:solidFill>
                          <a:schemeClr val="tx2"/>
                        </a:solidFill>
                        <a:latin typeface="+mn-lt"/>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chemeClr val="tx2"/>
                          </a:solidFill>
                          <a:latin typeface="+mn-lt"/>
                          <a:ea typeface="Calibri"/>
                          <a:cs typeface="Times New Roman"/>
                        </a:rPr>
                        <a:t>Периоды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chemeClr val="tx2"/>
                          </a:solidFill>
                          <a:latin typeface="+mn-lt"/>
                          <a:ea typeface="Calibri"/>
                          <a:cs typeface="Times New Roman"/>
                        </a:rPr>
                        <a:t>Подтверждающие документы</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0">
                <a:tc>
                  <a:txBody>
                    <a:bodyPr/>
                    <a:lstStyle/>
                    <a:p>
                      <a:pPr>
                        <a:lnSpc>
                          <a:spcPct val="115000"/>
                        </a:lnSpc>
                        <a:spcAft>
                          <a:spcPts val="0"/>
                        </a:spcAft>
                      </a:pPr>
                      <a:r>
                        <a:rPr lang="ru-RU" sz="1600">
                          <a:solidFill>
                            <a:schemeClr val="tx2"/>
                          </a:solidFill>
                          <a:latin typeface="+mn-lt"/>
                          <a:ea typeface="Calibri"/>
                          <a:cs typeface="Times New Roman"/>
                        </a:rPr>
                        <a:t>7</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Период пребывания в добровольческом формировании, предусмотренном Федеральным законом от 31 мая 1996 года N 61-ФЗ "Об обороне" (п. 12 ст. 12 ч. 1 Федерального закона N 400-ФЗ)</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a:solidFill>
                            <a:schemeClr val="tx2"/>
                          </a:solidFill>
                          <a:latin typeface="+mn-lt"/>
                          <a:ea typeface="Calibri"/>
                          <a:cs typeface="Times New Roman"/>
                        </a:rPr>
                        <a:t>Справки воинских подразделений, военных комиссариатов, справки архивных учреждений, справки уполномоченных органов в области обороны (с указанием периодов пребывания)</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0">
                <a:tc>
                  <a:txBody>
                    <a:bodyPr/>
                    <a:lstStyle/>
                    <a:p>
                      <a:pPr>
                        <a:lnSpc>
                          <a:spcPct val="115000"/>
                        </a:lnSpc>
                        <a:spcAft>
                          <a:spcPts val="0"/>
                        </a:spcAft>
                      </a:pPr>
                      <a:r>
                        <a:rPr lang="ru-RU" sz="1600">
                          <a:solidFill>
                            <a:schemeClr val="tx2"/>
                          </a:solidFill>
                          <a:latin typeface="+mn-lt"/>
                          <a:ea typeface="Calibri"/>
                          <a:cs typeface="Times New Roman"/>
                        </a:rPr>
                        <a:t>8</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Периоды прохождения военной службы по контракту, заключенному в соответствии с пунктом 7 статьи 38 Федерального закона от 28 марта 1998 года N 53-ФЗ "О воинской обязанности и военной службе"</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600" dirty="0">
                          <a:solidFill>
                            <a:schemeClr val="tx2"/>
                          </a:solidFill>
                          <a:latin typeface="+mn-lt"/>
                          <a:ea typeface="Calibri"/>
                          <a:cs typeface="Times New Roman"/>
                        </a:rPr>
                        <a:t>Документы (копия контракта, выписка из приказа, справка и т.д.), содержащие сведения о дате вступления в силу контракта и о дате окончания действия контракта</a:t>
                      </a: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xmlns="" id="{D3BBBC69-34F8-405C-88A6-6CFF7406D009}"/>
              </a:ext>
            </a:extLst>
          </p:cNvPr>
          <p:cNvSpPr txBox="1">
            <a:spLocks/>
          </p:cNvSpPr>
          <p:nvPr/>
        </p:nvSpPr>
        <p:spPr>
          <a:xfrm>
            <a:off x="1775520" y="116632"/>
            <a:ext cx="8424936" cy="1143000"/>
          </a:xfrm>
          <a:prstGeom prst="rect">
            <a:avLst/>
          </a:prstGeom>
          <a:effectLst/>
        </p:spPr>
        <p:txBody>
          <a:bodyPr/>
          <a:lst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defRPr/>
            </a:pPr>
            <a:endParaRPr lang="ru-RU" sz="2400" dirty="0">
              <a:gradFill>
                <a:gsLst>
                  <a:gs pos="0">
                    <a:prstClr val="black"/>
                  </a:gs>
                  <a:gs pos="40000">
                    <a:prstClr val="black">
                      <a:lumMod val="75000"/>
                      <a:lumOff val="25000"/>
                    </a:prstClr>
                  </a:gs>
                  <a:gs pos="100000">
                    <a:srgbClr val="212745">
                      <a:alpha val="65000"/>
                    </a:srgbClr>
                  </a:gs>
                </a:gsLst>
                <a:lin ang="5400000" scaled="0"/>
              </a:gradFill>
              <a:effectLst/>
              <a:latin typeface="Trebuchet MS"/>
            </a:endParaRPr>
          </a:p>
        </p:txBody>
      </p:sp>
      <p:sp>
        <p:nvSpPr>
          <p:cNvPr id="2" name="Заголовок 1">
            <a:extLst>
              <a:ext uri="{FF2B5EF4-FFF2-40B4-BE49-F238E27FC236}">
                <a16:creationId xmlns:a16="http://schemas.microsoft.com/office/drawing/2014/main" xmlns="" id="{F0282BAF-1E57-4F8A-A85B-854431D57CB1}"/>
              </a:ext>
            </a:extLst>
          </p:cNvPr>
          <p:cNvSpPr>
            <a:spLocks noGrp="1"/>
          </p:cNvSpPr>
          <p:nvPr>
            <p:ph type="title"/>
          </p:nvPr>
        </p:nvSpPr>
        <p:spPr>
          <a:xfrm>
            <a:off x="730188" y="0"/>
            <a:ext cx="10515599" cy="1325563"/>
          </a:xfrm>
        </p:spPr>
        <p:txBody>
          <a:bodyPr>
            <a:normAutofit/>
          </a:bodyPr>
          <a:lstStyle/>
          <a:p>
            <a:pPr algn="ctr"/>
            <a:r>
              <a:rPr lang="ru-RU" sz="2400" dirty="0">
                <a:solidFill>
                  <a:srgbClr val="025373"/>
                </a:solidFill>
                <a:latin typeface="+mn-lt"/>
              </a:rPr>
              <a:t>Если деятельность велась ИП не полный расчетный период (п.5.ст.430 НК РФ)</a:t>
            </a:r>
          </a:p>
        </p:txBody>
      </p:sp>
      <p:sp>
        <p:nvSpPr>
          <p:cNvPr id="3" name="Текст 2">
            <a:extLst>
              <a:ext uri="{FF2B5EF4-FFF2-40B4-BE49-F238E27FC236}">
                <a16:creationId xmlns:a16="http://schemas.microsoft.com/office/drawing/2014/main" xmlns="" id="{DDBCE554-BBAC-445D-AC86-4C1D0BFC75B8}"/>
              </a:ext>
            </a:extLst>
          </p:cNvPr>
          <p:cNvSpPr>
            <a:spLocks noGrp="1"/>
          </p:cNvSpPr>
          <p:nvPr>
            <p:ph type="body" sz="quarter" idx="14"/>
          </p:nvPr>
        </p:nvSpPr>
        <p:spPr>
          <a:xfrm>
            <a:off x="479376" y="1256521"/>
            <a:ext cx="11568608" cy="5264157"/>
          </a:xfrm>
        </p:spPr>
        <p:txBody>
          <a:bodyPr>
            <a:normAutofit/>
          </a:bodyPr>
          <a:lstStyle/>
          <a:p>
            <a:pPr algn="just" eaLnBrk="0" fontAlgn="base" hangingPunct="0">
              <a:spcBef>
                <a:spcPct val="0"/>
              </a:spcBef>
              <a:spcAft>
                <a:spcPct val="0"/>
              </a:spcAft>
            </a:pPr>
            <a:r>
              <a:rPr lang="ru-RU" altLang="ru-RU" sz="1900" b="1" dirty="0">
                <a:solidFill>
                  <a:srgbClr val="025373"/>
                </a:solidFill>
              </a:rPr>
              <a:t>СВ = ФРСВ / 12 x (М + Д</a:t>
            </a:r>
            <a:r>
              <a:rPr lang="ru-RU" altLang="ru-RU" sz="1900" b="1" baseline="-25000" dirty="0">
                <a:solidFill>
                  <a:srgbClr val="025373"/>
                </a:solidFill>
              </a:rPr>
              <a:t>пр</a:t>
            </a:r>
            <a:r>
              <a:rPr lang="ru-RU" altLang="ru-RU" sz="1900" b="1" dirty="0">
                <a:solidFill>
                  <a:srgbClr val="025373"/>
                </a:solidFill>
              </a:rPr>
              <a:t> / Д),</a:t>
            </a:r>
          </a:p>
          <a:p>
            <a:pPr algn="just" eaLnBrk="0" fontAlgn="base" hangingPunct="0">
              <a:spcBef>
                <a:spcPct val="0"/>
              </a:spcBef>
              <a:spcAft>
                <a:spcPct val="0"/>
              </a:spcAft>
            </a:pPr>
            <a:endParaRPr lang="ru-RU" altLang="ru-RU" sz="1600" dirty="0">
              <a:solidFill>
                <a:srgbClr val="025373"/>
              </a:solidFill>
            </a:endParaRPr>
          </a:p>
          <a:p>
            <a:pPr algn="just" eaLnBrk="0" fontAlgn="base" hangingPunct="0">
              <a:lnSpc>
                <a:spcPct val="170000"/>
              </a:lnSpc>
              <a:spcBef>
                <a:spcPct val="0"/>
              </a:spcBef>
              <a:spcAft>
                <a:spcPct val="0"/>
              </a:spcAft>
            </a:pPr>
            <a:r>
              <a:rPr lang="ru-RU" altLang="ru-RU" sz="2000" dirty="0">
                <a:solidFill>
                  <a:srgbClr val="025373"/>
                </a:solidFill>
              </a:rPr>
              <a:t>где СВ - сумма страховых взносов, подлежащая уплате;</a:t>
            </a:r>
          </a:p>
          <a:p>
            <a:pPr algn="just" eaLnBrk="0" fontAlgn="base" hangingPunct="0">
              <a:lnSpc>
                <a:spcPct val="170000"/>
              </a:lnSpc>
              <a:spcBef>
                <a:spcPct val="0"/>
              </a:spcBef>
              <a:spcAft>
                <a:spcPct val="0"/>
              </a:spcAft>
            </a:pPr>
            <a:r>
              <a:rPr lang="ru-RU" altLang="ru-RU" sz="2000" dirty="0">
                <a:solidFill>
                  <a:srgbClr val="025373"/>
                </a:solidFill>
              </a:rPr>
              <a:t>ФРСВ - фиксированный размер страхового взноса за год;</a:t>
            </a:r>
          </a:p>
          <a:p>
            <a:pPr algn="just" eaLnBrk="0" fontAlgn="base" hangingPunct="0">
              <a:lnSpc>
                <a:spcPct val="170000"/>
              </a:lnSpc>
              <a:spcBef>
                <a:spcPct val="0"/>
              </a:spcBef>
              <a:spcAft>
                <a:spcPct val="0"/>
              </a:spcAft>
            </a:pPr>
            <a:r>
              <a:rPr lang="ru-RU" altLang="ru-RU" sz="2000" dirty="0">
                <a:solidFill>
                  <a:srgbClr val="025373"/>
                </a:solidFill>
              </a:rPr>
              <a:t>М - количество полных месяцев, предшествующих месяцу закрытия;</a:t>
            </a:r>
          </a:p>
          <a:p>
            <a:pPr algn="just" eaLnBrk="0" fontAlgn="base" hangingPunct="0">
              <a:lnSpc>
                <a:spcPct val="170000"/>
              </a:lnSpc>
              <a:spcBef>
                <a:spcPct val="0"/>
              </a:spcBef>
              <a:spcAft>
                <a:spcPct val="0"/>
              </a:spcAft>
            </a:pPr>
            <a:r>
              <a:rPr lang="ru-RU" altLang="ru-RU" sz="2000" dirty="0">
                <a:solidFill>
                  <a:srgbClr val="025373"/>
                </a:solidFill>
              </a:rPr>
              <a:t>Д</a:t>
            </a:r>
            <a:r>
              <a:rPr lang="ru-RU" altLang="ru-RU" sz="2000" baseline="-25000" dirty="0">
                <a:solidFill>
                  <a:srgbClr val="025373"/>
                </a:solidFill>
              </a:rPr>
              <a:t>пр</a:t>
            </a:r>
            <a:r>
              <a:rPr lang="ru-RU" altLang="ru-RU" sz="2000" dirty="0">
                <a:solidFill>
                  <a:srgbClr val="025373"/>
                </a:solidFill>
              </a:rPr>
              <a:t> - количество дней с начала месяца прекращения деятельности по день внесения записи в ЕГРИП;</a:t>
            </a:r>
          </a:p>
          <a:p>
            <a:pPr algn="just" eaLnBrk="0" fontAlgn="base" hangingPunct="0">
              <a:lnSpc>
                <a:spcPct val="170000"/>
              </a:lnSpc>
              <a:spcBef>
                <a:spcPct val="0"/>
              </a:spcBef>
              <a:spcAft>
                <a:spcPct val="0"/>
              </a:spcAft>
            </a:pPr>
            <a:r>
              <a:rPr lang="ru-RU" altLang="ru-RU" sz="2000" dirty="0">
                <a:solidFill>
                  <a:srgbClr val="025373"/>
                </a:solidFill>
              </a:rPr>
              <a:t>Д - количество дней в месяце закрытия.</a:t>
            </a:r>
          </a:p>
        </p:txBody>
      </p:sp>
      <p:sp>
        <p:nvSpPr>
          <p:cNvPr id="6" name="Прямоугольник 5"/>
          <p:cNvSpPr/>
          <p:nvPr/>
        </p:nvSpPr>
        <p:spPr>
          <a:xfrm>
            <a:off x="309522" y="5072074"/>
            <a:ext cx="11430080" cy="830997"/>
          </a:xfrm>
          <a:prstGeom prst="rect">
            <a:avLst/>
          </a:prstGeom>
        </p:spPr>
        <p:txBody>
          <a:bodyPr wrap="square">
            <a:spAutoFit/>
          </a:bodyPr>
          <a:lstStyle/>
          <a:p>
            <a:r>
              <a:rPr lang="ru-RU" sz="2400" b="1" dirty="0">
                <a:solidFill>
                  <a:schemeClr val="tx2"/>
                </a:solidFill>
              </a:rPr>
              <a:t>Например, если ИП зарегистрирован 21.03.2024, взнос за 2024 г. - 38 588,71 руб. (49 500 руб. / 12 мес. </a:t>
            </a:r>
            <a:r>
              <a:rPr lang="ru-RU" sz="2400" b="1" dirty="0" err="1">
                <a:solidFill>
                  <a:schemeClr val="tx2"/>
                </a:solidFill>
              </a:rPr>
              <a:t>x</a:t>
            </a:r>
            <a:r>
              <a:rPr lang="ru-RU" sz="2400" b="1" dirty="0">
                <a:solidFill>
                  <a:schemeClr val="tx2"/>
                </a:solidFill>
              </a:rPr>
              <a:t> 9 мес. + 49 500 руб. / 12 мес. / 31 </a:t>
            </a:r>
            <a:r>
              <a:rPr lang="ru-RU" sz="2400" b="1" dirty="0" err="1">
                <a:solidFill>
                  <a:schemeClr val="tx2"/>
                </a:solidFill>
              </a:rPr>
              <a:t>дн</a:t>
            </a:r>
            <a:r>
              <a:rPr lang="ru-RU" sz="2400" b="1" dirty="0">
                <a:solidFill>
                  <a:schemeClr val="tx2"/>
                </a:solidFill>
              </a:rPr>
              <a:t>. </a:t>
            </a:r>
            <a:r>
              <a:rPr lang="ru-RU" sz="2400" b="1" dirty="0" err="1">
                <a:solidFill>
                  <a:schemeClr val="tx2"/>
                </a:solidFill>
              </a:rPr>
              <a:t>x</a:t>
            </a:r>
            <a:r>
              <a:rPr lang="ru-RU" sz="2400" b="1" dirty="0">
                <a:solidFill>
                  <a:schemeClr val="tx2"/>
                </a:solidFill>
              </a:rPr>
              <a:t> 11 </a:t>
            </a:r>
            <a:r>
              <a:rPr lang="ru-RU" sz="2400" b="1" dirty="0" err="1">
                <a:solidFill>
                  <a:schemeClr val="tx2"/>
                </a:solidFill>
              </a:rPr>
              <a:t>дн</a:t>
            </a:r>
            <a:r>
              <a:rPr lang="ru-RU" sz="2400" b="1" dirty="0">
                <a:solidFill>
                  <a:schemeClr val="tx2"/>
                </a:solidFill>
              </a:rPr>
              <a:t>.).</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A2EAE8B-6548-4135-846F-A3C64B96E111}"/>
              </a:ext>
            </a:extLst>
          </p:cNvPr>
          <p:cNvSpPr>
            <a:spLocks noGrp="1"/>
          </p:cNvSpPr>
          <p:nvPr>
            <p:ph type="title"/>
          </p:nvPr>
        </p:nvSpPr>
        <p:spPr>
          <a:xfrm>
            <a:off x="767408" y="1124744"/>
            <a:ext cx="10515600" cy="1325563"/>
          </a:xfrm>
        </p:spPr>
        <p:txBody>
          <a:bodyPr>
            <a:normAutofit fontScale="90000"/>
          </a:bodyPr>
          <a:lstStyle/>
          <a:p>
            <a:pPr algn="ctr"/>
            <a:r>
              <a:rPr lang="ru-RU" sz="4000" b="1" dirty="0">
                <a:solidFill>
                  <a:schemeClr val="bg1"/>
                </a:solidFill>
                <a:latin typeface="+mn-lt"/>
              </a:rPr>
              <a:t>     </a:t>
            </a:r>
            <a:r>
              <a:rPr lang="ru-RU" sz="3600" b="1" dirty="0">
                <a:solidFill>
                  <a:schemeClr val="bg1"/>
                </a:solidFill>
                <a:latin typeface="+mn-lt"/>
              </a:rPr>
              <a:t>Риски заключения договоров аренды</a:t>
            </a:r>
            <a:r>
              <a:rPr lang="ru-RU" sz="4000" b="1" dirty="0">
                <a:solidFill>
                  <a:schemeClr val="bg1"/>
                </a:solidFill>
                <a:latin typeface="+mn-lt"/>
              </a:rPr>
              <a:t/>
            </a:r>
            <a:br>
              <a:rPr lang="ru-RU" sz="4000" b="1" dirty="0">
                <a:solidFill>
                  <a:schemeClr val="bg1"/>
                </a:solidFill>
                <a:latin typeface="+mn-lt"/>
              </a:rPr>
            </a:br>
            <a:r>
              <a:rPr lang="ru-RU" b="1" dirty="0">
                <a:solidFill>
                  <a:schemeClr val="bg1"/>
                </a:solidFill>
                <a:latin typeface="+mn-lt"/>
              </a:rPr>
              <a:t/>
            </a:r>
            <a:br>
              <a:rPr lang="ru-RU" b="1" dirty="0">
                <a:solidFill>
                  <a:schemeClr val="bg1"/>
                </a:solidFill>
                <a:latin typeface="+mn-lt"/>
              </a:rPr>
            </a:br>
            <a:r>
              <a:rPr lang="ru-RU" sz="3100" b="1" dirty="0">
                <a:solidFill>
                  <a:schemeClr val="bg1"/>
                </a:solidFill>
                <a:latin typeface="+mn-lt"/>
              </a:rPr>
              <a:t>Определение Верховного Суда РФ от 30.10.2017 N 308-КГ17-15395</a:t>
            </a:r>
            <a:r>
              <a:rPr lang="ru-RU" b="1" dirty="0">
                <a:solidFill>
                  <a:schemeClr val="bg1"/>
                </a:solidFill>
              </a:rPr>
              <a:t/>
            </a:r>
            <a:br>
              <a:rPr lang="ru-RU" b="1" dirty="0">
                <a:solidFill>
                  <a:schemeClr val="bg1"/>
                </a:solidFill>
              </a:rPr>
            </a:br>
            <a:r>
              <a:rPr lang="ru-RU" b="1" dirty="0">
                <a:gradFill>
                  <a:gsLst>
                    <a:gs pos="0">
                      <a:schemeClr val="tx1"/>
                    </a:gs>
                    <a:gs pos="40000">
                      <a:schemeClr val="tx1">
                        <a:lumMod val="75000"/>
                        <a:lumOff val="25000"/>
                      </a:schemeClr>
                    </a:gs>
                    <a:gs pos="100000">
                      <a:schemeClr val="tx2">
                        <a:alpha val="65000"/>
                      </a:schemeClr>
                    </a:gs>
                  </a:gsLst>
                  <a:lin ang="5400000" scaled="0"/>
                </a:gradFill>
              </a:rPr>
              <a:t/>
            </a:r>
            <a:br>
              <a:rPr lang="ru-RU" b="1" dirty="0">
                <a:gradFill>
                  <a:gsLst>
                    <a:gs pos="0">
                      <a:schemeClr val="tx1"/>
                    </a:gs>
                    <a:gs pos="40000">
                      <a:schemeClr val="tx1">
                        <a:lumMod val="75000"/>
                        <a:lumOff val="25000"/>
                      </a:schemeClr>
                    </a:gs>
                    <a:gs pos="100000">
                      <a:schemeClr val="tx2">
                        <a:alpha val="65000"/>
                      </a:schemeClr>
                    </a:gs>
                  </a:gsLst>
                  <a:lin ang="5400000" scaled="0"/>
                </a:gradFill>
              </a:rPr>
            </a:br>
            <a:endParaRPr lang="ru-RU" dirty="0"/>
          </a:p>
        </p:txBody>
      </p:sp>
      <p:sp>
        <p:nvSpPr>
          <p:cNvPr id="5" name="Текст 4">
            <a:extLst>
              <a:ext uri="{FF2B5EF4-FFF2-40B4-BE49-F238E27FC236}">
                <a16:creationId xmlns:a16="http://schemas.microsoft.com/office/drawing/2014/main" xmlns="" id="{AD3F3068-11E8-4866-B307-4679ECC8C48F}"/>
              </a:ext>
            </a:extLst>
          </p:cNvPr>
          <p:cNvSpPr>
            <a:spLocks noGrp="1"/>
          </p:cNvSpPr>
          <p:nvPr>
            <p:ph type="body" sz="quarter" idx="11"/>
          </p:nvPr>
        </p:nvSpPr>
        <p:spPr>
          <a:xfrm>
            <a:off x="695400" y="3076575"/>
            <a:ext cx="10612438" cy="3781425"/>
          </a:xfrm>
        </p:spPr>
        <p:txBody>
          <a:bodyPr/>
          <a:lstStyle/>
          <a:p>
            <a:pPr marL="0" indent="536575" algn="just">
              <a:buNone/>
            </a:pPr>
            <a:r>
              <a:rPr lang="ru-RU" sz="2400" dirty="0">
                <a:solidFill>
                  <a:srgbClr val="025373"/>
                </a:solidFill>
                <a:ea typeface="+mj-ea"/>
                <a:cs typeface="+mj-cs"/>
              </a:rPr>
              <a:t>С одной стороны, суд согласился с тем, что спорный договор является именно договором аренды транспортного средства. Но, с другой стороны, суд выявил факт оказания арендодателем не предусмотренных договором услуг по управлению транспортным средством и придал им первоочередное значение. </a:t>
            </a:r>
            <a:r>
              <a:rPr lang="ru-RU" sz="2400" b="1" dirty="0">
                <a:solidFill>
                  <a:srgbClr val="FF0000"/>
                </a:solidFill>
                <a:ea typeface="+mj-ea"/>
                <a:cs typeface="+mj-cs"/>
              </a:rPr>
              <a:t>При этом отсутствие разделения выплат,</a:t>
            </a:r>
            <a:r>
              <a:rPr lang="ru-RU" sz="2400" dirty="0">
                <a:solidFill>
                  <a:srgbClr val="025373"/>
                </a:solidFill>
                <a:ea typeface="+mj-ea"/>
                <a:cs typeface="+mj-cs"/>
              </a:rPr>
              <a:t> производимых в рамках договора, на арендную плату и оплату услуг экипажа привело к тому, что страховые взносы были </a:t>
            </a:r>
            <a:r>
              <a:rPr lang="ru-RU" sz="2400" b="1" dirty="0">
                <a:solidFill>
                  <a:srgbClr val="FF0000"/>
                </a:solidFill>
                <a:ea typeface="+mj-ea"/>
                <a:cs typeface="+mj-cs"/>
              </a:rPr>
              <a:t>начислены на полную сумму выплат.</a:t>
            </a:r>
          </a:p>
          <a:p>
            <a:endParaRPr lang="ru-RU"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809588" y="428604"/>
            <a:ext cx="10287008" cy="5786442"/>
          </a:xfrm>
          <a:prstGeom prst="rect">
            <a:avLst/>
          </a:prstGeom>
          <a:noFill/>
          <a:ln w="9525">
            <a:noFill/>
            <a:miter lim="800000"/>
            <a:headEnd/>
            <a:tailEnd/>
          </a:ln>
          <a:effectLst/>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95274" y="357166"/>
            <a:ext cx="10917936" cy="1384986"/>
          </a:xfrm>
          <a:prstGeom prst="rect">
            <a:avLst/>
          </a:prstGeom>
        </p:spPr>
        <p:txBody>
          <a:bodyPr wrap="square" lIns="91432" tIns="45716" rIns="91432" bIns="45716">
            <a:spAutoFit/>
          </a:bodyPr>
          <a:lstStyle/>
          <a:p>
            <a:pPr algn="ctr">
              <a:spcBef>
                <a:spcPct val="20000"/>
              </a:spcBef>
            </a:pPr>
            <a:r>
              <a:rPr lang="ru-RU" altLang="ru-RU" sz="2800" b="1" dirty="0">
                <a:solidFill>
                  <a:srgbClr val="025373"/>
                </a:solidFill>
                <a:latin typeface="Calibri" pitchFamily="34" charset="0"/>
                <a:ea typeface="+mj-ea"/>
                <a:cs typeface="Calibri" pitchFamily="34" charset="0"/>
              </a:rPr>
              <a:t>Как уменьшить сумму налога ИП, уплачиваемого при применении УСН или ПСН, на сумму страховых взносов в фиксированном размере</a:t>
            </a:r>
          </a:p>
        </p:txBody>
      </p:sp>
      <p:sp>
        <p:nvSpPr>
          <p:cNvPr id="5" name="Прямоугольник 4"/>
          <p:cNvSpPr/>
          <p:nvPr/>
        </p:nvSpPr>
        <p:spPr>
          <a:xfrm>
            <a:off x="523836" y="5643578"/>
            <a:ext cx="7018267" cy="428516"/>
          </a:xfrm>
          <a:prstGeom prst="rect">
            <a:avLst/>
          </a:prstGeom>
        </p:spPr>
        <p:txBody>
          <a:bodyPr wrap="none" lIns="58610" tIns="29306" rIns="58610" bIns="29306">
            <a:spAutoFit/>
          </a:bodyPr>
          <a:lstStyle/>
          <a:p>
            <a:r>
              <a:rPr lang="ru-RU" sz="2400" b="1" dirty="0">
                <a:solidFill>
                  <a:srgbClr val="025373"/>
                </a:solidFill>
                <a:latin typeface="Calibri" pitchFamily="34" charset="0"/>
                <a:cs typeface="Calibri" pitchFamily="34" charset="0"/>
              </a:rPr>
              <a:t>Письмо ФНС России от 25.08.2023 N СД-4-3/10872@</a:t>
            </a:r>
          </a:p>
        </p:txBody>
      </p:sp>
      <p:sp>
        <p:nvSpPr>
          <p:cNvPr id="206849" name="Rectangle 1"/>
          <p:cNvSpPr>
            <a:spLocks noChangeArrowheads="1"/>
          </p:cNvSpPr>
          <p:nvPr/>
        </p:nvSpPr>
        <p:spPr bwMode="auto">
          <a:xfrm>
            <a:off x="595274" y="1844824"/>
            <a:ext cx="10864530" cy="3183119"/>
          </a:xfrm>
          <a:prstGeom prst="rect">
            <a:avLst/>
          </a:prstGeom>
          <a:noFill/>
          <a:ln w="9525">
            <a:noFill/>
            <a:miter lim="800000"/>
            <a:headEnd/>
            <a:tailEnd/>
          </a:ln>
          <a:effectLst/>
        </p:spPr>
        <p:txBody>
          <a:bodyPr vert="horz" wrap="square" lIns="58613" tIns="29307" rIns="58613" bIns="29307" numCol="1" anchor="ctr" anchorCtr="0" compatLnSpc="1">
            <a:prstTxWarp prst="textNoShape">
              <a:avLst/>
            </a:prstTxWarp>
            <a:spAutoFit/>
          </a:bodyPr>
          <a:lstStyle/>
          <a:p>
            <a:pPr indent="219799" algn="just" defTabSz="586130" fontAlgn="base">
              <a:spcBef>
                <a:spcPct val="0"/>
              </a:spcBef>
              <a:spcAft>
                <a:spcPct val="0"/>
              </a:spcAft>
            </a:pPr>
            <a:r>
              <a:rPr lang="ru-RU" sz="2000" dirty="0">
                <a:solidFill>
                  <a:srgbClr val="025373"/>
                </a:solidFill>
                <a:ea typeface="Calibri" pitchFamily="34" charset="0"/>
                <a:cs typeface="Calibri" pitchFamily="34" charset="0"/>
              </a:rPr>
              <a:t>Таким образом, индивидуальные предприниматели, применяющие УСН и/или ПСН, вправе уменьшать налоги (авансовые платежи по налогу) на страховые взносы, подлежащие уплате в соответствии со </a:t>
            </a:r>
            <a:r>
              <a:rPr lang="ru-RU" sz="2000" dirty="0">
                <a:solidFill>
                  <a:srgbClr val="025373"/>
                </a:solidFill>
                <a:ea typeface="Calibri" pitchFamily="34" charset="0"/>
                <a:cs typeface="Calibri" pitchFamily="34" charset="0"/>
                <a:hlinkClick r:id="rId2"/>
              </a:rPr>
              <a:t>статьей 430</a:t>
            </a:r>
            <a:r>
              <a:rPr lang="ru-RU" sz="2000" dirty="0">
                <a:solidFill>
                  <a:srgbClr val="025373"/>
                </a:solidFill>
                <a:ea typeface="Calibri" pitchFamily="34" charset="0"/>
                <a:cs typeface="Calibri" pitchFamily="34" charset="0"/>
              </a:rPr>
              <a:t> Кодекса, что предусматривает уменьшение на указанные страховые </a:t>
            </a:r>
            <a:r>
              <a:rPr lang="ru-RU" sz="2000" b="1" dirty="0">
                <a:solidFill>
                  <a:srgbClr val="025373"/>
                </a:solidFill>
                <a:ea typeface="Calibri" pitchFamily="34" charset="0"/>
                <a:cs typeface="Calibri" pitchFamily="34" charset="0"/>
              </a:rPr>
              <a:t>взносы без необходимости их фактической уплаты на момент такого уменьшения.</a:t>
            </a:r>
            <a:endParaRPr lang="ru-RU" sz="2000" b="1" dirty="0">
              <a:solidFill>
                <a:srgbClr val="025373"/>
              </a:solidFill>
              <a:cs typeface="Arial" pitchFamily="34" charset="0"/>
            </a:endParaRPr>
          </a:p>
          <a:p>
            <a:pPr indent="219799" algn="just" defTabSz="586130" eaLnBrk="0" fontAlgn="base" hangingPunct="0">
              <a:spcBef>
                <a:spcPct val="0"/>
              </a:spcBef>
              <a:spcAft>
                <a:spcPct val="0"/>
              </a:spcAft>
            </a:pPr>
            <a:r>
              <a:rPr lang="ru-RU" sz="2000" dirty="0">
                <a:solidFill>
                  <a:srgbClr val="025373"/>
                </a:solidFill>
                <a:ea typeface="Calibri" pitchFamily="34" charset="0"/>
                <a:cs typeface="Calibri" pitchFamily="34" charset="0"/>
              </a:rPr>
              <a:t>При этом для целей уменьшения налога (авансовых платежей по налогу) по УСН и/или ПСН </a:t>
            </a:r>
            <a:r>
              <a:rPr lang="ru-RU" sz="2000" b="1" dirty="0">
                <a:solidFill>
                  <a:srgbClr val="025373"/>
                </a:solidFill>
                <a:ea typeface="Calibri" pitchFamily="34" charset="0"/>
                <a:cs typeface="Calibri" pitchFamily="34" charset="0"/>
              </a:rPr>
              <a:t>представление заявления о зачете в счет исполнения предстоящей обязанности по уплате страховых взносов, </a:t>
            </a:r>
            <a:r>
              <a:rPr lang="ru-RU" sz="2000" dirty="0">
                <a:solidFill>
                  <a:srgbClr val="025373"/>
                </a:solidFill>
                <a:ea typeface="Calibri" pitchFamily="34" charset="0"/>
                <a:cs typeface="Calibri" pitchFamily="34" charset="0"/>
              </a:rPr>
              <a:t>определенных </a:t>
            </a:r>
            <a:r>
              <a:rPr lang="ru-RU" sz="2000" dirty="0">
                <a:solidFill>
                  <a:srgbClr val="025373"/>
                </a:solidFill>
                <a:ea typeface="Calibri" pitchFamily="34" charset="0"/>
                <a:cs typeface="Calibri" pitchFamily="34" charset="0"/>
                <a:hlinkClick r:id="rId2"/>
              </a:rPr>
              <a:t>статьей 430</a:t>
            </a:r>
            <a:r>
              <a:rPr lang="ru-RU" sz="2000" dirty="0">
                <a:solidFill>
                  <a:srgbClr val="025373"/>
                </a:solidFill>
                <a:ea typeface="Calibri" pitchFamily="34" charset="0"/>
                <a:cs typeface="Calibri" pitchFamily="34" charset="0"/>
              </a:rPr>
              <a:t> Кодекса, в порядке, установленном </a:t>
            </a:r>
            <a:r>
              <a:rPr lang="ru-RU" sz="2000" dirty="0">
                <a:solidFill>
                  <a:srgbClr val="025373"/>
                </a:solidFill>
                <a:ea typeface="Calibri" pitchFamily="34" charset="0"/>
                <a:cs typeface="Calibri" pitchFamily="34" charset="0"/>
                <a:hlinkClick r:id="rId3"/>
              </a:rPr>
              <a:t>статьей 78</a:t>
            </a:r>
            <a:r>
              <a:rPr lang="ru-RU" sz="2000" dirty="0">
                <a:solidFill>
                  <a:srgbClr val="025373"/>
                </a:solidFill>
                <a:ea typeface="Calibri" pitchFamily="34" charset="0"/>
                <a:cs typeface="Calibri" pitchFamily="34" charset="0"/>
              </a:rPr>
              <a:t> Кодекса, а также наличие переплаты на КБК ЕНП или КБК указанных страховых взносов не требуется.</a:t>
            </a:r>
            <a:endParaRPr lang="ru-RU" sz="2000" dirty="0">
              <a:solidFill>
                <a:srgbClr val="025373"/>
              </a:solidFill>
              <a:cs typeface="Arial" pitchFamily="34" charset="0"/>
            </a:endParaRPr>
          </a:p>
          <a:p>
            <a:pPr indent="219799" algn="just" defTabSz="586130" eaLnBrk="0" fontAlgn="base" hangingPunct="0">
              <a:spcBef>
                <a:spcPct val="0"/>
              </a:spcBef>
              <a:spcAft>
                <a:spcPct val="0"/>
              </a:spcAft>
            </a:pPr>
            <a:endParaRPr lang="ru-RU" sz="2300" dirty="0">
              <a:latin typeface="+mj-lt"/>
              <a:cs typeface="Arial" pitchFamily="34" charset="0"/>
            </a:endParaRPr>
          </a:p>
        </p:txBody>
      </p:sp>
    </p:spTree>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22378" y="224490"/>
            <a:ext cx="10917936" cy="1384986"/>
          </a:xfrm>
          <a:prstGeom prst="rect">
            <a:avLst/>
          </a:prstGeom>
        </p:spPr>
        <p:txBody>
          <a:bodyPr wrap="square" lIns="91432" tIns="45716" rIns="91432" bIns="45716">
            <a:spAutoFit/>
          </a:bodyPr>
          <a:lstStyle/>
          <a:p>
            <a:pPr algn="ctr">
              <a:spcBef>
                <a:spcPct val="20000"/>
              </a:spcBef>
            </a:pPr>
            <a:r>
              <a:rPr lang="ru-RU" altLang="ru-RU" sz="2800" b="1" dirty="0">
                <a:solidFill>
                  <a:srgbClr val="025373"/>
                </a:solidFill>
                <a:latin typeface="Calibri" pitchFamily="34" charset="0"/>
                <a:ea typeface="+mj-ea"/>
                <a:cs typeface="Calibri" pitchFamily="34" charset="0"/>
              </a:rPr>
              <a:t>Как уменьшить сумму налога ИП, уплачиваемого при применении УСН или ПСН, на сумму страховых взносов в фиксированном размере</a:t>
            </a:r>
          </a:p>
        </p:txBody>
      </p:sp>
      <p:sp>
        <p:nvSpPr>
          <p:cNvPr id="5" name="Прямоугольник 4"/>
          <p:cNvSpPr/>
          <p:nvPr/>
        </p:nvSpPr>
        <p:spPr>
          <a:xfrm>
            <a:off x="380960" y="5929330"/>
            <a:ext cx="5876288" cy="366961"/>
          </a:xfrm>
          <a:prstGeom prst="rect">
            <a:avLst/>
          </a:prstGeom>
        </p:spPr>
        <p:txBody>
          <a:bodyPr wrap="none" lIns="58610" tIns="29306" rIns="58610" bIns="29306">
            <a:spAutoFit/>
          </a:bodyPr>
          <a:lstStyle/>
          <a:p>
            <a:r>
              <a:rPr lang="ru-RU" sz="2000" b="1" dirty="0">
                <a:solidFill>
                  <a:srgbClr val="025373"/>
                </a:solidFill>
                <a:cs typeface="Calibri" pitchFamily="34" charset="0"/>
              </a:rPr>
              <a:t>Письмо ФНС России от 25.08.2023 N СД-4-3/10872@</a:t>
            </a:r>
          </a:p>
        </p:txBody>
      </p:sp>
      <p:pic>
        <p:nvPicPr>
          <p:cNvPr id="2" name="Picture 2"/>
          <p:cNvPicPr>
            <a:picLocks noChangeAspect="1" noChangeArrowheads="1"/>
          </p:cNvPicPr>
          <p:nvPr/>
        </p:nvPicPr>
        <p:blipFill>
          <a:blip r:embed="rId2" cstate="print"/>
          <a:srcRect/>
          <a:stretch>
            <a:fillRect/>
          </a:stretch>
        </p:blipFill>
        <p:spPr bwMode="auto">
          <a:xfrm>
            <a:off x="380960" y="1214422"/>
            <a:ext cx="10573086" cy="4585592"/>
          </a:xfrm>
          <a:prstGeom prst="rect">
            <a:avLst/>
          </a:prstGeom>
          <a:noFill/>
          <a:ln w="9525">
            <a:noFill/>
            <a:miter lim="800000"/>
            <a:headEnd/>
            <a:tailEnd/>
          </a:ln>
          <a:effectLst/>
        </p:spPr>
      </p:pic>
    </p:spTree>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95274" y="428604"/>
            <a:ext cx="10917936" cy="1384986"/>
          </a:xfrm>
          <a:prstGeom prst="rect">
            <a:avLst/>
          </a:prstGeom>
        </p:spPr>
        <p:txBody>
          <a:bodyPr wrap="square" lIns="91432" tIns="45716" rIns="91432" bIns="45716">
            <a:spAutoFit/>
          </a:bodyPr>
          <a:lstStyle/>
          <a:p>
            <a:pPr algn="ctr">
              <a:spcBef>
                <a:spcPct val="20000"/>
              </a:spcBef>
            </a:pPr>
            <a:r>
              <a:rPr lang="ru-RU" altLang="ru-RU" sz="2800" b="1" dirty="0">
                <a:solidFill>
                  <a:srgbClr val="025373"/>
                </a:solidFill>
                <a:latin typeface="Calibri" pitchFamily="34" charset="0"/>
                <a:ea typeface="+mj-ea"/>
                <a:cs typeface="Calibri" pitchFamily="34" charset="0"/>
              </a:rPr>
              <a:t>Как уменьшить сумму налога ИП, уплачиваемого при применении УСН или ПСН, на сумму страховых взносов в фиксированном размере</a:t>
            </a:r>
          </a:p>
        </p:txBody>
      </p:sp>
      <p:sp>
        <p:nvSpPr>
          <p:cNvPr id="5" name="Прямоугольник 4"/>
          <p:cNvSpPr/>
          <p:nvPr/>
        </p:nvSpPr>
        <p:spPr>
          <a:xfrm>
            <a:off x="595274" y="6072206"/>
            <a:ext cx="5876288" cy="366961"/>
          </a:xfrm>
          <a:prstGeom prst="rect">
            <a:avLst/>
          </a:prstGeom>
        </p:spPr>
        <p:txBody>
          <a:bodyPr wrap="none" lIns="58610" tIns="29306" rIns="58610" bIns="29306">
            <a:spAutoFit/>
          </a:bodyPr>
          <a:lstStyle/>
          <a:p>
            <a:r>
              <a:rPr lang="ru-RU" sz="2000" b="1" dirty="0">
                <a:solidFill>
                  <a:srgbClr val="025373"/>
                </a:solidFill>
                <a:cs typeface="Calibri" pitchFamily="34" charset="0"/>
              </a:rPr>
              <a:t>Письмо ФНС России от 25.08.2023 N СД-4-3/10872@</a:t>
            </a:r>
          </a:p>
        </p:txBody>
      </p:sp>
      <p:pic>
        <p:nvPicPr>
          <p:cNvPr id="2050" name="Picture 2"/>
          <p:cNvPicPr>
            <a:picLocks noChangeAspect="1" noChangeArrowheads="1"/>
          </p:cNvPicPr>
          <p:nvPr/>
        </p:nvPicPr>
        <p:blipFill>
          <a:blip r:embed="rId2" cstate="print"/>
          <a:srcRect/>
          <a:stretch>
            <a:fillRect/>
          </a:stretch>
        </p:blipFill>
        <p:spPr bwMode="auto">
          <a:xfrm>
            <a:off x="523836" y="1428736"/>
            <a:ext cx="11128142" cy="4473466"/>
          </a:xfrm>
          <a:prstGeom prst="rect">
            <a:avLst/>
          </a:prstGeom>
          <a:noFill/>
          <a:ln w="9525">
            <a:noFill/>
            <a:miter lim="800000"/>
            <a:headEnd/>
            <a:tailEnd/>
          </a:ln>
          <a:effectLst/>
        </p:spPr>
      </p:pic>
    </p:spTree>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20099" y="445240"/>
            <a:ext cx="11523559" cy="5856706"/>
          </a:xfrm>
          <a:prstGeom prst="rect">
            <a:avLst/>
          </a:prstGeom>
          <a:noFill/>
          <a:ln w="9525">
            <a:solidFill>
              <a:schemeClr val="accent1">
                <a:lumMod val="40000"/>
                <a:lumOff val="60000"/>
              </a:schemeClr>
            </a:solidFill>
            <a:miter lim="800000"/>
            <a:headEnd/>
            <a:tailEnd/>
          </a:ln>
        </p:spPr>
      </p:pic>
    </p:spTree>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95274" y="357166"/>
            <a:ext cx="10917936" cy="1384986"/>
          </a:xfrm>
          <a:prstGeom prst="rect">
            <a:avLst/>
          </a:prstGeom>
        </p:spPr>
        <p:txBody>
          <a:bodyPr wrap="square" lIns="91432" tIns="45716" rIns="91432" bIns="45716">
            <a:spAutoFit/>
          </a:bodyPr>
          <a:lstStyle/>
          <a:p>
            <a:pPr algn="ctr">
              <a:spcBef>
                <a:spcPct val="20000"/>
              </a:spcBef>
            </a:pPr>
            <a:r>
              <a:rPr lang="ru-RU" altLang="ru-RU" sz="2800" b="1" dirty="0">
                <a:solidFill>
                  <a:srgbClr val="025373"/>
                </a:solidFill>
                <a:latin typeface="Calibri" pitchFamily="34" charset="0"/>
                <a:ea typeface="+mj-ea"/>
                <a:cs typeface="Calibri" pitchFamily="34" charset="0"/>
              </a:rPr>
              <a:t>Как уменьшить сумму налога ИП, уплачиваемого при применении УСН с объектом Доходы – Расходы , на сумму страховых взносов в фиксированном размере</a:t>
            </a:r>
          </a:p>
        </p:txBody>
      </p:sp>
      <p:sp>
        <p:nvSpPr>
          <p:cNvPr id="6" name="Прямоугольник 5"/>
          <p:cNvSpPr/>
          <p:nvPr/>
        </p:nvSpPr>
        <p:spPr>
          <a:xfrm>
            <a:off x="623392" y="1988840"/>
            <a:ext cx="10873208" cy="2862322"/>
          </a:xfrm>
          <a:prstGeom prst="rect">
            <a:avLst/>
          </a:prstGeom>
        </p:spPr>
        <p:txBody>
          <a:bodyPr wrap="square">
            <a:spAutoFit/>
          </a:bodyPr>
          <a:lstStyle/>
          <a:p>
            <a:pPr indent="219799" algn="just" defTabSz="586130" fontAlgn="base">
              <a:spcBef>
                <a:spcPct val="0"/>
              </a:spcBef>
              <a:spcAft>
                <a:spcPct val="0"/>
              </a:spcAft>
            </a:pPr>
            <a:r>
              <a:rPr lang="ru-RU" sz="2000" dirty="0">
                <a:solidFill>
                  <a:srgbClr val="025373"/>
                </a:solidFill>
                <a:ea typeface="Calibri" pitchFamily="34" charset="0"/>
                <a:cs typeface="Calibri" pitchFamily="34" charset="0"/>
              </a:rPr>
              <a:t>По общему правилу расходы на уплату налогов, сборов и страховых взносов учитываются налогоплательщиком в целях УСН в размере, который </a:t>
            </a:r>
            <a:r>
              <a:rPr lang="ru-RU" sz="2000" b="1" dirty="0">
                <a:solidFill>
                  <a:srgbClr val="025373"/>
                </a:solidFill>
                <a:ea typeface="Calibri" pitchFamily="34" charset="0"/>
                <a:cs typeface="Calibri" pitchFamily="34" charset="0"/>
              </a:rPr>
              <a:t>был им фактически уплачен</a:t>
            </a:r>
            <a:r>
              <a:rPr lang="ru-RU" sz="2000" dirty="0">
                <a:solidFill>
                  <a:srgbClr val="025373"/>
                </a:solidFill>
                <a:ea typeface="Calibri" pitchFamily="34" charset="0"/>
                <a:cs typeface="Calibri" pitchFamily="34" charset="0"/>
              </a:rPr>
              <a:t>. </a:t>
            </a:r>
          </a:p>
          <a:p>
            <a:pPr indent="219799" algn="just" defTabSz="586130" fontAlgn="base">
              <a:spcBef>
                <a:spcPct val="0"/>
              </a:spcBef>
              <a:spcAft>
                <a:spcPct val="0"/>
              </a:spcAft>
            </a:pPr>
            <a:endParaRPr lang="ru-RU" sz="2000" dirty="0">
              <a:solidFill>
                <a:srgbClr val="025373"/>
              </a:solidFill>
              <a:ea typeface="Calibri" pitchFamily="34" charset="0"/>
              <a:cs typeface="Calibri" pitchFamily="34" charset="0"/>
            </a:endParaRPr>
          </a:p>
          <a:p>
            <a:pPr indent="219799" algn="just" defTabSz="586130" fontAlgn="base">
              <a:spcBef>
                <a:spcPct val="0"/>
              </a:spcBef>
              <a:spcAft>
                <a:spcPct val="0"/>
              </a:spcAft>
            </a:pPr>
            <a:r>
              <a:rPr lang="ru-RU" sz="2000" dirty="0">
                <a:solidFill>
                  <a:srgbClr val="025373"/>
                </a:solidFill>
                <a:ea typeface="Calibri" pitchFamily="34" charset="0"/>
                <a:cs typeface="Calibri" pitchFamily="34" charset="0"/>
              </a:rPr>
              <a:t>С 01.01.2025 ИП с объектом налогообложения "доходы минус расходы" смогут учитывать в расходах сумму взносов на ОПС и ОМС, </a:t>
            </a:r>
            <a:r>
              <a:rPr lang="ru-RU" sz="2000" b="1" dirty="0">
                <a:solidFill>
                  <a:srgbClr val="025373"/>
                </a:solidFill>
                <a:ea typeface="Calibri" pitchFamily="34" charset="0"/>
                <a:cs typeface="Calibri" pitchFamily="34" charset="0"/>
              </a:rPr>
              <a:t>подлежащую уплате</a:t>
            </a:r>
            <a:r>
              <a:rPr lang="ru-RU" sz="2000" dirty="0">
                <a:solidFill>
                  <a:srgbClr val="025373"/>
                </a:solidFill>
                <a:ea typeface="Calibri" pitchFamily="34" charset="0"/>
                <a:cs typeface="Calibri" pitchFamily="34" charset="0"/>
              </a:rPr>
              <a:t>, в том числе если срок их уплаты приходится </a:t>
            </a:r>
            <a:r>
              <a:rPr lang="ru-RU" sz="2000" b="1" dirty="0">
                <a:solidFill>
                  <a:srgbClr val="025373"/>
                </a:solidFill>
                <a:ea typeface="Calibri" pitchFamily="34" charset="0"/>
                <a:cs typeface="Calibri" pitchFamily="34" charset="0"/>
              </a:rPr>
              <a:t>на первый рабочий день следующего года.</a:t>
            </a:r>
          </a:p>
          <a:p>
            <a:pPr indent="219799" algn="just" defTabSz="586130" fontAlgn="base">
              <a:spcBef>
                <a:spcPct val="0"/>
              </a:spcBef>
              <a:spcAft>
                <a:spcPct val="0"/>
              </a:spcAft>
            </a:pPr>
            <a:r>
              <a:rPr lang="ru-RU" sz="2000" dirty="0">
                <a:solidFill>
                  <a:srgbClr val="025373"/>
                </a:solidFill>
                <a:ea typeface="Calibri" pitchFamily="34" charset="0"/>
                <a:cs typeface="Calibri" pitchFamily="34" charset="0"/>
              </a:rPr>
              <a:t>Суммы взносов, уплаченные после 31.12.2024 за расчетные периоды, предшествующие 2025 году, будут учитываться в расходах при определении налоговой базы за период 2025 - 2027 года (</a:t>
            </a:r>
            <a:r>
              <a:rPr lang="ru-RU" sz="2000" dirty="0" err="1">
                <a:solidFill>
                  <a:srgbClr val="025373"/>
                </a:solidFill>
                <a:ea typeface="Calibri" pitchFamily="34" charset="0"/>
                <a:cs typeface="Calibri" pitchFamily="34" charset="0"/>
              </a:rPr>
              <a:t>пп</a:t>
            </a:r>
            <a:r>
              <a:rPr lang="ru-RU" sz="2000" dirty="0">
                <a:solidFill>
                  <a:srgbClr val="025373"/>
                </a:solidFill>
                <a:ea typeface="Calibri" pitchFamily="34" charset="0"/>
                <a:cs typeface="Calibri" pitchFamily="34" charset="0"/>
              </a:rPr>
              <a:t>. 3 п. 2 ст. 346.17 НК РФ в новой редакции).</a:t>
            </a:r>
          </a:p>
        </p:txBody>
      </p:sp>
    </p:spTree>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6217" y="550334"/>
            <a:ext cx="10515600" cy="1325033"/>
          </a:xfrm>
        </p:spPr>
        <p:txBody>
          <a:bodyPr>
            <a:normAutofit fontScale="90000"/>
          </a:bodyPr>
          <a:lstStyle/>
          <a:p>
            <a:pPr algn="ctr">
              <a:defRPr/>
            </a:pPr>
            <a:r>
              <a:rPr lang="ru-RU" sz="3200" dirty="0">
                <a:solidFill>
                  <a:srgbClr val="004B70"/>
                </a:solidFill>
                <a:latin typeface="+mn-lt"/>
              </a:rPr>
              <a:t/>
            </a:r>
            <a:br>
              <a:rPr lang="ru-RU" sz="3200" dirty="0">
                <a:solidFill>
                  <a:srgbClr val="004B70"/>
                </a:solidFill>
                <a:latin typeface="+mn-lt"/>
              </a:rPr>
            </a:br>
            <a:r>
              <a:rPr lang="ru-RU" sz="3100" dirty="0">
                <a:solidFill>
                  <a:schemeClr val="tx2"/>
                </a:solidFill>
                <a:latin typeface="+mn-lt"/>
              </a:rPr>
              <a:t>Подписывайтесь на новостной </a:t>
            </a:r>
            <a:r>
              <a:rPr lang="ru-RU" sz="3100" dirty="0" err="1">
                <a:solidFill>
                  <a:schemeClr val="tx2"/>
                </a:solidFill>
                <a:latin typeface="+mn-lt"/>
              </a:rPr>
              <a:t>телеграмм-канал</a:t>
            </a:r>
            <a:r>
              <a:rPr lang="ru-RU" sz="3100" dirty="0">
                <a:solidFill>
                  <a:schemeClr val="tx2"/>
                </a:solidFill>
                <a:latin typeface="+mn-lt"/>
              </a:rPr>
              <a:t> </a:t>
            </a:r>
            <a:br>
              <a:rPr lang="ru-RU" sz="3100" dirty="0">
                <a:solidFill>
                  <a:schemeClr val="tx2"/>
                </a:solidFill>
                <a:latin typeface="+mn-lt"/>
              </a:rPr>
            </a:br>
            <a:r>
              <a:rPr lang="ru-RU" sz="3100" dirty="0">
                <a:solidFill>
                  <a:srgbClr val="C00000"/>
                </a:solidFill>
                <a:latin typeface="+mn-lt"/>
              </a:rPr>
              <a:t>Федеральной Палаты налоговых консультантов</a:t>
            </a:r>
            <a:r>
              <a:rPr lang="ru-RU" sz="3200" dirty="0">
                <a:solidFill>
                  <a:srgbClr val="C00000"/>
                </a:solidFill>
                <a:latin typeface="+mn-lt"/>
              </a:rPr>
              <a:t/>
            </a:r>
            <a:br>
              <a:rPr lang="ru-RU" sz="3200" dirty="0">
                <a:solidFill>
                  <a:srgbClr val="C00000"/>
                </a:solidFill>
                <a:latin typeface="+mn-lt"/>
              </a:rPr>
            </a:br>
            <a:r>
              <a:rPr lang="ru-RU" sz="3200" dirty="0">
                <a:solidFill>
                  <a:srgbClr val="C00000"/>
                </a:solidFill>
                <a:latin typeface="+mn-lt"/>
              </a:rPr>
              <a:t/>
            </a:r>
            <a:br>
              <a:rPr lang="ru-RU" sz="3200" dirty="0">
                <a:solidFill>
                  <a:srgbClr val="C00000"/>
                </a:solidFill>
                <a:latin typeface="+mn-lt"/>
              </a:rPr>
            </a:br>
            <a:endParaRPr lang="ru-RU" sz="3200" dirty="0">
              <a:latin typeface="+mn-lt"/>
            </a:endParaRPr>
          </a:p>
        </p:txBody>
      </p:sp>
      <p:sp>
        <p:nvSpPr>
          <p:cNvPr id="3" name="Текст 2"/>
          <p:cNvSpPr>
            <a:spLocks noGrp="1"/>
          </p:cNvSpPr>
          <p:nvPr>
            <p:ph type="body" sz="quarter" idx="14"/>
          </p:nvPr>
        </p:nvSpPr>
        <p:spPr>
          <a:xfrm>
            <a:off x="191344" y="1700808"/>
            <a:ext cx="11664949" cy="4051300"/>
          </a:xfrm>
        </p:spPr>
        <p:txBody>
          <a:bodyPr/>
          <a:lstStyle/>
          <a:p>
            <a:pPr indent="557199" algn="just">
              <a:lnSpc>
                <a:spcPct val="150000"/>
              </a:lnSpc>
              <a:defRPr/>
            </a:pPr>
            <a:r>
              <a:rPr lang="ru-RU" sz="2000" dirty="0">
                <a:solidFill>
                  <a:schemeClr val="tx2"/>
                </a:solidFill>
              </a:rPr>
              <a:t>Ежедневно мы отбираем и публикуем в </a:t>
            </a:r>
            <a:r>
              <a:rPr lang="ru-RU" sz="2000" dirty="0" err="1">
                <a:solidFill>
                  <a:schemeClr val="tx2"/>
                </a:solidFill>
              </a:rPr>
              <a:t>телеграмм-канале</a:t>
            </a:r>
            <a:r>
              <a:rPr lang="ru-RU" sz="2000" dirty="0">
                <a:solidFill>
                  <a:schemeClr val="tx2"/>
                </a:solidFill>
              </a:rPr>
              <a:t> только самое важное.</a:t>
            </a:r>
          </a:p>
          <a:p>
            <a:pPr indent="557199" algn="just">
              <a:lnSpc>
                <a:spcPct val="150000"/>
              </a:lnSpc>
              <a:defRPr/>
            </a:pPr>
            <a:r>
              <a:rPr lang="ru-RU" sz="2000" dirty="0">
                <a:solidFill>
                  <a:schemeClr val="tx2"/>
                </a:solidFill>
              </a:rPr>
              <a:t>Наши эксперты каждый день анализируют огромный массив налоговых новостей и событий, в режиме нон-стоп проводят обзор изменений законодательства, отслеживают налоговые споры, судебные решения и тенденции судебной практики, позиции Минфина и ФНС России и комментируют самые значимые вопросы налогового </a:t>
            </a:r>
            <a:r>
              <a:rPr lang="ru-RU" sz="2000" dirty="0" err="1">
                <a:solidFill>
                  <a:schemeClr val="tx2"/>
                </a:solidFill>
              </a:rPr>
              <a:t>правоприменения</a:t>
            </a:r>
            <a:r>
              <a:rPr lang="ru-RU" sz="2000" dirty="0">
                <a:solidFill>
                  <a:schemeClr val="tx2"/>
                </a:solidFill>
              </a:rPr>
              <a:t>.  </a:t>
            </a:r>
          </a:p>
          <a:p>
            <a:pPr indent="557199" algn="just">
              <a:lnSpc>
                <a:spcPct val="150000"/>
              </a:lnSpc>
              <a:defRPr/>
            </a:pPr>
            <a:r>
              <a:rPr lang="ru-RU" sz="2000" dirty="0">
                <a:solidFill>
                  <a:schemeClr val="tx2"/>
                </a:solidFill>
              </a:rPr>
              <a:t>В налоговом дайджесте вы найдете информацию, которая по-настоящему заслуживает внимания.</a:t>
            </a:r>
          </a:p>
          <a:p>
            <a:pPr>
              <a:buFont typeface="Arial" charset="0"/>
              <a:buNone/>
              <a:defRPr/>
            </a:pPr>
            <a:endParaRPr lang="ru-RU" dirty="0"/>
          </a:p>
        </p:txBody>
      </p:sp>
      <p:pic>
        <p:nvPicPr>
          <p:cNvPr id="59396" name="Рисунок 3"/>
          <p:cNvPicPr>
            <a:picLocks noChangeAspect="1"/>
          </p:cNvPicPr>
          <p:nvPr/>
        </p:nvPicPr>
        <p:blipFill>
          <a:blip r:embed="rId2" cstate="print"/>
          <a:srcRect/>
          <a:stretch>
            <a:fillRect/>
          </a:stretch>
        </p:blipFill>
        <p:spPr bwMode="auto">
          <a:xfrm>
            <a:off x="5039784" y="4580467"/>
            <a:ext cx="1801283" cy="2065867"/>
          </a:xfrm>
          <a:prstGeom prst="rect">
            <a:avLst/>
          </a:prstGeom>
          <a:noFill/>
          <a:ln w="9525">
            <a:noFill/>
            <a:miter lim="800000"/>
            <a:headEnd/>
            <a:tailEnd/>
          </a:ln>
        </p:spPr>
      </p:pic>
    </p:spTree>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xmlns="" id="{12A1E4A6-7EB5-43F2-AECE-2CE164D79456}"/>
              </a:ext>
            </a:extLst>
          </p:cNvPr>
          <p:cNvSpPr>
            <a:spLocks noGrp="1"/>
          </p:cNvSpPr>
          <p:nvPr>
            <p:ph type="title"/>
          </p:nvPr>
        </p:nvSpPr>
        <p:spPr>
          <a:xfrm>
            <a:off x="838200" y="365125"/>
            <a:ext cx="10515600" cy="1325563"/>
          </a:xfrm>
        </p:spPr>
        <p:txBody>
          <a:bodyPr>
            <a:normAutofit/>
          </a:bodyPr>
          <a:lstStyle/>
          <a:p>
            <a:pPr algn="ctr"/>
            <a:r>
              <a:rPr lang="ru-RU" sz="3800" dirty="0">
                <a:latin typeface="+mn-lt"/>
                <a:cs typeface="Arial" pitchFamily="34" charset="0"/>
              </a:rPr>
              <a:t>БЛАГОДАРИМ ЗА ВНИМАНИЕ!</a:t>
            </a:r>
          </a:p>
        </p:txBody>
      </p:sp>
      <p:sp>
        <p:nvSpPr>
          <p:cNvPr id="7" name="Объект 4">
            <a:extLst>
              <a:ext uri="{FF2B5EF4-FFF2-40B4-BE49-F238E27FC236}">
                <a16:creationId xmlns:a16="http://schemas.microsoft.com/office/drawing/2014/main" xmlns="" id="{4E5203F6-9308-471D-930E-01AB4FE482F3}"/>
              </a:ext>
            </a:extLst>
          </p:cNvPr>
          <p:cNvSpPr>
            <a:spLocks noGrp="1"/>
          </p:cNvSpPr>
          <p:nvPr>
            <p:ph idx="1"/>
          </p:nvPr>
        </p:nvSpPr>
        <p:spPr>
          <a:xfrm>
            <a:off x="831000" y="2214000"/>
            <a:ext cx="10515600" cy="3943375"/>
          </a:xfrm>
        </p:spPr>
        <p:txBody>
          <a:bodyPr/>
          <a:lstStyle/>
          <a:p>
            <a:pPr algn="ctr">
              <a:buClr>
                <a:srgbClr val="C3260C"/>
              </a:buClr>
              <a:buSzPct val="130000"/>
              <a:buFont typeface="Georgia" pitchFamily="18" charset="0"/>
              <a:buNone/>
            </a:pPr>
            <a:r>
              <a:rPr lang="ru-RU" dirty="0"/>
              <a:t> </a:t>
            </a:r>
            <a:r>
              <a:rPr lang="ru-RU" b="1" dirty="0">
                <a:cs typeface="Arial" pitchFamily="34" charset="0"/>
              </a:rPr>
              <a:t>Центр подготовки налоговых консультантов  </a:t>
            </a:r>
          </a:p>
          <a:p>
            <a:pPr algn="ctr">
              <a:buClr>
                <a:srgbClr val="C3260C"/>
              </a:buClr>
              <a:buSzPct val="130000"/>
              <a:buFont typeface="Georgia" pitchFamily="18" charset="0"/>
              <a:buNone/>
            </a:pPr>
            <a:r>
              <a:rPr lang="ru-RU" b="1" dirty="0">
                <a:cs typeface="Arial" pitchFamily="34" charset="0"/>
              </a:rPr>
              <a:t>оказывает:</a:t>
            </a:r>
          </a:p>
          <a:p>
            <a:pPr marL="0" indent="0" algn="ctr">
              <a:spcBef>
                <a:spcPct val="20000"/>
              </a:spcBef>
              <a:spcAft>
                <a:spcPts val="325"/>
              </a:spcAft>
              <a:buClr>
                <a:srgbClr val="C3260C"/>
              </a:buClr>
              <a:buSzPct val="130000"/>
              <a:buNone/>
            </a:pPr>
            <a:r>
              <a:rPr lang="ru-RU" b="1" dirty="0">
                <a:cs typeface="Arial" pitchFamily="34" charset="0"/>
              </a:rPr>
              <a:t>Образовательные услуги</a:t>
            </a:r>
          </a:p>
          <a:p>
            <a:pPr marL="0" indent="0" algn="ctr">
              <a:spcBef>
                <a:spcPct val="20000"/>
              </a:spcBef>
              <a:spcAft>
                <a:spcPts val="325"/>
              </a:spcAft>
              <a:buClr>
                <a:srgbClr val="C3260C"/>
              </a:buClr>
              <a:buSzPct val="130000"/>
              <a:buNone/>
            </a:pPr>
            <a:r>
              <a:rPr lang="ru-RU" b="1" dirty="0">
                <a:cs typeface="Arial" pitchFamily="34" charset="0"/>
              </a:rPr>
              <a:t>Консультационные услуги</a:t>
            </a:r>
          </a:p>
          <a:p>
            <a:pPr marL="0" indent="0" algn="ctr">
              <a:spcBef>
                <a:spcPct val="20000"/>
              </a:spcBef>
              <a:spcAft>
                <a:spcPts val="325"/>
              </a:spcAft>
              <a:buClr>
                <a:srgbClr val="C3260C"/>
              </a:buClr>
              <a:buSzPct val="130000"/>
              <a:buNone/>
            </a:pPr>
            <a:r>
              <a:rPr lang="ru-RU" b="1" dirty="0">
                <a:cs typeface="Arial" pitchFamily="34" charset="0"/>
              </a:rPr>
              <a:t>Сопровождение налоговых проверок</a:t>
            </a:r>
          </a:p>
          <a:p>
            <a:pPr algn="ctr">
              <a:spcBef>
                <a:spcPct val="20000"/>
              </a:spcBef>
              <a:spcAft>
                <a:spcPts val="325"/>
              </a:spcAft>
              <a:buClr>
                <a:srgbClr val="C3260C"/>
              </a:buClr>
              <a:buSzPct val="130000"/>
            </a:pPr>
            <a:endParaRPr lang="ru-RU" b="1" dirty="0">
              <a:cs typeface="Arial" pitchFamily="34" charset="0"/>
            </a:endParaRPr>
          </a:p>
          <a:p>
            <a:pPr marL="0" indent="0" algn="ctr">
              <a:spcBef>
                <a:spcPct val="20000"/>
              </a:spcBef>
              <a:spcAft>
                <a:spcPts val="325"/>
              </a:spcAft>
              <a:buClr>
                <a:srgbClr val="C3260C"/>
              </a:buClr>
              <a:buSzPct val="130000"/>
              <a:buNone/>
            </a:pPr>
            <a:r>
              <a:rPr lang="ru-RU" b="1" dirty="0">
                <a:cs typeface="Arial" pitchFamily="34" charset="0"/>
              </a:rPr>
              <a:t>(495) 925-03-87 </a:t>
            </a:r>
            <a:r>
              <a:rPr lang="en-US" b="1" dirty="0">
                <a:cs typeface="Arial" pitchFamily="34" charset="0"/>
              </a:rPr>
              <a:t>nalog</a:t>
            </a:r>
            <a:r>
              <a:rPr lang="ru-RU" b="1" dirty="0">
                <a:cs typeface="Arial" pitchFamily="34" charset="0"/>
              </a:rPr>
              <a:t>@</a:t>
            </a:r>
            <a:r>
              <a:rPr lang="en-US" b="1" dirty="0">
                <a:cs typeface="Arial" pitchFamily="34" charset="0"/>
              </a:rPr>
              <a:t>cpnk</a:t>
            </a:r>
            <a:r>
              <a:rPr lang="ru-RU" b="1" dirty="0">
                <a:cs typeface="Arial" pitchFamily="34" charset="0"/>
              </a:rPr>
              <a:t>.</a:t>
            </a:r>
            <a:r>
              <a:rPr lang="en-US" b="1" dirty="0">
                <a:cs typeface="Arial" pitchFamily="34" charset="0"/>
              </a:rPr>
              <a:t>ru </a:t>
            </a:r>
            <a:r>
              <a:rPr lang="ru-RU" b="1" dirty="0">
                <a:cs typeface="Arial" pitchFamily="34" charset="0"/>
              </a:rPr>
              <a:t> </a:t>
            </a:r>
            <a:r>
              <a:rPr lang="en-US" b="1" dirty="0">
                <a:cs typeface="Arial" pitchFamily="34" charset="0"/>
              </a:rPr>
              <a:t>http</a:t>
            </a:r>
            <a:r>
              <a:rPr lang="ru-RU" b="1" dirty="0">
                <a:cs typeface="Arial" pitchFamily="34" charset="0"/>
              </a:rPr>
              <a:t>://</a:t>
            </a:r>
            <a:r>
              <a:rPr lang="en-US" b="1" dirty="0">
                <a:cs typeface="Arial" pitchFamily="34" charset="0"/>
              </a:rPr>
              <a:t>cpnk</a:t>
            </a:r>
            <a:r>
              <a:rPr lang="ru-RU" b="1" dirty="0">
                <a:cs typeface="Arial" pitchFamily="34" charset="0"/>
              </a:rPr>
              <a:t>.</a:t>
            </a:r>
            <a:r>
              <a:rPr lang="en-US" b="1" dirty="0">
                <a:cs typeface="Arial" pitchFamily="34" charset="0"/>
              </a:rPr>
              <a:t>ru</a:t>
            </a:r>
            <a:r>
              <a:rPr lang="ru-RU" b="1" dirty="0">
                <a:cs typeface="Arial" pitchFamily="34" charset="0"/>
              </a:rPr>
              <a:t> </a:t>
            </a:r>
          </a:p>
          <a:p>
            <a:pPr algn="ctr"/>
            <a:endParaRPr lang="ru-RU" dirty="0"/>
          </a:p>
        </p:txBody>
      </p:sp>
    </p:spTree>
    <p:extLst>
      <p:ext uri="{BB962C8B-B14F-4D97-AF65-F5344CB8AC3E}">
        <p14:creationId xmlns:p14="http://schemas.microsoft.com/office/powerpoint/2010/main" xmlns="" val="16823379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Объект 2">
            <a:extLst>
              <a:ext uri="{FF2B5EF4-FFF2-40B4-BE49-F238E27FC236}">
                <a16:creationId xmlns:a16="http://schemas.microsoft.com/office/drawing/2014/main" xmlns="" id="{80913075-2965-4FE4-9EB6-8DEB93D85D9B}"/>
              </a:ext>
            </a:extLst>
          </p:cNvPr>
          <p:cNvSpPr>
            <a:spLocks noGrp="1"/>
          </p:cNvSpPr>
          <p:nvPr>
            <p:ph type="body" sz="quarter" idx="10"/>
          </p:nvPr>
        </p:nvSpPr>
        <p:spPr>
          <a:ln>
            <a:miter lim="800000"/>
            <a:headEnd/>
            <a:tailEnd/>
          </a:ln>
        </p:spPr>
        <p:txBody>
          <a:bodyPr>
            <a:normAutofit/>
          </a:bodyPr>
          <a:lstStyle/>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dirty="0"/>
          </a:p>
        </p:txBody>
      </p:sp>
      <p:sp>
        <p:nvSpPr>
          <p:cNvPr id="2" name="Текст 1">
            <a:extLst>
              <a:ext uri="{FF2B5EF4-FFF2-40B4-BE49-F238E27FC236}">
                <a16:creationId xmlns:a16="http://schemas.microsoft.com/office/drawing/2014/main" xmlns="" id="{D3F71864-2407-425C-A9C1-F6BD8AC2DEC0}"/>
              </a:ext>
            </a:extLst>
          </p:cNvPr>
          <p:cNvSpPr>
            <a:spLocks noGrp="1"/>
          </p:cNvSpPr>
          <p:nvPr>
            <p:ph type="body" sz="quarter" idx="11"/>
          </p:nvPr>
        </p:nvSpPr>
        <p:spPr>
          <a:xfrm>
            <a:off x="696469" y="2442630"/>
            <a:ext cx="10730408" cy="4415370"/>
          </a:xfrm>
        </p:spPr>
        <p:txBody>
          <a:bodyPr>
            <a:normAutofit/>
          </a:bodyPr>
          <a:lstStyle/>
          <a:p>
            <a:pPr>
              <a:defRPr/>
            </a:pPr>
            <a:endParaRPr lang="ru-RU" altLang="ru-RU" sz="2000" b="1" dirty="0">
              <a:latin typeface="Cambria" pitchFamily="18" charset="0"/>
              <a:ea typeface="Cambria" pitchFamily="18" charset="0"/>
            </a:endParaRPr>
          </a:p>
          <a:p>
            <a:pPr indent="504000" algn="just">
              <a:spcBef>
                <a:spcPts val="600"/>
              </a:spcBef>
              <a:spcAft>
                <a:spcPct val="0"/>
              </a:spcAft>
              <a:buSzPct val="128000"/>
              <a:defRPr/>
            </a:pPr>
            <a:r>
              <a:rPr lang="ru-RU" altLang="ru-RU" sz="2400" dirty="0">
                <a:solidFill>
                  <a:srgbClr val="025373"/>
                </a:solidFill>
                <a:ea typeface="+mj-ea"/>
                <a:cs typeface="+mj-cs"/>
              </a:rPr>
              <a:t> Договор аренды транспортного средства без экипажа следует квалифицировать как договор аренды автомобиля с экипажем.</a:t>
            </a:r>
          </a:p>
          <a:p>
            <a:pPr indent="504000" algn="just">
              <a:spcBef>
                <a:spcPts val="600"/>
              </a:spcBef>
              <a:spcAft>
                <a:spcPct val="0"/>
              </a:spcAft>
              <a:buSzPct val="128000"/>
              <a:defRPr/>
            </a:pPr>
            <a:r>
              <a:rPr lang="ru-RU" altLang="ru-RU" sz="2400" dirty="0">
                <a:solidFill>
                  <a:srgbClr val="025373"/>
                </a:solidFill>
                <a:ea typeface="+mj-ea"/>
                <a:cs typeface="+mj-cs"/>
              </a:rPr>
              <a:t> Договор аренды следует квалифицировать как договор оказания услуг.</a:t>
            </a:r>
          </a:p>
          <a:p>
            <a:pPr indent="504000" algn="just">
              <a:spcBef>
                <a:spcPts val="600"/>
              </a:spcBef>
              <a:spcAft>
                <a:spcPct val="0"/>
              </a:spcAft>
              <a:buSzPct val="128000"/>
              <a:defRPr/>
            </a:pPr>
            <a:r>
              <a:rPr lang="ru-RU" altLang="ru-RU" sz="2400" dirty="0">
                <a:solidFill>
                  <a:srgbClr val="025373"/>
                </a:solidFill>
                <a:ea typeface="+mj-ea"/>
                <a:cs typeface="+mj-cs"/>
              </a:rPr>
              <a:t> Вознаграждения выплачивались ежемесячно в сопоставимых размерах по всем договорам.</a:t>
            </a:r>
          </a:p>
          <a:p>
            <a:pPr indent="504000" algn="just">
              <a:spcBef>
                <a:spcPts val="600"/>
              </a:spcBef>
              <a:spcAft>
                <a:spcPct val="0"/>
              </a:spcAft>
              <a:buSzPct val="128000"/>
              <a:defRPr/>
            </a:pPr>
            <a:r>
              <a:rPr lang="ru-RU" altLang="ru-RU" sz="2400" dirty="0">
                <a:solidFill>
                  <a:srgbClr val="025373"/>
                </a:solidFill>
                <a:ea typeface="+mj-ea"/>
                <a:cs typeface="+mj-cs"/>
              </a:rPr>
              <a:t> Отношения носят систематический, длительный и однотипный характер.</a:t>
            </a:r>
          </a:p>
          <a:p>
            <a:pPr indent="504000" algn="just">
              <a:spcBef>
                <a:spcPts val="600"/>
              </a:spcBef>
              <a:spcAft>
                <a:spcPct val="0"/>
              </a:spcAft>
              <a:buSzPct val="128000"/>
              <a:defRPr/>
            </a:pPr>
            <a:r>
              <a:rPr lang="ru-RU" altLang="ru-RU" sz="2400" dirty="0">
                <a:solidFill>
                  <a:srgbClr val="025373"/>
                </a:solidFill>
                <a:ea typeface="+mj-ea"/>
                <a:cs typeface="+mj-cs"/>
              </a:rPr>
              <a:t> Нет документов, подтверждающих использование транспорта для нужд организации.</a:t>
            </a:r>
          </a:p>
          <a:p>
            <a:pPr indent="504000" algn="just">
              <a:spcBef>
                <a:spcPts val="600"/>
              </a:spcBef>
              <a:spcAft>
                <a:spcPct val="0"/>
              </a:spcAft>
              <a:buSzPct val="128000"/>
              <a:defRPr/>
            </a:pPr>
            <a:r>
              <a:rPr lang="ru-RU" altLang="ru-RU" sz="2400" dirty="0">
                <a:solidFill>
                  <a:srgbClr val="025373"/>
                </a:solidFill>
                <a:ea typeface="+mj-ea"/>
                <a:cs typeface="+mj-cs"/>
              </a:rPr>
              <a:t> Автомобилями управляют сами собственники. </a:t>
            </a:r>
          </a:p>
          <a:p>
            <a:pPr indent="504000" algn="just">
              <a:spcBef>
                <a:spcPts val="600"/>
              </a:spcBef>
              <a:spcAft>
                <a:spcPct val="0"/>
              </a:spcAft>
              <a:buSzPct val="128000"/>
              <a:defRPr/>
            </a:pPr>
            <a:r>
              <a:rPr lang="ru-RU" altLang="ru-RU" sz="2400" dirty="0">
                <a:solidFill>
                  <a:srgbClr val="025373"/>
                </a:solidFill>
                <a:ea typeface="+mj-ea"/>
                <a:cs typeface="+mj-cs"/>
              </a:rPr>
              <a:t> Организация не несет расходов на содержание автомобилей.</a:t>
            </a:r>
          </a:p>
          <a:p>
            <a:pPr marL="0" indent="0">
              <a:buNone/>
              <a:defRPr/>
            </a:pPr>
            <a:endParaRPr lang="ru-RU" altLang="ru-RU" sz="2400" b="1" dirty="0">
              <a:latin typeface="Cambria" pitchFamily="18" charset="0"/>
              <a:ea typeface="Cambria" pitchFamily="18" charset="0"/>
            </a:endParaRPr>
          </a:p>
          <a:p>
            <a:pPr marL="0" indent="0">
              <a:buNone/>
              <a:defRPr/>
            </a:pPr>
            <a:endParaRPr lang="ru-RU" altLang="ru-RU" sz="2400" b="1" dirty="0">
              <a:latin typeface="Cambria" pitchFamily="18" charset="0"/>
              <a:ea typeface="Cambria" pitchFamily="18" charset="0"/>
            </a:endParaRPr>
          </a:p>
          <a:p>
            <a:endParaRPr lang="ru-RU" dirty="0"/>
          </a:p>
        </p:txBody>
      </p:sp>
      <p:sp>
        <p:nvSpPr>
          <p:cNvPr id="30722" name="Заголовок 1">
            <a:extLst>
              <a:ext uri="{FF2B5EF4-FFF2-40B4-BE49-F238E27FC236}">
                <a16:creationId xmlns:a16="http://schemas.microsoft.com/office/drawing/2014/main" xmlns="" id="{0D2364AE-4270-4566-BDD5-7788B6ABFEB3}"/>
              </a:ext>
            </a:extLst>
          </p:cNvPr>
          <p:cNvSpPr>
            <a:spLocks noGrp="1"/>
          </p:cNvSpPr>
          <p:nvPr>
            <p:ph type="title"/>
          </p:nvPr>
        </p:nvSpPr>
        <p:spPr>
          <a:xfrm>
            <a:off x="316808" y="499921"/>
            <a:ext cx="11110069" cy="1325563"/>
          </a:xfrm>
        </p:spPr>
        <p:txBody>
          <a:bodyPr>
            <a:normAutofit fontScale="90000"/>
          </a:bodyPr>
          <a:lstStyle/>
          <a:p>
            <a:pPr algn="ctr">
              <a:defRPr/>
            </a:pPr>
            <a:r>
              <a:rPr lang="ru-RU" altLang="ru-RU" sz="2700" dirty="0">
                <a:solidFill>
                  <a:schemeClr val="bg1"/>
                </a:solidFill>
                <a:effectLst/>
                <a:latin typeface="+mn-lt"/>
              </a:rPr>
              <a:t/>
            </a:r>
            <a:br>
              <a:rPr lang="ru-RU" altLang="ru-RU" sz="2700" dirty="0">
                <a:solidFill>
                  <a:schemeClr val="bg1"/>
                </a:solidFill>
                <a:effectLst/>
                <a:latin typeface="+mn-lt"/>
              </a:rPr>
            </a:br>
            <a:r>
              <a:rPr lang="ru-RU" sz="3100" b="1" dirty="0">
                <a:solidFill>
                  <a:schemeClr val="bg1"/>
                </a:solidFill>
                <a:latin typeface="+mn-lt"/>
              </a:rPr>
              <a:t>Договор аренды – скрытая форма оплаты труда или оказания услуг</a:t>
            </a:r>
            <a:r>
              <a:rPr lang="ru-RU" sz="3100" b="1" dirty="0">
                <a:solidFill>
                  <a:srgbClr val="FF0000"/>
                </a:solidFill>
                <a:latin typeface="Trebuchet MS"/>
              </a:rPr>
              <a:t/>
            </a:r>
            <a:br>
              <a:rPr lang="ru-RU" sz="3100" b="1" dirty="0">
                <a:solidFill>
                  <a:srgbClr val="FF0000"/>
                </a:solidFill>
                <a:latin typeface="Trebuchet MS"/>
              </a:rPr>
            </a:br>
            <a:r>
              <a:rPr lang="ru-RU" sz="3100" b="1" dirty="0">
                <a:solidFill>
                  <a:srgbClr val="FF0000"/>
                </a:solidFill>
                <a:latin typeface="Trebuchet MS"/>
              </a:rPr>
              <a:t/>
            </a:r>
            <a:br>
              <a:rPr lang="ru-RU" sz="3100" b="1" dirty="0">
                <a:solidFill>
                  <a:srgbClr val="FF0000"/>
                </a:solidFill>
                <a:latin typeface="Trebuchet MS"/>
              </a:rPr>
            </a:br>
            <a:r>
              <a:rPr lang="ru-RU" altLang="ru-RU" sz="2700" b="1" dirty="0">
                <a:solidFill>
                  <a:schemeClr val="bg1"/>
                </a:solidFill>
                <a:latin typeface="+mn-lt"/>
              </a:rPr>
              <a:t>Постановление Арбитражного суда Уральского округа от 09.07.2015 N Ф09-3788/15</a:t>
            </a:r>
            <a:br>
              <a:rPr lang="ru-RU" altLang="ru-RU" sz="2700" b="1" dirty="0">
                <a:solidFill>
                  <a:schemeClr val="bg1"/>
                </a:solidFill>
                <a:latin typeface="+mn-lt"/>
              </a:rPr>
            </a:br>
            <a:endParaRPr lang="ru-RU" altLang="ru-RU" sz="2700" b="1" dirty="0">
              <a:effectLs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Объект 2">
            <a:extLst>
              <a:ext uri="{FF2B5EF4-FFF2-40B4-BE49-F238E27FC236}">
                <a16:creationId xmlns:a16="http://schemas.microsoft.com/office/drawing/2014/main" xmlns="" id="{80913075-2965-4FE4-9EB6-8DEB93D85D9B}"/>
              </a:ext>
            </a:extLst>
          </p:cNvPr>
          <p:cNvSpPr>
            <a:spLocks noGrp="1"/>
          </p:cNvSpPr>
          <p:nvPr>
            <p:ph type="body" sz="quarter" idx="10"/>
          </p:nvPr>
        </p:nvSpPr>
        <p:spPr>
          <a:ln>
            <a:miter lim="800000"/>
            <a:headEnd/>
            <a:tailEnd/>
          </a:ln>
        </p:spPr>
        <p:txBody>
          <a:bodyPr>
            <a:normAutofit/>
          </a:bodyPr>
          <a:lstStyle/>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dirty="0"/>
          </a:p>
        </p:txBody>
      </p:sp>
      <p:sp>
        <p:nvSpPr>
          <p:cNvPr id="2" name="Текст 1">
            <a:extLst>
              <a:ext uri="{FF2B5EF4-FFF2-40B4-BE49-F238E27FC236}">
                <a16:creationId xmlns:a16="http://schemas.microsoft.com/office/drawing/2014/main" xmlns="" id="{D3F71864-2407-425C-A9C1-F6BD8AC2DEC0}"/>
              </a:ext>
            </a:extLst>
          </p:cNvPr>
          <p:cNvSpPr>
            <a:spLocks noGrp="1"/>
          </p:cNvSpPr>
          <p:nvPr>
            <p:ph type="body" sz="quarter" idx="11"/>
          </p:nvPr>
        </p:nvSpPr>
        <p:spPr>
          <a:xfrm>
            <a:off x="767408" y="2996952"/>
            <a:ext cx="10730408" cy="4131742"/>
          </a:xfrm>
        </p:spPr>
        <p:txBody>
          <a:bodyPr>
            <a:normAutofit/>
          </a:bodyPr>
          <a:lstStyle/>
          <a:p>
            <a:pPr>
              <a:defRPr/>
            </a:pPr>
            <a:endParaRPr lang="ru-RU" altLang="ru-RU" sz="2000" b="1" dirty="0">
              <a:solidFill>
                <a:srgbClr val="025373"/>
              </a:solidFill>
              <a:latin typeface="Cambria" pitchFamily="18" charset="0"/>
              <a:ea typeface="Cambria" pitchFamily="18" charset="0"/>
            </a:endParaRPr>
          </a:p>
          <a:p>
            <a:pPr indent="504000">
              <a:spcBef>
                <a:spcPct val="0"/>
              </a:spcBef>
              <a:spcAft>
                <a:spcPct val="0"/>
              </a:spcAft>
              <a:buSzPct val="128000"/>
              <a:defRPr/>
            </a:pPr>
            <a:r>
              <a:rPr lang="ru-RU" altLang="ru-RU" sz="2000" dirty="0">
                <a:solidFill>
                  <a:srgbClr val="025373"/>
                </a:solidFill>
                <a:ea typeface="+mj-ea"/>
                <a:cs typeface="+mj-cs"/>
              </a:rPr>
              <a:t> </a:t>
            </a:r>
            <a:r>
              <a:rPr lang="ru-RU" altLang="ru-RU" sz="2000" dirty="0">
                <a:solidFill>
                  <a:srgbClr val="025373"/>
                </a:solidFill>
              </a:rPr>
              <a:t>О</a:t>
            </a:r>
            <a:r>
              <a:rPr lang="ru-RU" sz="2000" dirty="0">
                <a:solidFill>
                  <a:srgbClr val="025373"/>
                </a:solidFill>
              </a:rPr>
              <a:t>тсутствие наставника;</a:t>
            </a:r>
            <a:endParaRPr lang="ru-RU" altLang="ru-RU" sz="2000" dirty="0">
              <a:solidFill>
                <a:srgbClr val="025373"/>
              </a:solidFill>
              <a:ea typeface="+mj-ea"/>
              <a:cs typeface="+mj-cs"/>
            </a:endParaRPr>
          </a:p>
          <a:p>
            <a:pPr indent="504000">
              <a:spcBef>
                <a:spcPct val="0"/>
              </a:spcBef>
              <a:spcAft>
                <a:spcPct val="0"/>
              </a:spcAft>
              <a:buSzPct val="128000"/>
              <a:defRPr/>
            </a:pPr>
            <a:r>
              <a:rPr lang="ru-RU" altLang="ru-RU" sz="2000" dirty="0">
                <a:solidFill>
                  <a:srgbClr val="025373"/>
                </a:solidFill>
                <a:ea typeface="+mj-ea"/>
                <a:cs typeface="+mj-cs"/>
              </a:rPr>
              <a:t> </a:t>
            </a:r>
            <a:r>
              <a:rPr lang="ru-RU" altLang="ru-RU" sz="2000" dirty="0">
                <a:solidFill>
                  <a:srgbClr val="025373"/>
                </a:solidFill>
              </a:rPr>
              <a:t>Н</a:t>
            </a:r>
            <a:r>
              <a:rPr lang="ru-RU" sz="2000" dirty="0">
                <a:solidFill>
                  <a:srgbClr val="025373"/>
                </a:solidFill>
              </a:rPr>
              <a:t>е доказана необходимость учебы;</a:t>
            </a:r>
            <a:endParaRPr lang="ru-RU" altLang="ru-RU" sz="2000" dirty="0">
              <a:solidFill>
                <a:srgbClr val="025373"/>
              </a:solidFill>
              <a:ea typeface="+mj-ea"/>
              <a:cs typeface="+mj-cs"/>
            </a:endParaRPr>
          </a:p>
          <a:p>
            <a:pPr indent="504000">
              <a:spcBef>
                <a:spcPct val="0"/>
              </a:spcBef>
              <a:spcAft>
                <a:spcPct val="0"/>
              </a:spcAft>
              <a:buSzPct val="128000"/>
              <a:defRPr/>
            </a:pPr>
            <a:r>
              <a:rPr lang="ru-RU" altLang="ru-RU" sz="2000" dirty="0">
                <a:solidFill>
                  <a:srgbClr val="025373"/>
                </a:solidFill>
                <a:ea typeface="+mj-ea"/>
                <a:cs typeface="+mj-cs"/>
              </a:rPr>
              <a:t> </a:t>
            </a:r>
            <a:r>
              <a:rPr lang="ru-RU" altLang="ru-RU" sz="2000" dirty="0">
                <a:solidFill>
                  <a:srgbClr val="025373"/>
                </a:solidFill>
              </a:rPr>
              <a:t>С</a:t>
            </a:r>
            <a:r>
              <a:rPr lang="ru-RU" sz="2000" dirty="0">
                <a:solidFill>
                  <a:srgbClr val="025373"/>
                </a:solidFill>
              </a:rPr>
              <a:t>рок договора равен испытательному сроку</a:t>
            </a:r>
            <a:r>
              <a:rPr lang="ru-RU" sz="2000" dirty="0">
                <a:solidFill>
                  <a:srgbClr val="025373"/>
                </a:solidFill>
                <a:ea typeface="+mj-ea"/>
                <a:cs typeface="+mj-cs"/>
              </a:rPr>
              <a:t>;</a:t>
            </a:r>
            <a:endParaRPr lang="ru-RU" altLang="ru-RU" sz="2000" dirty="0">
              <a:solidFill>
                <a:srgbClr val="025373"/>
              </a:solidFill>
              <a:ea typeface="+mj-ea"/>
              <a:cs typeface="+mj-cs"/>
            </a:endParaRPr>
          </a:p>
          <a:p>
            <a:pPr indent="504000">
              <a:spcBef>
                <a:spcPct val="0"/>
              </a:spcBef>
              <a:spcAft>
                <a:spcPct val="0"/>
              </a:spcAft>
              <a:buSzPct val="128000"/>
              <a:defRPr/>
            </a:pPr>
            <a:r>
              <a:rPr lang="ru-RU" altLang="ru-RU" sz="2000" dirty="0">
                <a:solidFill>
                  <a:srgbClr val="025373"/>
                </a:solidFill>
                <a:ea typeface="+mj-ea"/>
                <a:cs typeface="+mj-cs"/>
              </a:rPr>
              <a:t> </a:t>
            </a:r>
            <a:r>
              <a:rPr lang="ru-RU" altLang="ru-RU" sz="2000" dirty="0">
                <a:solidFill>
                  <a:srgbClr val="025373"/>
                </a:solidFill>
              </a:rPr>
              <a:t>П</a:t>
            </a:r>
            <a:r>
              <a:rPr lang="ru-RU" sz="2000" dirty="0">
                <a:solidFill>
                  <a:srgbClr val="025373"/>
                </a:solidFill>
              </a:rPr>
              <a:t>ренебрежение документами на учебу;</a:t>
            </a:r>
            <a:endParaRPr lang="ru-RU" altLang="ru-RU" sz="2000" dirty="0">
              <a:solidFill>
                <a:srgbClr val="025373"/>
              </a:solidFill>
              <a:ea typeface="+mj-ea"/>
              <a:cs typeface="+mj-cs"/>
            </a:endParaRPr>
          </a:p>
          <a:p>
            <a:pPr indent="504000">
              <a:spcBef>
                <a:spcPct val="0"/>
              </a:spcBef>
              <a:spcAft>
                <a:spcPct val="0"/>
              </a:spcAft>
              <a:buSzPct val="128000"/>
              <a:defRPr/>
            </a:pPr>
            <a:r>
              <a:rPr lang="ru-RU" altLang="ru-RU" sz="2000" dirty="0">
                <a:solidFill>
                  <a:srgbClr val="025373"/>
                </a:solidFill>
                <a:ea typeface="+mj-ea"/>
                <a:cs typeface="+mj-cs"/>
              </a:rPr>
              <a:t> </a:t>
            </a:r>
            <a:r>
              <a:rPr lang="ru-RU" altLang="ru-RU" sz="2000" dirty="0">
                <a:solidFill>
                  <a:srgbClr val="025373"/>
                </a:solidFill>
              </a:rPr>
              <a:t>К</a:t>
            </a:r>
            <a:r>
              <a:rPr lang="ru-RU" sz="2000" dirty="0">
                <a:solidFill>
                  <a:srgbClr val="025373"/>
                </a:solidFill>
              </a:rPr>
              <a:t> стипендиям применялись зарплатные нормы</a:t>
            </a:r>
            <a:r>
              <a:rPr lang="ru-RU" altLang="ru-RU" sz="2000" dirty="0">
                <a:solidFill>
                  <a:srgbClr val="025373"/>
                </a:solidFill>
                <a:ea typeface="+mj-ea"/>
                <a:cs typeface="+mj-cs"/>
              </a:rPr>
              <a:t>.</a:t>
            </a:r>
          </a:p>
          <a:p>
            <a:pPr>
              <a:spcBef>
                <a:spcPct val="0"/>
              </a:spcBef>
              <a:spcAft>
                <a:spcPct val="0"/>
              </a:spcAft>
              <a:buSzPct val="128000"/>
              <a:buNone/>
              <a:defRPr/>
            </a:pPr>
            <a:r>
              <a:rPr lang="ru-RU" altLang="ru-RU" sz="2400" dirty="0">
                <a:solidFill>
                  <a:srgbClr val="025373"/>
                </a:solidFill>
                <a:ea typeface="+mj-ea"/>
                <a:cs typeface="+mj-cs"/>
              </a:rPr>
              <a:t> </a:t>
            </a:r>
            <a:endParaRPr lang="ru-RU" altLang="ru-RU" sz="2400" b="1" dirty="0">
              <a:latin typeface="Cambria" pitchFamily="18" charset="0"/>
              <a:ea typeface="Cambria" pitchFamily="18" charset="0"/>
            </a:endParaRPr>
          </a:p>
          <a:p>
            <a:pPr marL="0" indent="0">
              <a:buNone/>
              <a:defRPr/>
            </a:pPr>
            <a:endParaRPr lang="ru-RU" altLang="ru-RU" sz="2400" b="1" dirty="0">
              <a:latin typeface="Cambria" pitchFamily="18" charset="0"/>
              <a:ea typeface="Cambria" pitchFamily="18" charset="0"/>
            </a:endParaRPr>
          </a:p>
          <a:p>
            <a:endParaRPr lang="ru-RU" dirty="0"/>
          </a:p>
        </p:txBody>
      </p:sp>
      <p:sp>
        <p:nvSpPr>
          <p:cNvPr id="30722" name="Заголовок 1">
            <a:extLst>
              <a:ext uri="{FF2B5EF4-FFF2-40B4-BE49-F238E27FC236}">
                <a16:creationId xmlns:a16="http://schemas.microsoft.com/office/drawing/2014/main" xmlns="" id="{0D2364AE-4270-4566-BDD5-7788B6ABFEB3}"/>
              </a:ext>
            </a:extLst>
          </p:cNvPr>
          <p:cNvSpPr>
            <a:spLocks noGrp="1"/>
          </p:cNvSpPr>
          <p:nvPr>
            <p:ph type="title"/>
          </p:nvPr>
        </p:nvSpPr>
        <p:spPr>
          <a:xfrm>
            <a:off x="623392" y="620688"/>
            <a:ext cx="11110069" cy="1325563"/>
          </a:xfrm>
        </p:spPr>
        <p:txBody>
          <a:bodyPr>
            <a:normAutofit fontScale="90000"/>
          </a:bodyPr>
          <a:lstStyle/>
          <a:p>
            <a:pPr algn="ctr">
              <a:spcBef>
                <a:spcPts val="1200"/>
              </a:spcBef>
              <a:defRPr/>
            </a:pPr>
            <a:r>
              <a:rPr lang="ru-RU" altLang="ru-RU" sz="3100" b="1" dirty="0">
                <a:solidFill>
                  <a:schemeClr val="bg1"/>
                </a:solidFill>
                <a:effectLst/>
                <a:latin typeface="+mn-lt"/>
              </a:rPr>
              <a:t>Ученический договор, как неудачный способ экономии</a:t>
            </a:r>
            <a:br>
              <a:rPr lang="ru-RU" altLang="ru-RU" sz="3100" b="1" dirty="0">
                <a:solidFill>
                  <a:schemeClr val="bg1"/>
                </a:solidFill>
                <a:effectLst/>
                <a:latin typeface="+mn-lt"/>
              </a:rPr>
            </a:br>
            <a:r>
              <a:rPr lang="ru-RU" altLang="ru-RU" sz="2700" dirty="0">
                <a:solidFill>
                  <a:schemeClr val="bg1"/>
                </a:solidFill>
                <a:effectLst/>
                <a:latin typeface="+mn-lt"/>
              </a:rPr>
              <a:t/>
            </a:r>
            <a:br>
              <a:rPr lang="ru-RU" altLang="ru-RU" sz="2700" dirty="0">
                <a:solidFill>
                  <a:schemeClr val="bg1"/>
                </a:solidFill>
                <a:effectLst/>
                <a:latin typeface="+mn-lt"/>
              </a:rPr>
            </a:br>
            <a:r>
              <a:rPr lang="ru-RU" sz="2700" b="1" dirty="0">
                <a:solidFill>
                  <a:schemeClr val="bg1"/>
                </a:solidFill>
                <a:latin typeface="+mn-lt"/>
              </a:rPr>
              <a:t>Определение Верховного Суда РФ от 31.03.2022 N 309-ЭС22-2353 по делу </a:t>
            </a:r>
            <a:br>
              <a:rPr lang="ru-RU" sz="2700" b="1" dirty="0">
                <a:solidFill>
                  <a:schemeClr val="bg1"/>
                </a:solidFill>
                <a:latin typeface="+mn-lt"/>
              </a:rPr>
            </a:br>
            <a:r>
              <a:rPr lang="ru-RU" sz="2700" b="1" dirty="0">
                <a:solidFill>
                  <a:schemeClr val="bg1"/>
                </a:solidFill>
                <a:latin typeface="+mn-lt"/>
              </a:rPr>
              <a:t>N А76-4285/2021</a:t>
            </a:r>
            <a:r>
              <a:rPr lang="ru-RU" sz="2700" b="1" dirty="0">
                <a:solidFill>
                  <a:schemeClr val="bg1"/>
                </a:solidFill>
              </a:rPr>
              <a:t/>
            </a:r>
            <a:br>
              <a:rPr lang="ru-RU" sz="2700" b="1" dirty="0">
                <a:solidFill>
                  <a:schemeClr val="bg1"/>
                </a:solidFill>
              </a:rPr>
            </a:br>
            <a:endParaRPr lang="ru-RU" altLang="ru-RU" sz="2700" b="1" dirty="0">
              <a:solidFill>
                <a:schemeClr val="bg1"/>
              </a:solidFill>
              <a:effectLs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Объект 2">
            <a:extLst>
              <a:ext uri="{FF2B5EF4-FFF2-40B4-BE49-F238E27FC236}">
                <a16:creationId xmlns:a16="http://schemas.microsoft.com/office/drawing/2014/main" xmlns="" id="{80913075-2965-4FE4-9EB6-8DEB93D85D9B}"/>
              </a:ext>
            </a:extLst>
          </p:cNvPr>
          <p:cNvSpPr>
            <a:spLocks noGrp="1"/>
          </p:cNvSpPr>
          <p:nvPr>
            <p:ph type="body" sz="quarter" idx="10"/>
          </p:nvPr>
        </p:nvSpPr>
        <p:spPr>
          <a:ln>
            <a:miter lim="800000"/>
            <a:headEnd/>
            <a:tailEnd/>
          </a:ln>
        </p:spPr>
        <p:txBody>
          <a:bodyPr>
            <a:normAutofit/>
          </a:bodyPr>
          <a:lstStyle/>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dirty="0"/>
          </a:p>
        </p:txBody>
      </p:sp>
      <p:sp>
        <p:nvSpPr>
          <p:cNvPr id="2" name="Текст 1">
            <a:extLst>
              <a:ext uri="{FF2B5EF4-FFF2-40B4-BE49-F238E27FC236}">
                <a16:creationId xmlns:a16="http://schemas.microsoft.com/office/drawing/2014/main" xmlns="" id="{D3F71864-2407-425C-A9C1-F6BD8AC2DEC0}"/>
              </a:ext>
            </a:extLst>
          </p:cNvPr>
          <p:cNvSpPr>
            <a:spLocks noGrp="1"/>
          </p:cNvSpPr>
          <p:nvPr>
            <p:ph type="body" sz="quarter" idx="11"/>
          </p:nvPr>
        </p:nvSpPr>
        <p:spPr>
          <a:xfrm>
            <a:off x="695400" y="2726258"/>
            <a:ext cx="10730408" cy="4131742"/>
          </a:xfrm>
        </p:spPr>
        <p:txBody>
          <a:bodyPr>
            <a:normAutofit lnSpcReduction="10000"/>
          </a:bodyPr>
          <a:lstStyle/>
          <a:p>
            <a:pPr indent="504000" algn="just" fontAlgn="base">
              <a:buNone/>
            </a:pPr>
            <a:r>
              <a:rPr lang="ru-RU" sz="2400" b="1" dirty="0">
                <a:solidFill>
                  <a:schemeClr val="accent1"/>
                </a:solidFill>
                <a:ea typeface="Cambria" pitchFamily="18" charset="0"/>
                <a:cs typeface="Times New Roman" pitchFamily="18" charset="0"/>
              </a:rPr>
              <a:t>Организационная зависимость.</a:t>
            </a:r>
          </a:p>
          <a:p>
            <a:pPr indent="504000" algn="just" fontAlgn="base">
              <a:buNone/>
            </a:pPr>
            <a:r>
              <a:rPr lang="ru-RU" sz="2400" dirty="0">
                <a:solidFill>
                  <a:schemeClr val="accent1"/>
                </a:solidFill>
                <a:ea typeface="Cambria" pitchFamily="18" charset="0"/>
                <a:cs typeface="Times New Roman" pitchFamily="18" charset="0"/>
              </a:rPr>
              <a:t>Это выявляют по данным фактам:</a:t>
            </a:r>
            <a:endParaRPr lang="en-US" sz="2400" dirty="0">
              <a:solidFill>
                <a:schemeClr val="accent1"/>
              </a:solidFill>
              <a:ea typeface="Cambria" pitchFamily="18" charset="0"/>
              <a:cs typeface="Times New Roman" pitchFamily="18" charset="0"/>
            </a:endParaRPr>
          </a:p>
          <a:p>
            <a:pPr indent="504000" algn="just" fontAlgn="base"/>
            <a:r>
              <a:rPr lang="ru-RU" sz="2400" dirty="0">
                <a:solidFill>
                  <a:schemeClr val="accent1"/>
                </a:solidFill>
                <a:ea typeface="Cambria" pitchFamily="18" charset="0"/>
                <a:cs typeface="Times New Roman" pitchFamily="18" charset="0"/>
              </a:rPr>
              <a:t>Регистрация в качестве плательщика НПД — обязательное условие заказчика;</a:t>
            </a:r>
          </a:p>
          <a:p>
            <a:pPr indent="504000" algn="just" fontAlgn="base"/>
            <a:r>
              <a:rPr lang="ru-RU" sz="2400" dirty="0">
                <a:solidFill>
                  <a:schemeClr val="accent1"/>
                </a:solidFill>
                <a:ea typeface="Cambria" pitchFamily="18" charset="0"/>
                <a:cs typeface="Times New Roman" pitchFamily="18" charset="0"/>
              </a:rPr>
              <a:t>Заказчик распределяет самозанятых по объектам (маршрутам), исходя из производственной необходимости;</a:t>
            </a:r>
          </a:p>
          <a:p>
            <a:pPr indent="504000" algn="just" fontAlgn="base"/>
            <a:r>
              <a:rPr lang="ru-RU" sz="2400" dirty="0">
                <a:solidFill>
                  <a:schemeClr val="accent1"/>
                </a:solidFill>
                <a:ea typeface="Cambria" pitchFamily="18" charset="0"/>
                <a:cs typeface="Times New Roman" pitchFamily="18" charset="0"/>
              </a:rPr>
              <a:t>Заказчик определяет режим работы плательщика НПД (продолжительность рабочего дня, смены, время отдыха и т.д.);</a:t>
            </a:r>
          </a:p>
          <a:p>
            <a:pPr indent="504000" algn="just" fontAlgn="base"/>
            <a:r>
              <a:rPr lang="ru-RU" sz="2400" dirty="0">
                <a:solidFill>
                  <a:schemeClr val="accent1"/>
                </a:solidFill>
                <a:ea typeface="Cambria" pitchFamily="18" charset="0"/>
                <a:cs typeface="Times New Roman" pitchFamily="18" charset="0"/>
              </a:rPr>
              <a:t>Сотрудник заказчика руководит работой самозанятых, контролирует ее.</a:t>
            </a:r>
          </a:p>
          <a:p>
            <a:pPr>
              <a:defRPr/>
            </a:pPr>
            <a:endParaRPr lang="ru-RU" altLang="ru-RU" sz="2000" b="1" dirty="0">
              <a:latin typeface="Cambria" pitchFamily="18" charset="0"/>
              <a:ea typeface="Cambria" pitchFamily="18" charset="0"/>
            </a:endParaRPr>
          </a:p>
          <a:p>
            <a:pPr>
              <a:spcBef>
                <a:spcPct val="0"/>
              </a:spcBef>
              <a:spcAft>
                <a:spcPct val="0"/>
              </a:spcAft>
              <a:buSzPct val="128000"/>
              <a:buNone/>
              <a:defRPr/>
            </a:pPr>
            <a:r>
              <a:rPr lang="ru-RU" altLang="ru-RU" sz="2400" dirty="0">
                <a:solidFill>
                  <a:srgbClr val="025373"/>
                </a:solidFill>
                <a:ea typeface="+mj-ea"/>
                <a:cs typeface="+mj-cs"/>
              </a:rPr>
              <a:t> </a:t>
            </a:r>
            <a:endParaRPr lang="ru-RU" altLang="ru-RU" sz="2400" b="1" dirty="0">
              <a:latin typeface="Cambria" pitchFamily="18" charset="0"/>
              <a:ea typeface="Cambria" pitchFamily="18" charset="0"/>
            </a:endParaRPr>
          </a:p>
          <a:p>
            <a:pPr marL="0" indent="0">
              <a:buNone/>
              <a:defRPr/>
            </a:pPr>
            <a:endParaRPr lang="ru-RU" altLang="ru-RU" sz="2400" b="1" dirty="0">
              <a:latin typeface="Cambria" pitchFamily="18" charset="0"/>
              <a:ea typeface="Cambria" pitchFamily="18" charset="0"/>
            </a:endParaRPr>
          </a:p>
          <a:p>
            <a:endParaRPr lang="ru-RU" dirty="0"/>
          </a:p>
        </p:txBody>
      </p:sp>
      <p:sp>
        <p:nvSpPr>
          <p:cNvPr id="30722" name="Заголовок 1">
            <a:extLst>
              <a:ext uri="{FF2B5EF4-FFF2-40B4-BE49-F238E27FC236}">
                <a16:creationId xmlns:a16="http://schemas.microsoft.com/office/drawing/2014/main" xmlns="" id="{0D2364AE-4270-4566-BDD5-7788B6ABFEB3}"/>
              </a:ext>
            </a:extLst>
          </p:cNvPr>
          <p:cNvSpPr>
            <a:spLocks noGrp="1"/>
          </p:cNvSpPr>
          <p:nvPr>
            <p:ph type="title"/>
          </p:nvPr>
        </p:nvSpPr>
        <p:spPr>
          <a:xfrm>
            <a:off x="263352" y="692696"/>
            <a:ext cx="11110069" cy="1325563"/>
          </a:xfrm>
        </p:spPr>
        <p:txBody>
          <a:bodyPr>
            <a:normAutofit fontScale="90000"/>
          </a:bodyPr>
          <a:lstStyle/>
          <a:p>
            <a:pPr algn="ctr">
              <a:defRPr/>
            </a:pPr>
            <a:r>
              <a:rPr lang="ru-RU" altLang="ru-RU" sz="3100" b="1" dirty="0">
                <a:solidFill>
                  <a:schemeClr val="bg1"/>
                </a:solidFill>
                <a:effectLst/>
                <a:latin typeface="+mn-lt"/>
              </a:rPr>
              <a:t>Договор с самозанятым – зоны риска</a:t>
            </a:r>
            <a:br>
              <a:rPr lang="ru-RU" altLang="ru-RU" sz="3100" b="1" dirty="0">
                <a:solidFill>
                  <a:schemeClr val="bg1"/>
                </a:solidFill>
                <a:effectLst/>
                <a:latin typeface="+mn-lt"/>
              </a:rPr>
            </a:br>
            <a:r>
              <a:rPr lang="ru-RU" altLang="ru-RU" sz="2700" dirty="0">
                <a:solidFill>
                  <a:schemeClr val="bg1"/>
                </a:solidFill>
                <a:effectLst/>
                <a:latin typeface="+mn-lt"/>
              </a:rPr>
              <a:t/>
            </a:r>
            <a:br>
              <a:rPr lang="ru-RU" altLang="ru-RU" sz="2700" dirty="0">
                <a:solidFill>
                  <a:schemeClr val="bg1"/>
                </a:solidFill>
                <a:effectLst/>
                <a:latin typeface="+mn-lt"/>
              </a:rPr>
            </a:br>
            <a:r>
              <a:rPr lang="ru-RU" sz="2400" dirty="0">
                <a:solidFill>
                  <a:schemeClr val="bg1"/>
                </a:solidFill>
                <a:latin typeface="+mn-lt"/>
              </a:rPr>
              <a:t>Письмо ФНС России от 16.09.2021 N АБ-4-20/13183@</a:t>
            </a:r>
            <a:br>
              <a:rPr lang="ru-RU" sz="2400" dirty="0">
                <a:solidFill>
                  <a:schemeClr val="bg1"/>
                </a:solidFill>
                <a:latin typeface="+mn-lt"/>
              </a:rPr>
            </a:br>
            <a:r>
              <a:rPr lang="ru-RU" sz="2700" b="1" dirty="0">
                <a:solidFill>
                  <a:schemeClr val="bg1"/>
                </a:solidFill>
              </a:rPr>
              <a:t/>
            </a:r>
            <a:br>
              <a:rPr lang="ru-RU" sz="2700" b="1" dirty="0">
                <a:solidFill>
                  <a:schemeClr val="bg1"/>
                </a:solidFill>
              </a:rPr>
            </a:br>
            <a:endParaRPr lang="ru-RU" altLang="ru-RU" sz="2700" b="1" dirty="0">
              <a:solidFill>
                <a:schemeClr val="bg1"/>
              </a:solidFill>
              <a:effectLs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Объект 2">
            <a:extLst>
              <a:ext uri="{FF2B5EF4-FFF2-40B4-BE49-F238E27FC236}">
                <a16:creationId xmlns:a16="http://schemas.microsoft.com/office/drawing/2014/main" xmlns="" id="{80913075-2965-4FE4-9EB6-8DEB93D85D9B}"/>
              </a:ext>
            </a:extLst>
          </p:cNvPr>
          <p:cNvSpPr>
            <a:spLocks noGrp="1"/>
          </p:cNvSpPr>
          <p:nvPr>
            <p:ph type="body" sz="quarter" idx="10"/>
          </p:nvPr>
        </p:nvSpPr>
        <p:spPr>
          <a:xfrm>
            <a:off x="911424" y="1196752"/>
            <a:ext cx="10664825" cy="1035050"/>
          </a:xfrm>
          <a:ln>
            <a:miter lim="800000"/>
            <a:headEnd/>
            <a:tailEnd/>
          </a:ln>
        </p:spPr>
        <p:txBody>
          <a:bodyPr>
            <a:normAutofit/>
          </a:bodyPr>
          <a:lstStyle/>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sz="1800" b="1" dirty="0">
              <a:latin typeface="Cambria" pitchFamily="18" charset="0"/>
              <a:ea typeface="Cambria" pitchFamily="18" charset="0"/>
            </a:endParaRPr>
          </a:p>
          <a:p>
            <a:pPr marL="0" indent="0">
              <a:buNone/>
              <a:defRPr/>
            </a:pPr>
            <a:endParaRPr lang="ru-RU" altLang="ru-RU" dirty="0"/>
          </a:p>
        </p:txBody>
      </p:sp>
      <p:sp>
        <p:nvSpPr>
          <p:cNvPr id="2" name="Текст 1">
            <a:extLst>
              <a:ext uri="{FF2B5EF4-FFF2-40B4-BE49-F238E27FC236}">
                <a16:creationId xmlns:a16="http://schemas.microsoft.com/office/drawing/2014/main" xmlns="" id="{D3F71864-2407-425C-A9C1-F6BD8AC2DEC0}"/>
              </a:ext>
            </a:extLst>
          </p:cNvPr>
          <p:cNvSpPr>
            <a:spLocks noGrp="1"/>
          </p:cNvSpPr>
          <p:nvPr>
            <p:ph type="body" sz="quarter" idx="11"/>
          </p:nvPr>
        </p:nvSpPr>
        <p:spPr>
          <a:xfrm>
            <a:off x="767408" y="2420888"/>
            <a:ext cx="10730408" cy="4131742"/>
          </a:xfrm>
        </p:spPr>
        <p:txBody>
          <a:bodyPr>
            <a:normAutofit fontScale="92500" lnSpcReduction="20000"/>
          </a:bodyPr>
          <a:lstStyle/>
          <a:p>
            <a:pPr indent="504000" algn="just">
              <a:buNone/>
            </a:pPr>
            <a:r>
              <a:rPr lang="ru-RU" sz="2400" b="1" dirty="0">
                <a:solidFill>
                  <a:srgbClr val="025373"/>
                </a:solidFill>
                <a:ea typeface="Cambria" pitchFamily="18" charset="0"/>
                <a:cs typeface="Times New Roman" pitchFamily="18" charset="0"/>
              </a:rPr>
              <a:t>Инфраструктурная зависимость</a:t>
            </a:r>
          </a:p>
          <a:p>
            <a:pPr indent="504000" algn="just"/>
            <a:r>
              <a:rPr lang="ru-RU" sz="2400" b="1" dirty="0">
                <a:solidFill>
                  <a:srgbClr val="025373"/>
                </a:solidFill>
                <a:ea typeface="Cambria" pitchFamily="18" charset="0"/>
                <a:cs typeface="Times New Roman" pitchFamily="18" charset="0"/>
              </a:rPr>
              <a:t> </a:t>
            </a:r>
            <a:r>
              <a:rPr lang="ru-RU" sz="2400" dirty="0">
                <a:solidFill>
                  <a:srgbClr val="025373"/>
                </a:solidFill>
                <a:ea typeface="Cambria" pitchFamily="18" charset="0"/>
                <a:cs typeface="Times New Roman" pitchFamily="18" charset="0"/>
              </a:rPr>
              <a:t>" Плательщика НПД" от "Заказчика", то есть "плательщик НПД" выполняет работу полностью материалами, инструментами и оборудованием "Заказчика";</a:t>
            </a:r>
          </a:p>
          <a:p>
            <a:pPr indent="504000" algn="just">
              <a:buNone/>
            </a:pPr>
            <a:endParaRPr lang="ru-RU" sz="2400" b="1" dirty="0">
              <a:solidFill>
                <a:srgbClr val="025373"/>
              </a:solidFill>
            </a:endParaRPr>
          </a:p>
          <a:p>
            <a:pPr indent="504000" algn="just">
              <a:buNone/>
            </a:pPr>
            <a:r>
              <a:rPr lang="ru-RU" sz="2400" b="1" dirty="0">
                <a:solidFill>
                  <a:srgbClr val="025373"/>
                </a:solidFill>
                <a:ea typeface="Cambria" pitchFamily="18" charset="0"/>
                <a:cs typeface="Times New Roman" pitchFamily="18" charset="0"/>
              </a:rPr>
              <a:t>Порядок оплаты услуг "плательщику НПД</a:t>
            </a:r>
            <a:r>
              <a:rPr lang="ru-RU" sz="2400" dirty="0">
                <a:solidFill>
                  <a:srgbClr val="025373"/>
                </a:solidFill>
                <a:ea typeface="Cambria" pitchFamily="18" charset="0"/>
                <a:cs typeface="Times New Roman" pitchFamily="18" charset="0"/>
              </a:rPr>
              <a:t>" </a:t>
            </a:r>
          </a:p>
          <a:p>
            <a:pPr indent="504000" algn="just"/>
            <a:r>
              <a:rPr lang="ru-RU" sz="2400" dirty="0">
                <a:solidFill>
                  <a:srgbClr val="025373"/>
                </a:solidFill>
                <a:ea typeface="Cambria" pitchFamily="18" charset="0"/>
                <a:cs typeface="Times New Roman" pitchFamily="18" charset="0"/>
              </a:rPr>
              <a:t>И учет оказываемых услуг аналогичен порядку, установленному Трудовым </a:t>
            </a:r>
            <a:r>
              <a:rPr lang="ru-RU" sz="2400" dirty="0">
                <a:solidFill>
                  <a:srgbClr val="025373"/>
                </a:solidFill>
                <a:ea typeface="Cambria" pitchFamily="18" charset="0"/>
                <a:cs typeface="Times New Roman" pitchFamily="18" charset="0"/>
                <a:hlinkClick r:id="rId2">
                  <a:extLst>
                    <a:ext uri="{A12FA001-AC4F-418D-AE19-62706E023703}">
                      <ahyp:hlinkClr xmlns:ahyp="http://schemas.microsoft.com/office/drawing/2018/hyperlinkcolor" xmlns="" val="tx"/>
                    </a:ext>
                  </a:extLst>
                </a:hlinkClick>
              </a:rPr>
              <a:t>кодексом</a:t>
            </a:r>
            <a:r>
              <a:rPr lang="ru-RU" sz="2400" dirty="0">
                <a:solidFill>
                  <a:srgbClr val="025373"/>
                </a:solidFill>
                <a:ea typeface="Cambria" pitchFamily="18" charset="0"/>
                <a:cs typeface="Times New Roman" pitchFamily="18" charset="0"/>
              </a:rPr>
              <a:t> Российской Федерации.</a:t>
            </a:r>
          </a:p>
          <a:p>
            <a:pPr indent="504000" algn="just"/>
            <a:endParaRPr lang="ru-RU" sz="2400" dirty="0">
              <a:solidFill>
                <a:srgbClr val="025373"/>
              </a:solidFill>
              <a:ea typeface="Cambria" pitchFamily="18" charset="0"/>
              <a:cs typeface="Times New Roman" pitchFamily="18" charset="0"/>
            </a:endParaRPr>
          </a:p>
          <a:p>
            <a:pPr indent="504000" algn="just"/>
            <a:r>
              <a:rPr lang="ru-RU" sz="2400" dirty="0">
                <a:solidFill>
                  <a:srgbClr val="025373"/>
                </a:solidFill>
                <a:ea typeface="Cambria" pitchFamily="18" charset="0"/>
                <a:cs typeface="Times New Roman" pitchFamily="18" charset="0"/>
              </a:rPr>
              <a:t>Указанные признаки характеризуют "плательщика НПД" как лицо, фактически лишенное предпринимательской самостоятельности в ведении своей деятельности.</a:t>
            </a:r>
          </a:p>
          <a:p>
            <a:pPr>
              <a:defRPr/>
            </a:pPr>
            <a:endParaRPr lang="ru-RU" altLang="ru-RU" sz="2400" b="1" dirty="0">
              <a:solidFill>
                <a:srgbClr val="025373"/>
              </a:solidFill>
              <a:latin typeface="Cambria" pitchFamily="18" charset="0"/>
              <a:ea typeface="Cambria" pitchFamily="18" charset="0"/>
            </a:endParaRPr>
          </a:p>
          <a:p>
            <a:pPr>
              <a:spcBef>
                <a:spcPct val="0"/>
              </a:spcBef>
              <a:spcAft>
                <a:spcPct val="0"/>
              </a:spcAft>
              <a:buSzPct val="128000"/>
              <a:buNone/>
              <a:defRPr/>
            </a:pPr>
            <a:r>
              <a:rPr lang="ru-RU" altLang="ru-RU" sz="2400" dirty="0">
                <a:solidFill>
                  <a:srgbClr val="025373"/>
                </a:solidFill>
                <a:ea typeface="+mj-ea"/>
                <a:cs typeface="+mj-cs"/>
              </a:rPr>
              <a:t> </a:t>
            </a:r>
            <a:endParaRPr lang="ru-RU" altLang="ru-RU" sz="2400" b="1" dirty="0">
              <a:solidFill>
                <a:srgbClr val="025373"/>
              </a:solidFill>
              <a:latin typeface="Cambria" pitchFamily="18" charset="0"/>
              <a:ea typeface="Cambria" pitchFamily="18" charset="0"/>
            </a:endParaRPr>
          </a:p>
          <a:p>
            <a:pPr marL="0" indent="0">
              <a:buNone/>
              <a:defRPr/>
            </a:pPr>
            <a:endParaRPr lang="ru-RU" altLang="ru-RU" sz="2400" b="1" dirty="0">
              <a:latin typeface="Cambria" pitchFamily="18" charset="0"/>
              <a:ea typeface="Cambria" pitchFamily="18" charset="0"/>
            </a:endParaRPr>
          </a:p>
          <a:p>
            <a:endParaRPr lang="ru-RU" dirty="0"/>
          </a:p>
        </p:txBody>
      </p:sp>
      <p:sp>
        <p:nvSpPr>
          <p:cNvPr id="30722" name="Заголовок 1">
            <a:extLst>
              <a:ext uri="{FF2B5EF4-FFF2-40B4-BE49-F238E27FC236}">
                <a16:creationId xmlns:a16="http://schemas.microsoft.com/office/drawing/2014/main" xmlns="" id="{0D2364AE-4270-4566-BDD5-7788B6ABFEB3}"/>
              </a:ext>
            </a:extLst>
          </p:cNvPr>
          <p:cNvSpPr>
            <a:spLocks noGrp="1"/>
          </p:cNvSpPr>
          <p:nvPr>
            <p:ph type="title"/>
          </p:nvPr>
        </p:nvSpPr>
        <p:spPr>
          <a:xfrm>
            <a:off x="335360" y="692696"/>
            <a:ext cx="11110069" cy="1325563"/>
          </a:xfrm>
        </p:spPr>
        <p:txBody>
          <a:bodyPr>
            <a:normAutofit fontScale="90000"/>
          </a:bodyPr>
          <a:lstStyle/>
          <a:p>
            <a:pPr algn="ctr">
              <a:defRPr/>
            </a:pPr>
            <a:r>
              <a:rPr lang="ru-RU" altLang="ru-RU" sz="3100" b="1" dirty="0">
                <a:solidFill>
                  <a:schemeClr val="bg1"/>
                </a:solidFill>
                <a:effectLst/>
                <a:latin typeface="+mn-lt"/>
              </a:rPr>
              <a:t>Договор с самозанятым – зоны риска</a:t>
            </a:r>
            <a:br>
              <a:rPr lang="ru-RU" altLang="ru-RU" sz="3100" b="1" dirty="0">
                <a:solidFill>
                  <a:schemeClr val="bg1"/>
                </a:solidFill>
                <a:effectLst/>
                <a:latin typeface="+mn-lt"/>
              </a:rPr>
            </a:br>
            <a:r>
              <a:rPr lang="ru-RU" altLang="ru-RU" sz="2700" dirty="0">
                <a:solidFill>
                  <a:schemeClr val="bg1"/>
                </a:solidFill>
                <a:effectLst/>
                <a:latin typeface="+mn-lt"/>
              </a:rPr>
              <a:t/>
            </a:r>
            <a:br>
              <a:rPr lang="ru-RU" altLang="ru-RU" sz="2700" dirty="0">
                <a:solidFill>
                  <a:schemeClr val="bg1"/>
                </a:solidFill>
                <a:effectLst/>
                <a:latin typeface="+mn-lt"/>
              </a:rPr>
            </a:br>
            <a:r>
              <a:rPr lang="ru-RU" sz="2700" b="1" dirty="0">
                <a:solidFill>
                  <a:schemeClr val="bg1"/>
                </a:solidFill>
                <a:latin typeface="+mn-lt"/>
              </a:rPr>
              <a:t>Письмо ФНС России от 16.09.2021 N АБ-4-20/13183@</a:t>
            </a:r>
            <a:br>
              <a:rPr lang="ru-RU" sz="2700" b="1" dirty="0">
                <a:solidFill>
                  <a:schemeClr val="bg1"/>
                </a:solidFill>
                <a:latin typeface="+mn-lt"/>
              </a:rPr>
            </a:br>
            <a:r>
              <a:rPr lang="ru-RU" sz="2700" b="1" dirty="0">
                <a:solidFill>
                  <a:schemeClr val="bg1"/>
                </a:solidFill>
              </a:rPr>
              <a:t/>
            </a:r>
            <a:br>
              <a:rPr lang="ru-RU" sz="2700" b="1" dirty="0">
                <a:solidFill>
                  <a:schemeClr val="bg1"/>
                </a:solidFill>
              </a:rPr>
            </a:br>
            <a:endParaRPr lang="ru-RU" altLang="ru-RU" sz="2700" b="1" dirty="0">
              <a:solidFill>
                <a:schemeClr val="bg1"/>
              </a:solidFill>
              <a:effectLst/>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Тема Office">
  <a:themeElements>
    <a:clrScheme name="Другая 2">
      <a:dk1>
        <a:sysClr val="windowText" lastClr="000000"/>
      </a:dk1>
      <a:lt1>
        <a:sysClr val="window" lastClr="FFFFFF"/>
      </a:lt1>
      <a:dk2>
        <a:srgbClr val="025373"/>
      </a:dk2>
      <a:lt2>
        <a:srgbClr val="E7E6E6"/>
      </a:lt2>
      <a:accent1>
        <a:srgbClr val="025373"/>
      </a:accent1>
      <a:accent2>
        <a:srgbClr val="0378A6"/>
      </a:accent2>
      <a:accent3>
        <a:srgbClr val="F2CB05"/>
      </a:accent3>
      <a:accent4>
        <a:srgbClr val="D6D6D6"/>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2492</TotalTime>
  <Words>4727</Words>
  <Application>Microsoft Office PowerPoint</Application>
  <PresentationFormat>Произвольный</PresentationFormat>
  <Paragraphs>410</Paragraphs>
  <Slides>57</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57</vt:i4>
      </vt:variant>
    </vt:vector>
  </HeadingPairs>
  <TitlesOfParts>
    <vt:vector size="58" baseType="lpstr">
      <vt:lpstr>Тема Office</vt:lpstr>
      <vt:lpstr> Страховые взносы</vt:lpstr>
      <vt:lpstr>Плательщики (ст. 419 НК РФ)</vt:lpstr>
      <vt:lpstr>Слайд 3</vt:lpstr>
      <vt:lpstr>     Подарки работникам  </vt:lpstr>
      <vt:lpstr>     Риски заключения договоров аренды  Определение Верховного Суда РФ от 30.10.2017 N 308-КГ17-15395  </vt:lpstr>
      <vt:lpstr> Договор аренды – скрытая форма оплаты труда или оказания услуг  Постановление Арбитражного суда Уральского округа от 09.07.2015 N Ф09-3788/15 </vt:lpstr>
      <vt:lpstr>Ученический договор, как неудачный способ экономии  Определение Верховного Суда РФ от 31.03.2022 N 309-ЭС22-2353 по делу  N А76-4285/2021 </vt:lpstr>
      <vt:lpstr>Договор с самозанятым – зоны риска  Письмо ФНС России от 16.09.2021 N АБ-4-20/13183@  </vt:lpstr>
      <vt:lpstr>Договор с самозанятым – зоны риска  Письмо ФНС России от 16.09.2021 N АБ-4-20/13183@  </vt:lpstr>
      <vt:lpstr>Вместо заработной платы – дивиденды   </vt:lpstr>
      <vt:lpstr>Вместо заработной платы – дивиденды   </vt:lpstr>
      <vt:lpstr>Вместо заработной платы – дивиденды   </vt:lpstr>
      <vt:lpstr>Слайд 13</vt:lpstr>
      <vt:lpstr>Слайд 14</vt:lpstr>
      <vt:lpstr>Слайд 15</vt:lpstr>
      <vt:lpstr>Слайд 16</vt:lpstr>
      <vt:lpstr>Предельная база для взносов</vt:lpstr>
      <vt:lpstr>Расчетный  период (ст.423 НК РФ)</vt:lpstr>
      <vt:lpstr>Тарифы страховых взносов  ( ст.425, 427, 428, 429НК РФ)</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Дополнительные тарифы страховых взносов (ст. 428 НК РФ) </vt:lpstr>
      <vt:lpstr>Порядок исчисления и уплаты страховых взносов (ст. 431 НК РФ)   для плательщиков, производящих выплаты и иные вознаграждения физическим лицам </vt:lpstr>
      <vt:lpstr>Порядок исчисления и уплаты страховых взносов (ст. 431 НК РФ)   для плательщиков (МСП), производящих выплаты и иные вознаграждения физическим лицам </vt:lpstr>
      <vt:lpstr>Слайд 33</vt:lpstr>
      <vt:lpstr>Слайд 34</vt:lpstr>
      <vt:lpstr>Срок уплаты (п. 5. ст. 431 НК РФ) для плательщиков, производящих выплаты и иные вознаграждения физическим лицам  в 2026 году  </vt:lpstr>
      <vt:lpstr>Прекращение деятельности (п. 15. ст. 431 НК РФ)  </vt:lpstr>
      <vt:lpstr>Сроки сдачи отчетности по страховым взносам (п.7.ст.431 НК РФ) в 2025 году</vt:lpstr>
      <vt:lpstr>Сроки сдачи отчетности по страховым взносам (п.7.ст.431 НК РФ) в 2025 году</vt:lpstr>
      <vt:lpstr>Исчисление и уплата страховых взносов ИП (ст.432 НК РФ)</vt:lpstr>
      <vt:lpstr>Пенсионное страхование  (пп.1.п.1.2ст.430 НК РФ)</vt:lpstr>
      <vt:lpstr>Пенсионное страхование  (пп.1.п.1.2 ст.430 НК РФ) </vt:lpstr>
      <vt:lpstr>Сроки уплаты (ст. 432 НК РФ) </vt:lpstr>
      <vt:lpstr>Когда ИП может не платить страховые взносы (п. 7 ст. 430 НК РФ) </vt:lpstr>
      <vt:lpstr>Как ИП получить освобождение от уплаты страховых взносов</vt:lpstr>
      <vt:lpstr>Слайд 45</vt:lpstr>
      <vt:lpstr>Слайд 46</vt:lpstr>
      <vt:lpstr>Слайд 47</vt:lpstr>
      <vt:lpstr>Слайд 48</vt:lpstr>
      <vt:lpstr>Если деятельность велась ИП не полный расчетный период (п.5.ст.430 НК РФ)</vt:lpstr>
      <vt:lpstr>Слайд 50</vt:lpstr>
      <vt:lpstr>Слайд 51</vt:lpstr>
      <vt:lpstr>Слайд 52</vt:lpstr>
      <vt:lpstr>Слайд 53</vt:lpstr>
      <vt:lpstr>Слайд 54</vt:lpstr>
      <vt:lpstr>Слайд 55</vt:lpstr>
      <vt:lpstr> Подписывайтесь на новостной телеграмм-канал  Федеральной Палаты налоговых консультантов  </vt:lpstr>
      <vt:lpstr>БЛАГОДАРИМ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kolmakova</cp:lastModifiedBy>
  <cp:revision>170</cp:revision>
  <dcterms:created xsi:type="dcterms:W3CDTF">2020-06-21T13:18:43Z</dcterms:created>
  <dcterms:modified xsi:type="dcterms:W3CDTF">2026-04-01T13:31:32Z</dcterms:modified>
</cp:coreProperties>
</file>