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5"/>
  </p:notesMasterIdLst>
  <p:sldIdLst>
    <p:sldId id="443" r:id="rId2"/>
    <p:sldId id="549" r:id="rId3"/>
    <p:sldId id="550" r:id="rId4"/>
    <p:sldId id="551" r:id="rId5"/>
    <p:sldId id="489" r:id="rId6"/>
    <p:sldId id="579" r:id="rId7"/>
    <p:sldId id="580" r:id="rId8"/>
    <p:sldId id="491" r:id="rId9"/>
    <p:sldId id="503" r:id="rId10"/>
    <p:sldId id="504" r:id="rId11"/>
    <p:sldId id="581" r:id="rId12"/>
    <p:sldId id="582" r:id="rId13"/>
    <p:sldId id="511" r:id="rId14"/>
    <p:sldId id="512" r:id="rId15"/>
    <p:sldId id="513" r:id="rId16"/>
    <p:sldId id="514" r:id="rId17"/>
    <p:sldId id="521" r:id="rId18"/>
    <p:sldId id="529" r:id="rId19"/>
    <p:sldId id="548" r:id="rId20"/>
    <p:sldId id="399" r:id="rId21"/>
    <p:sldId id="524" r:id="rId22"/>
    <p:sldId id="420" r:id="rId23"/>
    <p:sldId id="446" r:id="rId24"/>
    <p:sldId id="422" r:id="rId25"/>
    <p:sldId id="421" r:id="rId26"/>
    <p:sldId id="547" r:id="rId27"/>
    <p:sldId id="415" r:id="rId28"/>
    <p:sldId id="416" r:id="rId29"/>
    <p:sldId id="556" r:id="rId30"/>
    <p:sldId id="577" r:id="rId31"/>
    <p:sldId id="578" r:id="rId32"/>
    <p:sldId id="445" r:id="rId33"/>
    <p:sldId id="444" r:id="rId34"/>
  </p:sldIdLst>
  <p:sldSz cx="9144000" cy="5143500" type="screen16x9"/>
  <p:notesSz cx="6797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373"/>
    <a:srgbClr val="777777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18" autoAdjust="0"/>
  </p:normalViewPr>
  <p:slideViewPr>
    <p:cSldViewPr>
      <p:cViewPr varScale="1">
        <p:scale>
          <a:sx n="147" d="100"/>
          <a:sy n="147" d="100"/>
        </p:scale>
        <p:origin x="-618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53030E-1C20-4568-A4DC-52AB1A0726A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BC26B4-A96D-4D6D-934F-9E2FE2C2702D}">
      <dgm:prSet phldrT="[Текст]" custT="1"/>
      <dgm:spPr/>
      <dgm:t>
        <a:bodyPr/>
        <a:lstStyle/>
        <a:p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Момент определения налоговой базы </a:t>
          </a:r>
        </a:p>
        <a:p>
          <a:r>
            <a:rPr lang="ru-RU" sz="1200" i="1" dirty="0">
              <a:latin typeface="Calibri" panose="020F0502020204030204" pitchFamily="34" charset="0"/>
              <a:cs typeface="Calibri" panose="020F0502020204030204" pitchFamily="34" charset="0"/>
            </a:rPr>
            <a:t>В зависимости от того, что произошло раньше</a:t>
          </a:r>
          <a:endParaRPr lang="ru-RU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D70427-2DF4-4BAE-AEB4-1E3186A62468}" type="parTrans" cxnId="{FEEB2BD5-5455-464C-9D9C-E848B3D023F8}">
      <dgm:prSet/>
      <dgm:spPr/>
      <dgm:t>
        <a:bodyPr/>
        <a:lstStyle/>
        <a:p>
          <a:endParaRPr lang="ru-RU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AC812FD-89D7-4D09-AFC8-4D46772B1AE0}" type="sibTrans" cxnId="{FEEB2BD5-5455-464C-9D9C-E848B3D023F8}">
      <dgm:prSet/>
      <dgm:spPr/>
      <dgm:t>
        <a:bodyPr/>
        <a:lstStyle/>
        <a:p>
          <a:endParaRPr lang="ru-RU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F53E6B-70D5-4CD3-9B27-14823FF0884D}">
      <dgm:prSet phldrT="[Текст]" custT="1"/>
      <dgm:spPr/>
      <dgm:t>
        <a:bodyPr/>
        <a:lstStyle/>
        <a:p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Дата отгрузки</a:t>
          </a:r>
        </a:p>
        <a:p>
          <a:r>
            <a:rPr lang="ru-RU" sz="1200" b="1" dirty="0">
              <a:latin typeface="Calibri" panose="020F0502020204030204" pitchFamily="34" charset="0"/>
              <a:cs typeface="Calibri" panose="020F0502020204030204" pitchFamily="34" charset="0"/>
            </a:rPr>
            <a:t>пп. 1.п. 1. ст. 167 НК РФ</a:t>
          </a:r>
        </a:p>
      </dgm:t>
    </dgm:pt>
    <dgm:pt modelId="{E3A00D7C-62E3-4781-AEAF-0ABA5ED91795}" type="parTrans" cxnId="{2050DC14-F9D8-4494-9810-3E0FA74E0ED9}">
      <dgm:prSet/>
      <dgm:spPr/>
      <dgm:t>
        <a:bodyPr/>
        <a:lstStyle/>
        <a:p>
          <a:endParaRPr lang="ru-RU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99271E-4531-4369-8AB7-2EFF31C9D3D6}" type="sibTrans" cxnId="{2050DC14-F9D8-4494-9810-3E0FA74E0ED9}">
      <dgm:prSet/>
      <dgm:spPr/>
      <dgm:t>
        <a:bodyPr/>
        <a:lstStyle/>
        <a:p>
          <a:endParaRPr lang="ru-RU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364236-3B87-4D76-BF5A-FD2F73CF233F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Дата оплаты </a:t>
          </a:r>
          <a:r>
            <a:rPr lang="ru-RU" sz="1200" b="1" dirty="0">
              <a:latin typeface="Calibri" panose="020F0502020204030204" pitchFamily="34" charset="0"/>
              <a:cs typeface="Calibri" panose="020F0502020204030204" pitchFamily="34" charset="0"/>
            </a:rPr>
            <a:t>пп. 2. п. 1.ст. 167 НК РФ </a:t>
          </a:r>
        </a:p>
      </dgm:t>
    </dgm:pt>
    <dgm:pt modelId="{23FA6ECB-DFB8-4F1D-8C16-76BBD01696C6}" type="parTrans" cxnId="{D0C6F0C1-8260-4280-BD0B-91A7450756B0}">
      <dgm:prSet/>
      <dgm:spPr/>
      <dgm:t>
        <a:bodyPr/>
        <a:lstStyle/>
        <a:p>
          <a:endParaRPr lang="ru-RU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0B1005A-6CBE-45B1-85C6-03025E08D55F}" type="sibTrans" cxnId="{D0C6F0C1-8260-4280-BD0B-91A7450756B0}">
      <dgm:prSet/>
      <dgm:spPr/>
      <dgm:t>
        <a:bodyPr/>
        <a:lstStyle/>
        <a:p>
          <a:endParaRPr lang="ru-RU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DC73DF-6E39-4974-A178-2F67504024C7}">
      <dgm:prSet phldrT="[Текст]" custT="1"/>
      <dgm:spPr/>
      <dgm:t>
        <a:bodyPr/>
        <a:lstStyle/>
        <a:p>
          <a:r>
            <a:rPr lang="ru-RU" sz="1400" b="1" dirty="0">
              <a:latin typeface="Calibri" panose="020F0502020204030204" pitchFamily="34" charset="0"/>
              <a:cs typeface="Calibri" panose="020F0502020204030204" pitchFamily="34" charset="0"/>
            </a:rPr>
            <a:t>На дату отгрузки </a:t>
          </a:r>
          <a:r>
            <a:rPr lang="ru-RU" sz="1200" i="1" dirty="0">
              <a:latin typeface="Calibri" panose="020F0502020204030204" pitchFamily="34" charset="0"/>
              <a:cs typeface="Calibri" panose="020F0502020204030204" pitchFamily="34" charset="0"/>
            </a:rPr>
            <a:t>опять возникает момент определения налоговой базы</a:t>
          </a:r>
        </a:p>
        <a:p>
          <a:r>
            <a:rPr lang="ru-RU" sz="1200" b="1" dirty="0">
              <a:latin typeface="Calibri" panose="020F0502020204030204" pitchFamily="34" charset="0"/>
              <a:cs typeface="Calibri" panose="020F0502020204030204" pitchFamily="34" charset="0"/>
            </a:rPr>
            <a:t>п. 14. ст. 167 НК РФ</a:t>
          </a:r>
        </a:p>
      </dgm:t>
    </dgm:pt>
    <dgm:pt modelId="{96F1F12B-A43C-4408-B67E-8143CD23D0DA}" type="parTrans" cxnId="{D8AD1DA6-BB16-40EC-9CE1-1A59152B0ACD}">
      <dgm:prSet/>
      <dgm:spPr/>
      <dgm:t>
        <a:bodyPr/>
        <a:lstStyle/>
        <a:p>
          <a:endParaRPr lang="ru-RU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7D53D81-F598-4452-81DB-17E6B25B8C04}" type="sibTrans" cxnId="{D8AD1DA6-BB16-40EC-9CE1-1A59152B0ACD}">
      <dgm:prSet/>
      <dgm:spPr/>
      <dgm:t>
        <a:bodyPr/>
        <a:lstStyle/>
        <a:p>
          <a:endParaRPr lang="ru-RU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D06427D-9C5E-495F-992C-255E19D98304}" type="pres">
      <dgm:prSet presAssocID="{4653030E-1C20-4568-A4DC-52AB1A0726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4BCF577-82BD-4D65-B7C9-4D4415D34E64}" type="pres">
      <dgm:prSet presAssocID="{2FBC26B4-A96D-4D6D-934F-9E2FE2C2702D}" presName="hierRoot1" presStyleCnt="0"/>
      <dgm:spPr/>
    </dgm:pt>
    <dgm:pt modelId="{F1431680-0ED9-40E8-AD5F-0A2921BBEB37}" type="pres">
      <dgm:prSet presAssocID="{2FBC26B4-A96D-4D6D-934F-9E2FE2C2702D}" presName="composite" presStyleCnt="0"/>
      <dgm:spPr/>
    </dgm:pt>
    <dgm:pt modelId="{7F86B7DB-3F0C-48D3-93CE-D244C48F5A6D}" type="pres">
      <dgm:prSet presAssocID="{2FBC26B4-A96D-4D6D-934F-9E2FE2C2702D}" presName="background" presStyleLbl="node0" presStyleIdx="0" presStyleCnt="1"/>
      <dgm:spPr/>
    </dgm:pt>
    <dgm:pt modelId="{B2F14220-5D76-4B06-9254-1ABCF7D1CC64}" type="pres">
      <dgm:prSet presAssocID="{2FBC26B4-A96D-4D6D-934F-9E2FE2C2702D}" presName="text" presStyleLbl="fgAcc0" presStyleIdx="0" presStyleCnt="1" custScaleX="3628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7741A9-F167-427D-9ECD-1507410A10D3}" type="pres">
      <dgm:prSet presAssocID="{2FBC26B4-A96D-4D6D-934F-9E2FE2C2702D}" presName="hierChild2" presStyleCnt="0"/>
      <dgm:spPr/>
    </dgm:pt>
    <dgm:pt modelId="{698BF305-96B0-4419-ADE5-D1BC64EE8FE1}" type="pres">
      <dgm:prSet presAssocID="{E3A00D7C-62E3-4781-AEAF-0ABA5ED9179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A517F7B-F2DD-4BAA-B75A-9F9582CEAE15}" type="pres">
      <dgm:prSet presAssocID="{14F53E6B-70D5-4CD3-9B27-14823FF0884D}" presName="hierRoot2" presStyleCnt="0"/>
      <dgm:spPr/>
    </dgm:pt>
    <dgm:pt modelId="{6029B561-0A54-4A1A-93ED-85C2A4544B64}" type="pres">
      <dgm:prSet presAssocID="{14F53E6B-70D5-4CD3-9B27-14823FF0884D}" presName="composite2" presStyleCnt="0"/>
      <dgm:spPr/>
    </dgm:pt>
    <dgm:pt modelId="{B9E784EA-8BDD-4425-A6FD-E99202B69684}" type="pres">
      <dgm:prSet presAssocID="{14F53E6B-70D5-4CD3-9B27-14823FF0884D}" presName="background2" presStyleLbl="node2" presStyleIdx="0" presStyleCnt="2"/>
      <dgm:spPr/>
    </dgm:pt>
    <dgm:pt modelId="{BB63C565-22E5-4794-B8D9-6F8FFC6D872E}" type="pres">
      <dgm:prSet presAssocID="{14F53E6B-70D5-4CD3-9B27-14823FF0884D}" presName="text2" presStyleLbl="fgAcc2" presStyleIdx="0" presStyleCnt="2" custScaleX="262718" custLinFactNeighborY="-9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DCB06C-EF54-49EC-A5F3-01CA51AE52D6}" type="pres">
      <dgm:prSet presAssocID="{14F53E6B-70D5-4CD3-9B27-14823FF0884D}" presName="hierChild3" presStyleCnt="0"/>
      <dgm:spPr/>
    </dgm:pt>
    <dgm:pt modelId="{CEFB5BC2-B77A-44CD-8B32-B71BFEFDF2A7}" type="pres">
      <dgm:prSet presAssocID="{23FA6ECB-DFB8-4F1D-8C16-76BBD01696C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2F375D7-D924-4DBC-A6CC-7732D9386CE2}" type="pres">
      <dgm:prSet presAssocID="{12364236-3B87-4D76-BF5A-FD2F73CF233F}" presName="hierRoot2" presStyleCnt="0"/>
      <dgm:spPr/>
    </dgm:pt>
    <dgm:pt modelId="{58D564D3-1BA1-4E88-9D4C-1D6DEA4D33E9}" type="pres">
      <dgm:prSet presAssocID="{12364236-3B87-4D76-BF5A-FD2F73CF233F}" presName="composite2" presStyleCnt="0"/>
      <dgm:spPr/>
    </dgm:pt>
    <dgm:pt modelId="{80248AD4-3B86-4483-BB23-847AA835BA71}" type="pres">
      <dgm:prSet presAssocID="{12364236-3B87-4D76-BF5A-FD2F73CF233F}" presName="background2" presStyleLbl="node2" presStyleIdx="1" presStyleCnt="2"/>
      <dgm:spPr/>
    </dgm:pt>
    <dgm:pt modelId="{C1E0E2B3-3C31-4B07-8EC7-1402BCE683A4}" type="pres">
      <dgm:prSet presAssocID="{12364236-3B87-4D76-BF5A-FD2F73CF233F}" presName="text2" presStyleLbl="fgAcc2" presStyleIdx="1" presStyleCnt="2" custScaleX="271109" custLinFactNeighborX="-1148" custLinFactNeighborY="9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56BEA4-4E19-4990-9EA4-E0EB7094D5BD}" type="pres">
      <dgm:prSet presAssocID="{12364236-3B87-4D76-BF5A-FD2F73CF233F}" presName="hierChild3" presStyleCnt="0"/>
      <dgm:spPr/>
    </dgm:pt>
    <dgm:pt modelId="{B7496068-E759-4E2B-900D-33908F1D1A28}" type="pres">
      <dgm:prSet presAssocID="{96F1F12B-A43C-4408-B67E-8143CD23D0DA}" presName="Name17" presStyleLbl="parChTrans1D3" presStyleIdx="0" presStyleCnt="1"/>
      <dgm:spPr/>
      <dgm:t>
        <a:bodyPr/>
        <a:lstStyle/>
        <a:p>
          <a:endParaRPr lang="ru-RU"/>
        </a:p>
      </dgm:t>
    </dgm:pt>
    <dgm:pt modelId="{228F1873-9B30-40C1-B5FE-19D215907472}" type="pres">
      <dgm:prSet presAssocID="{C3DC73DF-6E39-4974-A178-2F67504024C7}" presName="hierRoot3" presStyleCnt="0"/>
      <dgm:spPr/>
    </dgm:pt>
    <dgm:pt modelId="{520C7A11-15B6-479D-8AF0-0229548989B6}" type="pres">
      <dgm:prSet presAssocID="{C3DC73DF-6E39-4974-A178-2F67504024C7}" presName="composite3" presStyleCnt="0"/>
      <dgm:spPr/>
    </dgm:pt>
    <dgm:pt modelId="{583300D3-2DC6-4BB9-AFBE-38EE10E2B8A3}" type="pres">
      <dgm:prSet presAssocID="{C3DC73DF-6E39-4974-A178-2F67504024C7}" presName="background3" presStyleLbl="node3" presStyleIdx="0" presStyleCnt="1"/>
      <dgm:spPr/>
    </dgm:pt>
    <dgm:pt modelId="{7BFFE6A8-A405-49DC-8AFC-3659CD118E7E}" type="pres">
      <dgm:prSet presAssocID="{C3DC73DF-6E39-4974-A178-2F67504024C7}" presName="text3" presStyleLbl="fgAcc3" presStyleIdx="0" presStyleCnt="1" custScaleX="315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D5AE4F-9B7A-4E6D-8D6A-81E8ED927195}" type="pres">
      <dgm:prSet presAssocID="{C3DC73DF-6E39-4974-A178-2F67504024C7}" presName="hierChild4" presStyleCnt="0"/>
      <dgm:spPr/>
    </dgm:pt>
  </dgm:ptLst>
  <dgm:cxnLst>
    <dgm:cxn modelId="{4296721B-18EF-42C0-BF75-832616BA95ED}" type="presOf" srcId="{14F53E6B-70D5-4CD3-9B27-14823FF0884D}" destId="{BB63C565-22E5-4794-B8D9-6F8FFC6D872E}" srcOrd="0" destOrd="0" presId="urn:microsoft.com/office/officeart/2005/8/layout/hierarchy1"/>
    <dgm:cxn modelId="{D0C6F0C1-8260-4280-BD0B-91A7450756B0}" srcId="{2FBC26B4-A96D-4D6D-934F-9E2FE2C2702D}" destId="{12364236-3B87-4D76-BF5A-FD2F73CF233F}" srcOrd="1" destOrd="0" parTransId="{23FA6ECB-DFB8-4F1D-8C16-76BBD01696C6}" sibTransId="{10B1005A-6CBE-45B1-85C6-03025E08D55F}"/>
    <dgm:cxn modelId="{197F2951-A5E5-445E-BF79-81A86CF4997D}" type="presOf" srcId="{4653030E-1C20-4568-A4DC-52AB1A0726A7}" destId="{DD06427D-9C5E-495F-992C-255E19D98304}" srcOrd="0" destOrd="0" presId="urn:microsoft.com/office/officeart/2005/8/layout/hierarchy1"/>
    <dgm:cxn modelId="{ECA1FB53-0C21-4222-847D-76B5F269889C}" type="presOf" srcId="{12364236-3B87-4D76-BF5A-FD2F73CF233F}" destId="{C1E0E2B3-3C31-4B07-8EC7-1402BCE683A4}" srcOrd="0" destOrd="0" presId="urn:microsoft.com/office/officeart/2005/8/layout/hierarchy1"/>
    <dgm:cxn modelId="{12E50297-B2F4-43BD-9DFD-6639D32F5B70}" type="presOf" srcId="{2FBC26B4-A96D-4D6D-934F-9E2FE2C2702D}" destId="{B2F14220-5D76-4B06-9254-1ABCF7D1CC64}" srcOrd="0" destOrd="0" presId="urn:microsoft.com/office/officeart/2005/8/layout/hierarchy1"/>
    <dgm:cxn modelId="{D8AD1DA6-BB16-40EC-9CE1-1A59152B0ACD}" srcId="{12364236-3B87-4D76-BF5A-FD2F73CF233F}" destId="{C3DC73DF-6E39-4974-A178-2F67504024C7}" srcOrd="0" destOrd="0" parTransId="{96F1F12B-A43C-4408-B67E-8143CD23D0DA}" sibTransId="{B7D53D81-F598-4452-81DB-17E6B25B8C04}"/>
    <dgm:cxn modelId="{27D1F950-3711-4B91-9F6F-D4C05E8F2C53}" type="presOf" srcId="{C3DC73DF-6E39-4974-A178-2F67504024C7}" destId="{7BFFE6A8-A405-49DC-8AFC-3659CD118E7E}" srcOrd="0" destOrd="0" presId="urn:microsoft.com/office/officeart/2005/8/layout/hierarchy1"/>
    <dgm:cxn modelId="{3C0A208C-5766-410F-BB10-2FE40F7F4D61}" type="presOf" srcId="{E3A00D7C-62E3-4781-AEAF-0ABA5ED91795}" destId="{698BF305-96B0-4419-ADE5-D1BC64EE8FE1}" srcOrd="0" destOrd="0" presId="urn:microsoft.com/office/officeart/2005/8/layout/hierarchy1"/>
    <dgm:cxn modelId="{FEEB2BD5-5455-464C-9D9C-E848B3D023F8}" srcId="{4653030E-1C20-4568-A4DC-52AB1A0726A7}" destId="{2FBC26B4-A96D-4D6D-934F-9E2FE2C2702D}" srcOrd="0" destOrd="0" parTransId="{ACD70427-2DF4-4BAE-AEB4-1E3186A62468}" sibTransId="{DAC812FD-89D7-4D09-AFC8-4D46772B1AE0}"/>
    <dgm:cxn modelId="{BBEBCC84-37D1-49B8-9DCC-DB72617A22CD}" type="presOf" srcId="{23FA6ECB-DFB8-4F1D-8C16-76BBD01696C6}" destId="{CEFB5BC2-B77A-44CD-8B32-B71BFEFDF2A7}" srcOrd="0" destOrd="0" presId="urn:microsoft.com/office/officeart/2005/8/layout/hierarchy1"/>
    <dgm:cxn modelId="{2050DC14-F9D8-4494-9810-3E0FA74E0ED9}" srcId="{2FBC26B4-A96D-4D6D-934F-9E2FE2C2702D}" destId="{14F53E6B-70D5-4CD3-9B27-14823FF0884D}" srcOrd="0" destOrd="0" parTransId="{E3A00D7C-62E3-4781-AEAF-0ABA5ED91795}" sibTransId="{3499271E-4531-4369-8AB7-2EFF31C9D3D6}"/>
    <dgm:cxn modelId="{E9EC7774-85D8-41D5-B16B-87361A850F43}" type="presOf" srcId="{96F1F12B-A43C-4408-B67E-8143CD23D0DA}" destId="{B7496068-E759-4E2B-900D-33908F1D1A28}" srcOrd="0" destOrd="0" presId="urn:microsoft.com/office/officeart/2005/8/layout/hierarchy1"/>
    <dgm:cxn modelId="{04D71B63-9624-4968-893E-8385224C84F5}" type="presParOf" srcId="{DD06427D-9C5E-495F-992C-255E19D98304}" destId="{14BCF577-82BD-4D65-B7C9-4D4415D34E64}" srcOrd="0" destOrd="0" presId="urn:microsoft.com/office/officeart/2005/8/layout/hierarchy1"/>
    <dgm:cxn modelId="{21C3CF39-1540-41E4-B236-A724EFC8FDEC}" type="presParOf" srcId="{14BCF577-82BD-4D65-B7C9-4D4415D34E64}" destId="{F1431680-0ED9-40E8-AD5F-0A2921BBEB37}" srcOrd="0" destOrd="0" presId="urn:microsoft.com/office/officeart/2005/8/layout/hierarchy1"/>
    <dgm:cxn modelId="{C84166E7-F5B5-4284-ACC4-0BDF12174C3F}" type="presParOf" srcId="{F1431680-0ED9-40E8-AD5F-0A2921BBEB37}" destId="{7F86B7DB-3F0C-48D3-93CE-D244C48F5A6D}" srcOrd="0" destOrd="0" presId="urn:microsoft.com/office/officeart/2005/8/layout/hierarchy1"/>
    <dgm:cxn modelId="{0567DC7F-28D9-4AD7-93A0-DC2AE3B81F5A}" type="presParOf" srcId="{F1431680-0ED9-40E8-AD5F-0A2921BBEB37}" destId="{B2F14220-5D76-4B06-9254-1ABCF7D1CC64}" srcOrd="1" destOrd="0" presId="urn:microsoft.com/office/officeart/2005/8/layout/hierarchy1"/>
    <dgm:cxn modelId="{810B8549-F16D-46FA-A17B-F1580DF0DF42}" type="presParOf" srcId="{14BCF577-82BD-4D65-B7C9-4D4415D34E64}" destId="{CF7741A9-F167-427D-9ECD-1507410A10D3}" srcOrd="1" destOrd="0" presId="urn:microsoft.com/office/officeart/2005/8/layout/hierarchy1"/>
    <dgm:cxn modelId="{1F8992D3-E349-4048-9B6B-538D65887A82}" type="presParOf" srcId="{CF7741A9-F167-427D-9ECD-1507410A10D3}" destId="{698BF305-96B0-4419-ADE5-D1BC64EE8FE1}" srcOrd="0" destOrd="0" presId="urn:microsoft.com/office/officeart/2005/8/layout/hierarchy1"/>
    <dgm:cxn modelId="{9820FC46-9A23-427F-91C4-36003D5AF03E}" type="presParOf" srcId="{CF7741A9-F167-427D-9ECD-1507410A10D3}" destId="{0A517F7B-F2DD-4BAA-B75A-9F9582CEAE15}" srcOrd="1" destOrd="0" presId="urn:microsoft.com/office/officeart/2005/8/layout/hierarchy1"/>
    <dgm:cxn modelId="{E3F0F1C1-4261-4787-98C5-340EE9E7CC20}" type="presParOf" srcId="{0A517F7B-F2DD-4BAA-B75A-9F9582CEAE15}" destId="{6029B561-0A54-4A1A-93ED-85C2A4544B64}" srcOrd="0" destOrd="0" presId="urn:microsoft.com/office/officeart/2005/8/layout/hierarchy1"/>
    <dgm:cxn modelId="{D4F208C3-B9FB-493B-A2DD-085CFA3585B9}" type="presParOf" srcId="{6029B561-0A54-4A1A-93ED-85C2A4544B64}" destId="{B9E784EA-8BDD-4425-A6FD-E99202B69684}" srcOrd="0" destOrd="0" presId="urn:microsoft.com/office/officeart/2005/8/layout/hierarchy1"/>
    <dgm:cxn modelId="{C1F06794-481D-4E6D-BDC2-C8B3F58B5E17}" type="presParOf" srcId="{6029B561-0A54-4A1A-93ED-85C2A4544B64}" destId="{BB63C565-22E5-4794-B8D9-6F8FFC6D872E}" srcOrd="1" destOrd="0" presId="urn:microsoft.com/office/officeart/2005/8/layout/hierarchy1"/>
    <dgm:cxn modelId="{D046E817-C0EE-48C5-8BB3-98C16FE025F2}" type="presParOf" srcId="{0A517F7B-F2DD-4BAA-B75A-9F9582CEAE15}" destId="{C1DCB06C-EF54-49EC-A5F3-01CA51AE52D6}" srcOrd="1" destOrd="0" presId="urn:microsoft.com/office/officeart/2005/8/layout/hierarchy1"/>
    <dgm:cxn modelId="{318DDFDB-4D5D-481E-AD64-912C0B4C0E52}" type="presParOf" srcId="{CF7741A9-F167-427D-9ECD-1507410A10D3}" destId="{CEFB5BC2-B77A-44CD-8B32-B71BFEFDF2A7}" srcOrd="2" destOrd="0" presId="urn:microsoft.com/office/officeart/2005/8/layout/hierarchy1"/>
    <dgm:cxn modelId="{87DBA6E2-5ECC-4DED-AD66-11717843236C}" type="presParOf" srcId="{CF7741A9-F167-427D-9ECD-1507410A10D3}" destId="{C2F375D7-D924-4DBC-A6CC-7732D9386CE2}" srcOrd="3" destOrd="0" presId="urn:microsoft.com/office/officeart/2005/8/layout/hierarchy1"/>
    <dgm:cxn modelId="{7717D0CB-6FB6-40E5-A056-11176E0D4BDA}" type="presParOf" srcId="{C2F375D7-D924-4DBC-A6CC-7732D9386CE2}" destId="{58D564D3-1BA1-4E88-9D4C-1D6DEA4D33E9}" srcOrd="0" destOrd="0" presId="urn:microsoft.com/office/officeart/2005/8/layout/hierarchy1"/>
    <dgm:cxn modelId="{9F2FDA44-9E23-44D8-AFAE-740FA78B9F4B}" type="presParOf" srcId="{58D564D3-1BA1-4E88-9D4C-1D6DEA4D33E9}" destId="{80248AD4-3B86-4483-BB23-847AA835BA71}" srcOrd="0" destOrd="0" presId="urn:microsoft.com/office/officeart/2005/8/layout/hierarchy1"/>
    <dgm:cxn modelId="{0070592E-516B-4BCF-B5A2-6817C0D864E1}" type="presParOf" srcId="{58D564D3-1BA1-4E88-9D4C-1D6DEA4D33E9}" destId="{C1E0E2B3-3C31-4B07-8EC7-1402BCE683A4}" srcOrd="1" destOrd="0" presId="urn:microsoft.com/office/officeart/2005/8/layout/hierarchy1"/>
    <dgm:cxn modelId="{C88F2FE3-50B1-4E94-B997-A1ECE975FE8F}" type="presParOf" srcId="{C2F375D7-D924-4DBC-A6CC-7732D9386CE2}" destId="{AD56BEA4-4E19-4990-9EA4-E0EB7094D5BD}" srcOrd="1" destOrd="0" presId="urn:microsoft.com/office/officeart/2005/8/layout/hierarchy1"/>
    <dgm:cxn modelId="{985B2BD5-18A1-4950-B5E9-54620BD7F2A2}" type="presParOf" srcId="{AD56BEA4-4E19-4990-9EA4-E0EB7094D5BD}" destId="{B7496068-E759-4E2B-900D-33908F1D1A28}" srcOrd="0" destOrd="0" presId="urn:microsoft.com/office/officeart/2005/8/layout/hierarchy1"/>
    <dgm:cxn modelId="{D6FF4F03-1986-4133-9E59-F75F43DF7D42}" type="presParOf" srcId="{AD56BEA4-4E19-4990-9EA4-E0EB7094D5BD}" destId="{228F1873-9B30-40C1-B5FE-19D215907472}" srcOrd="1" destOrd="0" presId="urn:microsoft.com/office/officeart/2005/8/layout/hierarchy1"/>
    <dgm:cxn modelId="{2FFDFC5C-5381-4A24-AF4A-68F5E95879EE}" type="presParOf" srcId="{228F1873-9B30-40C1-B5FE-19D215907472}" destId="{520C7A11-15B6-479D-8AF0-0229548989B6}" srcOrd="0" destOrd="0" presId="urn:microsoft.com/office/officeart/2005/8/layout/hierarchy1"/>
    <dgm:cxn modelId="{9465F690-DC80-4A32-A426-AEEE41B32A8F}" type="presParOf" srcId="{520C7A11-15B6-479D-8AF0-0229548989B6}" destId="{583300D3-2DC6-4BB9-AFBE-38EE10E2B8A3}" srcOrd="0" destOrd="0" presId="urn:microsoft.com/office/officeart/2005/8/layout/hierarchy1"/>
    <dgm:cxn modelId="{3855B0CC-C6D0-4C24-ACF5-80DBBF1B1E03}" type="presParOf" srcId="{520C7A11-15B6-479D-8AF0-0229548989B6}" destId="{7BFFE6A8-A405-49DC-8AFC-3659CD118E7E}" srcOrd="1" destOrd="0" presId="urn:microsoft.com/office/officeart/2005/8/layout/hierarchy1"/>
    <dgm:cxn modelId="{58B981CA-C9BA-4F3E-9897-2E4B0C6C33FB}" type="presParOf" srcId="{228F1873-9B30-40C1-B5FE-19D215907472}" destId="{09D5AE4F-9B7A-4E6D-8D6A-81E8ED92719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96068-E759-4E2B-900D-33908F1D1A28}">
      <dsp:nvSpPr>
        <dsp:cNvPr id="0" name=""/>
        <dsp:cNvSpPr/>
      </dsp:nvSpPr>
      <dsp:spPr>
        <a:xfrm>
          <a:off x="4226087" y="1721695"/>
          <a:ext cx="91440" cy="2903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994"/>
              </a:lnTo>
              <a:lnTo>
                <a:pt x="57411" y="195994"/>
              </a:lnTo>
              <a:lnTo>
                <a:pt x="57411" y="2903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B5BC2-B77A-44CD-8B32-B71BFEFDF2A7}">
      <dsp:nvSpPr>
        <dsp:cNvPr id="0" name=""/>
        <dsp:cNvSpPr/>
      </dsp:nvSpPr>
      <dsp:spPr>
        <a:xfrm>
          <a:off x="2832588" y="772985"/>
          <a:ext cx="1439218" cy="302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686"/>
              </a:lnTo>
              <a:lnTo>
                <a:pt x="1439218" y="207686"/>
              </a:lnTo>
              <a:lnTo>
                <a:pt x="1439218" y="302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BF305-96B0-4419-ADE5-D1BC64EE8FE1}">
      <dsp:nvSpPr>
        <dsp:cNvPr id="0" name=""/>
        <dsp:cNvSpPr/>
      </dsp:nvSpPr>
      <dsp:spPr>
        <a:xfrm>
          <a:off x="1338952" y="772985"/>
          <a:ext cx="1493636" cy="290337"/>
        </a:xfrm>
        <a:custGeom>
          <a:avLst/>
          <a:gdLst/>
          <a:ahLst/>
          <a:cxnLst/>
          <a:rect l="0" t="0" r="0" b="0"/>
          <a:pathLst>
            <a:path>
              <a:moveTo>
                <a:pt x="1493636" y="0"/>
              </a:moveTo>
              <a:lnTo>
                <a:pt x="1493636" y="195994"/>
              </a:lnTo>
              <a:lnTo>
                <a:pt x="0" y="195994"/>
              </a:lnTo>
              <a:lnTo>
                <a:pt x="0" y="290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6B7DB-3F0C-48D3-93CE-D244C48F5A6D}">
      <dsp:nvSpPr>
        <dsp:cNvPr id="0" name=""/>
        <dsp:cNvSpPr/>
      </dsp:nvSpPr>
      <dsp:spPr>
        <a:xfrm>
          <a:off x="985137" y="126304"/>
          <a:ext cx="3694902" cy="6466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14220-5D76-4B06-9254-1ABCF7D1CC64}">
      <dsp:nvSpPr>
        <dsp:cNvPr id="0" name=""/>
        <dsp:cNvSpPr/>
      </dsp:nvSpPr>
      <dsp:spPr>
        <a:xfrm>
          <a:off x="1098292" y="233801"/>
          <a:ext cx="3694902" cy="646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Момент определения налоговой базы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>
              <a:latin typeface="Calibri" panose="020F0502020204030204" pitchFamily="34" charset="0"/>
              <a:cs typeface="Calibri" panose="020F0502020204030204" pitchFamily="34" charset="0"/>
            </a:rPr>
            <a:t>В зависимости от того, что произошло раньше</a:t>
          </a:r>
          <a:endParaRPr lang="ru-RU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17233" y="252742"/>
        <a:ext cx="3657020" cy="608799"/>
      </dsp:txXfrm>
    </dsp:sp>
    <dsp:sp modelId="{B9E784EA-8BDD-4425-A6FD-E99202B69684}">
      <dsp:nvSpPr>
        <dsp:cNvPr id="0" name=""/>
        <dsp:cNvSpPr/>
      </dsp:nvSpPr>
      <dsp:spPr>
        <a:xfrm>
          <a:off x="1198" y="1063322"/>
          <a:ext cx="2675508" cy="6466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3C565-22E5-4794-B8D9-6F8FFC6D872E}">
      <dsp:nvSpPr>
        <dsp:cNvPr id="0" name=""/>
        <dsp:cNvSpPr/>
      </dsp:nvSpPr>
      <dsp:spPr>
        <a:xfrm>
          <a:off x="114353" y="1170820"/>
          <a:ext cx="2675508" cy="646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Дата отгрузки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пп. 1.п. 1. ст. 167 НК РФ</a:t>
          </a:r>
        </a:p>
      </dsp:txBody>
      <dsp:txXfrm>
        <a:off x="133294" y="1189761"/>
        <a:ext cx="2637626" cy="608799"/>
      </dsp:txXfrm>
    </dsp:sp>
    <dsp:sp modelId="{80248AD4-3B86-4483-BB23-847AA835BA71}">
      <dsp:nvSpPr>
        <dsp:cNvPr id="0" name=""/>
        <dsp:cNvSpPr/>
      </dsp:nvSpPr>
      <dsp:spPr>
        <a:xfrm>
          <a:off x="2891325" y="1075014"/>
          <a:ext cx="2760962" cy="6466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0E2B3-3C31-4B07-8EC7-1402BCE683A4}">
      <dsp:nvSpPr>
        <dsp:cNvPr id="0" name=""/>
        <dsp:cNvSpPr/>
      </dsp:nvSpPr>
      <dsp:spPr>
        <a:xfrm>
          <a:off x="3004480" y="1182512"/>
          <a:ext cx="2760962" cy="646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Дата оплаты </a:t>
          </a:r>
          <a:r>
            <a:rPr lang="ru-RU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пп. 2. п. 1.ст. 167 НК РФ </a:t>
          </a:r>
        </a:p>
      </dsp:txBody>
      <dsp:txXfrm>
        <a:off x="3023421" y="1201453"/>
        <a:ext cx="2723080" cy="608799"/>
      </dsp:txXfrm>
    </dsp:sp>
    <dsp:sp modelId="{583300D3-2DC6-4BB9-AFBE-38EE10E2B8A3}">
      <dsp:nvSpPr>
        <dsp:cNvPr id="0" name=""/>
        <dsp:cNvSpPr/>
      </dsp:nvSpPr>
      <dsp:spPr>
        <a:xfrm>
          <a:off x="2677681" y="2012033"/>
          <a:ext cx="3211632" cy="6466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FE6A8-A405-49DC-8AFC-3659CD118E7E}">
      <dsp:nvSpPr>
        <dsp:cNvPr id="0" name=""/>
        <dsp:cNvSpPr/>
      </dsp:nvSpPr>
      <dsp:spPr>
        <a:xfrm>
          <a:off x="2790836" y="2119530"/>
          <a:ext cx="3211632" cy="646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На дату отгрузки </a:t>
          </a:r>
          <a:r>
            <a:rPr lang="ru-RU" sz="1200" i="1" kern="1200" dirty="0">
              <a:latin typeface="Calibri" panose="020F0502020204030204" pitchFamily="34" charset="0"/>
              <a:cs typeface="Calibri" panose="020F0502020204030204" pitchFamily="34" charset="0"/>
            </a:rPr>
            <a:t>опять возникает момент определения налоговой базы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п. 14. ст. 167 НК РФ</a:t>
          </a:r>
        </a:p>
      </dsp:txBody>
      <dsp:txXfrm>
        <a:off x="2809777" y="2138471"/>
        <a:ext cx="3173750" cy="608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9A5E2-FF20-4085-B478-8A448C915CA2}" type="datetimeFigureOut">
              <a:rPr lang="ru-RU" smtClean="0"/>
              <a:pPr/>
              <a:t>08.04.2026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D49B3-D63A-407D-97C7-0A8DD179A19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76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F1722E-79D5-46DE-8903-60121637F208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713C5-8DBD-411C-A914-7027FD69FB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5A702-2005-4FE0-B800-17F35C433ED8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EAA3-966E-4E7E-B3B3-67106D2CFAE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8533FC-B38A-4051-9731-4D98C26B7CC5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1D1CBD-4187-4ED4-A52D-8A8A59C3F1B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71500"/>
            <a:ext cx="7924800" cy="8572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1" y="1771651"/>
            <a:ext cx="7693025" cy="2793206"/>
          </a:xfrm>
        </p:spPr>
        <p:txBody>
          <a:bodyPr rtlCol="0"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C98C-58EB-49C5-A042-F8F9FB24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3300F-0073-47AB-854C-2133181A661B}" type="datetimeFigureOut">
              <a:rPr lang="ru-RU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E2F408-2930-480F-A0E1-C5E186098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8E9BA7-3EAB-47DC-9D22-3ABE2954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5777E-4822-415B-A464-BC68C6BB2CC1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9006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BA9182-74F6-4EEE-9B1E-F70C534EE6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4E9B5-1BA9-4687-831B-61636CD99A12}" type="datetimeFigureOut">
              <a:rPr lang="ru-RU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A4B3F2-5B9C-42FD-B01C-8E3CB26F5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7088BB-17A1-4826-A409-52CE87A992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EA5B96D-8133-4A5B-BAE9-5CDB66CC86CE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7142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8DF8A8-4117-40DF-AAD0-821DBD8D1912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5EEE2-DA9B-4768-A0EE-98E57D9FBE8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4AA6CE-5273-4DFA-A619-05F92C0F3DEF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F3DA2-8E83-48D8-8C52-37FECAC495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C18E97-6AFA-4CA4-B3F6-DFE2EB281C90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E71905-F96F-410E-A3CF-3E988946DA9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6E7755-FB65-42B6-BF44-A5663B6E2C62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162C7C-FABA-40AD-A85F-BB043DDE7A7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6F69B2-152F-468A-9A68-485B1E20AE08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73718-19C3-4BF9-94DF-72D6EF67BB7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2707FE-0FDF-47A0-8F53-15B89BEB6E34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24B39-2875-4E5E-99E2-D4A1402D689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A96A7-5AC1-49B8-BA9E-FB13450D7F17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B1550-7126-4EA8-A35F-129FA457E1E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836CD8-D16F-4F32-8BEF-5B39D0648A15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2FDD1F-CCBA-4A47-8A8D-FC1B6C4482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4F19FE-330E-42E2-9B83-CBCBE95D7B95}" type="datetimeFigureOut">
              <a:rPr lang="ru-RU" smtClean="0"/>
              <a:pPr>
                <a:defRPr/>
              </a:pPr>
              <a:t>08.04.2026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DDFD94-4DD5-44DE-997C-8679CAA9F0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7A3F9B0-C61E-4C60-847E-58C20F285CD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7586" y="771550"/>
            <a:ext cx="7416824" cy="2739211"/>
          </a:xfrm>
          <a:prstGeom prst="rect">
            <a:avLst/>
          </a:prstGeom>
          <a:solidFill>
            <a:srgbClr val="004B70">
              <a:alpha val="82353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18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Налог на добавленную стоимость </a:t>
            </a:r>
            <a:endParaRPr lang="ru-RU" sz="11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677A69-23E8-4468-B0C1-F200BA6A0BB0}"/>
              </a:ext>
            </a:extLst>
          </p:cNvPr>
          <p:cNvSpPr/>
          <p:nvPr/>
        </p:nvSpPr>
        <p:spPr>
          <a:xfrm>
            <a:off x="395536" y="195486"/>
            <a:ext cx="8320925" cy="4752528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4B34B0-B3F5-43EB-914A-0185617FF177}"/>
              </a:ext>
            </a:extLst>
          </p:cNvPr>
          <p:cNvSpPr/>
          <p:nvPr/>
        </p:nvSpPr>
        <p:spPr>
          <a:xfrm>
            <a:off x="971600" y="2643758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Лектор: Колмакова Полина Владимировна  </a:t>
            </a:r>
          </a:p>
          <a:p>
            <a:r>
              <a:rPr lang="ru-RU" sz="1400" dirty="0">
                <a:solidFill>
                  <a:schemeClr val="bg1"/>
                </a:solidFill>
              </a:rPr>
              <a:t>ведущий эксперт в области налогообложения, налоговый консультант,</a:t>
            </a:r>
          </a:p>
          <a:p>
            <a:r>
              <a:rPr lang="ru-RU" sz="1400" dirty="0">
                <a:solidFill>
                  <a:schemeClr val="bg1"/>
                </a:solidFill>
              </a:rPr>
              <a:t>член Федеральной Палаты налоговых консультантов</a:t>
            </a:r>
          </a:p>
          <a:p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1"/>
          <p:cNvSpPr txBox="1">
            <a:spLocks/>
          </p:cNvSpPr>
          <p:nvPr/>
        </p:nvSpPr>
        <p:spPr>
          <a:xfrm>
            <a:off x="199193" y="1060285"/>
            <a:ext cx="8512833" cy="3263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НДС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покупателю не предъявляется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Счета –фактуры  не составляются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Декларация не представляется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Когда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в период освобождения придется заплатить НДС?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Выставление счета-фактуры с суммой НДС 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Ввоз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товаров на территорию РФ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Исполнение</a:t>
            </a:r>
            <a:r>
              <a:rPr lang="ru-RU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обязанностей налогового агента по НДС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FEE596B-A331-10BD-7E7A-8EF49DE36EE6}"/>
              </a:ext>
            </a:extLst>
          </p:cNvPr>
          <p:cNvSpPr txBox="1"/>
          <p:nvPr/>
        </p:nvSpPr>
        <p:spPr>
          <a:xfrm>
            <a:off x="1115616" y="411510"/>
            <a:ext cx="6792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/>
                </a:solidFill>
              </a:rPr>
              <a:t>Применение освобождения от обязанностей плательщика НДС </a:t>
            </a: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9632" y="887609"/>
            <a:ext cx="354792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ООО (ИП) на УСН пользуется освобождением по ст.145 НК РФ в 2025 году.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Доход по УСН: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за январь – декабрь 2025 г. – 30 </a:t>
            </a:r>
            <a:r>
              <a:rPr lang="ru-RU" altLang="ru-RU" sz="1400" dirty="0" err="1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млн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руб.;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ИП начинает исполнять обязанности налогоплательщика НДС </a:t>
            </a: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с 1 января  2026 г. 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4812979" y="851704"/>
            <a:ext cx="233172" cy="30038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65368" y="1131590"/>
            <a:ext cx="248378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Декларацию по НДС </a:t>
            </a: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необходимо представить за 1 квартал 2026 года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Подавать уведомление о начале уплаты НДС не требуется</a:t>
            </a:r>
            <a:endParaRPr lang="en-US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1400" b="1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600" b="1" dirty="0">
              <a:solidFill>
                <a:prstClr val="black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550395"/>
            <a:ext cx="2062552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>
                <a:solidFill>
                  <a:schemeClr val="tx2"/>
                </a:solidFill>
              </a:rPr>
              <a:t>П.1 ст.145 НК РФ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35750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 какого момента возникает обязанность платить НДС</a:t>
            </a:r>
          </a:p>
        </p:txBody>
      </p:sp>
    </p:spTree>
    <p:extLst>
      <p:ext uri="{BB962C8B-B14F-4D97-AF65-F5344CB8AC3E}">
        <p14:creationId xmlns:p14="http://schemas.microsoft.com/office/powerpoint/2010/main" val="13663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1" y="828447"/>
            <a:ext cx="407707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ООО (ИП) на УСН пользуется освобождением по ст.145 НК РФ в 2025 году.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Доход по УСН: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за январь – декабрь 2025 г. – </a:t>
            </a:r>
            <a:r>
              <a:rPr lang="en-US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20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</a:t>
            </a:r>
            <a:r>
              <a:rPr lang="ru-RU" altLang="ru-RU" sz="1400" dirty="0" err="1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млн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руб.;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за январь – февраль 2026 г. – 19 </a:t>
            </a:r>
            <a:r>
              <a:rPr lang="ru-RU" altLang="ru-RU" sz="1400" dirty="0" err="1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млн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руб.;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- за январь – март 2026 г. – 21 </a:t>
            </a:r>
            <a:r>
              <a:rPr lang="ru-RU" altLang="ru-RU" sz="1400" dirty="0" err="1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млн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 руб.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 smtClean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ИП </a:t>
            </a: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начинает исполнять обязанности налогоплательщика НДС </a:t>
            </a: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с 1 апреля  2026 г. 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4838014" y="815414"/>
            <a:ext cx="233172" cy="30038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65367" y="1259334"/>
            <a:ext cx="248378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Декларацию по НДС за 1 квартал 2026 года сдавать </a:t>
            </a: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не нужно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chemeClr val="tx2"/>
              </a:solidFill>
              <a:ea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Декларацию по НДС </a:t>
            </a:r>
            <a:r>
              <a:rPr lang="ru-RU" altLang="ru-RU" sz="1400" b="1" dirty="0">
                <a:solidFill>
                  <a:schemeClr val="tx2"/>
                </a:solidFill>
                <a:ea typeface="Segoe UI Semibold" panose="020B0502040204020203" pitchFamily="34" charset="0"/>
                <a:cs typeface="Segoe UI Semibold" panose="020B0502040204020203" pitchFamily="34" charset="0"/>
              </a:rPr>
              <a:t>необходимо представить за 2 квартал 2026 года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0661" y="4460814"/>
            <a:ext cx="2062552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>
                <a:solidFill>
                  <a:schemeClr val="tx2"/>
                </a:solidFill>
              </a:rPr>
              <a:t>П.5 ст.145 НК РФ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35750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 какого момента возникает обязанность платить НДС</a:t>
            </a:r>
          </a:p>
        </p:txBody>
      </p:sp>
    </p:spTree>
    <p:extLst>
      <p:ext uri="{BB962C8B-B14F-4D97-AF65-F5344CB8AC3E}">
        <p14:creationId xmlns:p14="http://schemas.microsoft.com/office/powerpoint/2010/main" val="13027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EE596B-A331-10BD-7E7A-8EF49DE36EE6}"/>
              </a:ext>
            </a:extLst>
          </p:cNvPr>
          <p:cNvSpPr txBox="1"/>
          <p:nvPr/>
        </p:nvSpPr>
        <p:spPr>
          <a:xfrm>
            <a:off x="1259632" y="411510"/>
            <a:ext cx="6792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tx2"/>
                </a:solidFill>
              </a:rPr>
              <a:t>УСН. Применение ставки НДС 5% (7%)</a:t>
            </a:r>
            <a:endParaRPr lang="ru-RU" b="1" dirty="0" smtClean="0">
              <a:solidFill>
                <a:schemeClr val="tx2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351415"/>
              </p:ext>
            </p:extLst>
          </p:nvPr>
        </p:nvGraphicFramePr>
        <p:xfrm>
          <a:off x="395536" y="1419622"/>
          <a:ext cx="8350369" cy="1474477"/>
        </p:xfrm>
        <a:graphic>
          <a:graphicData uri="http://schemas.openxmlformats.org/drawingml/2006/table">
            <a:tbl>
              <a:tblPr/>
              <a:tblGrid>
                <a:gridCol w="2783192"/>
                <a:gridCol w="2783192"/>
                <a:gridCol w="2783985"/>
              </a:tblGrid>
              <a:tr h="377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Доходы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Ставка</a:t>
                      </a:r>
                      <a:endParaRPr lang="ru-RU" sz="11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Вычеты НДС</a:t>
                      </a:r>
                      <a:endParaRPr lang="ru-RU" sz="11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60 млн. руб. до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272,5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млн.руб.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5% или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(пп.1 п.8 ст.164 НК РФ)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ставке 5% права на вычет нет. При ставке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 применяется.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 млн. руб. до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490,5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млн.руб.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7% или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(пп.2 п.8 ст.164 НК РФ)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ставке 7% права на вычет нет. При ставке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 применяется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75806"/>
            <a:ext cx="84248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64313" y="1192680"/>
            <a:ext cx="85056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/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Подал декларацию = выбрал вариант налогообложения, отразив в декларации применяемые ставки. </a:t>
            </a:r>
          </a:p>
          <a:p>
            <a:pPr indent="358775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411510"/>
            <a:ext cx="456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УСН. Применение ставки НДС 5% (7%)</a:t>
            </a:r>
            <a:endParaRPr lang="ru-RU" b="1" dirty="0" smtClean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" y="1825229"/>
            <a:ext cx="8286750" cy="215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287094" y="568263"/>
            <a:ext cx="456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tx2"/>
                </a:solidFill>
              </a:rPr>
              <a:t>УСН. Применение ставки НДС 5% (7%)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6225" y="1342758"/>
            <a:ext cx="84296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Пример</a:t>
            </a:r>
          </a:p>
          <a:p>
            <a:endParaRPr lang="ru-RU" sz="1600" b="1" dirty="0" smtClean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В </a:t>
            </a:r>
            <a:r>
              <a:rPr lang="ru-RU" sz="1600" dirty="0" smtClean="0">
                <a:solidFill>
                  <a:schemeClr val="tx2"/>
                </a:solidFill>
              </a:rPr>
              <a:t>2025 </a:t>
            </a:r>
            <a:r>
              <a:rPr lang="ru-RU" sz="1600" dirty="0" smtClean="0">
                <a:solidFill>
                  <a:schemeClr val="tx2"/>
                </a:solidFill>
              </a:rPr>
              <a:t>году доход превысил </a:t>
            </a:r>
            <a:r>
              <a:rPr lang="ru-RU" sz="1600" dirty="0" smtClean="0">
                <a:solidFill>
                  <a:schemeClr val="tx2"/>
                </a:solidFill>
              </a:rPr>
              <a:t>20 </a:t>
            </a:r>
            <a:r>
              <a:rPr lang="ru-RU" sz="1600" dirty="0" smtClean="0">
                <a:solidFill>
                  <a:schemeClr val="tx2"/>
                </a:solidFill>
              </a:rPr>
              <a:t>млн. руб. но не превысил 250 млн.руб.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С </a:t>
            </a:r>
            <a:r>
              <a:rPr lang="ru-RU" sz="1600" dirty="0" smtClean="0">
                <a:solidFill>
                  <a:schemeClr val="tx2"/>
                </a:solidFill>
              </a:rPr>
              <a:t>01.01.2026 </a:t>
            </a:r>
            <a:r>
              <a:rPr lang="ru-RU" sz="1600" dirty="0" smtClean="0">
                <a:solidFill>
                  <a:schemeClr val="tx2"/>
                </a:solidFill>
              </a:rPr>
              <a:t>налогоплательщик УСН решил применять ставку НДС </a:t>
            </a:r>
            <a:r>
              <a:rPr lang="ru-RU" sz="1600" dirty="0" smtClean="0">
                <a:solidFill>
                  <a:schemeClr val="tx2"/>
                </a:solidFill>
              </a:rPr>
              <a:t>22%.</a:t>
            </a:r>
            <a:endParaRPr lang="ru-RU" sz="1600" dirty="0" smtClean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В течение 1 кв. </a:t>
            </a:r>
            <a:r>
              <a:rPr lang="ru-RU" sz="1600" dirty="0" smtClean="0">
                <a:solidFill>
                  <a:schemeClr val="tx2"/>
                </a:solidFill>
              </a:rPr>
              <a:t>2026 </a:t>
            </a:r>
            <a:r>
              <a:rPr lang="ru-RU" sz="1600" dirty="0" smtClean="0">
                <a:solidFill>
                  <a:schemeClr val="tx2"/>
                </a:solidFill>
              </a:rPr>
              <a:t>года – ставка </a:t>
            </a:r>
            <a:r>
              <a:rPr lang="ru-RU" sz="1600" dirty="0" smtClean="0">
                <a:solidFill>
                  <a:schemeClr val="tx2"/>
                </a:solidFill>
              </a:rPr>
              <a:t>22%, </a:t>
            </a:r>
            <a:r>
              <a:rPr lang="ru-RU" sz="1600" dirty="0" smtClean="0">
                <a:solidFill>
                  <a:schemeClr val="tx2"/>
                </a:solidFill>
              </a:rPr>
              <a:t>в течение 2 </a:t>
            </a:r>
            <a:r>
              <a:rPr lang="ru-RU" sz="1600" dirty="0" smtClean="0">
                <a:solidFill>
                  <a:schemeClr val="tx2"/>
                </a:solidFill>
              </a:rPr>
              <a:t>кв.2026 </a:t>
            </a:r>
            <a:r>
              <a:rPr lang="ru-RU" sz="1600" dirty="0" smtClean="0">
                <a:solidFill>
                  <a:schemeClr val="tx2"/>
                </a:solidFill>
              </a:rPr>
              <a:t>года – ставка </a:t>
            </a:r>
            <a:r>
              <a:rPr lang="ru-RU" sz="1600" dirty="0" smtClean="0">
                <a:solidFill>
                  <a:schemeClr val="tx2"/>
                </a:solidFill>
              </a:rPr>
              <a:t>22%</a:t>
            </a:r>
            <a:endParaRPr lang="ru-RU" sz="1600" dirty="0" smtClean="0">
              <a:solidFill>
                <a:schemeClr val="tx2"/>
              </a:solidFill>
            </a:endParaRPr>
          </a:p>
          <a:p>
            <a:r>
              <a:rPr lang="ru-RU" sz="1600" dirty="0" smtClean="0">
                <a:solidFill>
                  <a:schemeClr val="tx2"/>
                </a:solidFill>
              </a:rPr>
              <a:t>С 3 кв. </a:t>
            </a:r>
            <a:r>
              <a:rPr lang="ru-RU" sz="1600" dirty="0" smtClean="0">
                <a:solidFill>
                  <a:schemeClr val="tx2"/>
                </a:solidFill>
              </a:rPr>
              <a:t>2026 </a:t>
            </a:r>
            <a:r>
              <a:rPr lang="ru-RU" sz="1600" dirty="0" smtClean="0">
                <a:solidFill>
                  <a:schemeClr val="tx2"/>
                </a:solidFill>
              </a:rPr>
              <a:t>года  - ставка 5% (если доход не превысил 250 млн.руб.)</a:t>
            </a:r>
          </a:p>
          <a:p>
            <a:endParaRPr lang="ru-RU" sz="1600" b="1" dirty="0" smtClean="0">
              <a:solidFill>
                <a:schemeClr val="tx2"/>
              </a:solidFill>
            </a:endParaRPr>
          </a:p>
          <a:p>
            <a:r>
              <a:rPr lang="ru-RU" sz="1600" b="1" dirty="0" smtClean="0">
                <a:solidFill>
                  <a:schemeClr val="tx2"/>
                </a:solidFill>
              </a:rPr>
              <a:t>С 3 </a:t>
            </a:r>
            <a:r>
              <a:rPr lang="ru-RU" sz="1600" b="1" dirty="0" smtClean="0">
                <a:solidFill>
                  <a:schemeClr val="tx2"/>
                </a:solidFill>
              </a:rPr>
              <a:t>кв.2026 </a:t>
            </a:r>
            <a:r>
              <a:rPr lang="ru-RU" sz="1600" b="1" dirty="0" smtClean="0">
                <a:solidFill>
                  <a:schemeClr val="tx2"/>
                </a:solidFill>
              </a:rPr>
              <a:t>года по 2 кв. </a:t>
            </a:r>
            <a:r>
              <a:rPr lang="ru-RU" sz="1600" b="1" dirty="0" smtClean="0">
                <a:solidFill>
                  <a:schemeClr val="tx2"/>
                </a:solidFill>
              </a:rPr>
              <a:t>2029 </a:t>
            </a:r>
            <a:r>
              <a:rPr lang="ru-RU" sz="1600" b="1" dirty="0" smtClean="0">
                <a:solidFill>
                  <a:schemeClr val="tx2"/>
                </a:solidFill>
              </a:rPr>
              <a:t>года </a:t>
            </a:r>
            <a:r>
              <a:rPr lang="ru-RU" sz="1600" dirty="0" smtClean="0">
                <a:solidFill>
                  <a:schemeClr val="tx2"/>
                </a:solidFill>
              </a:rPr>
              <a:t>будут применяться </a:t>
            </a:r>
            <a:r>
              <a:rPr lang="ru-RU" sz="1600" b="1" dirty="0" smtClean="0">
                <a:solidFill>
                  <a:schemeClr val="tx2"/>
                </a:solidFill>
              </a:rPr>
              <a:t>специальные ставки (5% или 7</a:t>
            </a:r>
            <a:r>
              <a:rPr lang="ru-RU" sz="1600" b="1" dirty="0" smtClean="0">
                <a:solidFill>
                  <a:schemeClr val="tx2"/>
                </a:solidFill>
              </a:rPr>
              <a:t>%).</a:t>
            </a:r>
          </a:p>
          <a:p>
            <a:r>
              <a:rPr lang="ru-RU" sz="1600" b="1" dirty="0" smtClean="0">
                <a:solidFill>
                  <a:schemeClr val="tx2"/>
                </a:solidFill>
              </a:rPr>
              <a:t>В период с 3 кв.2026 года по 2 кв.2027 года может вернуться на ставку 22%.</a:t>
            </a:r>
            <a:endParaRPr lang="ru-RU" sz="16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98408" y="1383546"/>
            <a:ext cx="85645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358775" algn="just"/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порог дохода будет превышен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то начиная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1-го числа месяца, следующего за месяцем, в котором имело место превышение дохода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272,5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млн. руб., налогоплательщик утрачивают право на применение налоговой ставки 5 %.</a:t>
            </a:r>
          </a:p>
          <a:p>
            <a:pPr indent="358775" algn="just"/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indent="358775" algn="just"/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порог дохода будет превышен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то начиная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1-го числа месяца, в котором имело место превышение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490,5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млн. руб., налогоплательщик утрачивают право на применение налоговой ставки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%.</a:t>
            </a:r>
            <a:endParaRPr lang="ru-RU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05661" y="589483"/>
            <a:ext cx="456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УСН. Применение ставки НДС 5% (7%)</a:t>
            </a:r>
            <a:endParaRPr lang="ru-RU" alt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63688" y="339502"/>
            <a:ext cx="5400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УСН. Когда применяются общие  ставки НДС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570417"/>
              </p:ext>
            </p:extLst>
          </p:nvPr>
        </p:nvGraphicFramePr>
        <p:xfrm>
          <a:off x="1043608" y="843558"/>
          <a:ext cx="6638544" cy="3379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6208"/>
                <a:gridCol w="2154936"/>
                <a:gridCol w="2057400"/>
              </a:tblGrid>
              <a:tr h="102870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2"/>
                          </a:solidFill>
                        </a:rPr>
                        <a:t>2.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Налоговый агент по НДС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2"/>
                          </a:solidFill>
                        </a:rPr>
                        <a:t>3.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Операции облагаемые по ставке 0%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chemeClr val="tx2"/>
                          </a:solidFill>
                        </a:rPr>
                        <a:t>4.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Ввоз товаров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Приобретение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</a:rPr>
                        <a:t> ТРУ у иностранных партнеров (п.1,2 ст.161 НК РФ)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Экспорт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Из третьих стран</a:t>
                      </a: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Приобретение/аренда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</a:rPr>
                        <a:t> госимущества (п.3 ст.161 НК РФ)</a:t>
                      </a:r>
                    </a:p>
                    <a:p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Международные перевозки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Из ЕАЭС</a:t>
                      </a: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</a:tr>
              <a:tr h="499568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РУ при экспорте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ТРУ дипломатическим и международным организациям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>
                    <a:solidFill>
                      <a:srgbClr val="D5F6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915566"/>
            <a:ext cx="8602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ВАЖНО! </a:t>
            </a:r>
          </a:p>
          <a:p>
            <a:r>
              <a:rPr lang="ru-RU" sz="1600" b="1" dirty="0" smtClean="0">
                <a:solidFill>
                  <a:schemeClr val="tx2"/>
                </a:solidFill>
              </a:rPr>
              <a:t>НДС, предъявленный поставщиками(подрядчиками) к вычету не принимается.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339502"/>
            <a:ext cx="6191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cs typeface="Times New Roman" pitchFamily="18" charset="0"/>
              </a:rPr>
              <a:t>УСН. Применение ставки НДС 5% (7%).Вычеты НДС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419622"/>
            <a:ext cx="80200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>
                <a:solidFill>
                  <a:schemeClr val="tx2"/>
                </a:solidFill>
              </a:rPr>
              <a:t>Случаи когда  можно заявить налоговые вычеты по НДС:</a:t>
            </a:r>
          </a:p>
          <a:p>
            <a:endParaRPr lang="ru-RU" sz="1600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211710"/>
            <a:ext cx="8353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Когда НДС исчислен самим плательщиком УСН при получении авансов или при отгрузке (по сути, это возврат из бюджета ранее уплаченной суммы налога).</a:t>
            </a:r>
          </a:p>
          <a:p>
            <a:endParaRPr lang="ru-RU" sz="1600" b="1" dirty="0" smtClean="0">
              <a:solidFill>
                <a:schemeClr val="tx2"/>
              </a:solidFill>
            </a:endParaRPr>
          </a:p>
          <a:p>
            <a:r>
              <a:rPr lang="ru-RU" sz="1600" b="1" dirty="0" smtClean="0">
                <a:solidFill>
                  <a:schemeClr val="tx2"/>
                </a:solidFill>
              </a:rPr>
              <a:t>Исчисленный НДС можно заявить к вычету в следующих случаях: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-&gt; при отгрузке в счет авансов ("обнуление" НДС с аванса);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-&gt; при возврате авансов и расторжении (изменении условий) договора;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-&gt; при возврате покупателем товаров или отказа от товаров (работ, услуг);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-&gt; при изменении цены отгруженных товаров (работ, услуг) в сторону уменьшения.</a:t>
            </a: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285720" y="1125131"/>
            <a:ext cx="8208912" cy="2993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indent="358775" algn="just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267494"/>
            <a:ext cx="6885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tx2"/>
                </a:solidFill>
                <a:cs typeface="Times New Roman" pitchFamily="18" charset="0"/>
              </a:rPr>
              <a:t>Момент формирования налоговой базы по НДС в переходный период</a:t>
            </a:r>
            <a:endParaRPr lang="ru-RU" altLang="ru-RU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274760" y="1128450"/>
            <a:ext cx="8229600" cy="3243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ВНИМАНИЕ!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Если вы получите оплату в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2025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 году, а отгрузите товары только в феврале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2026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 года, потребуется заплатить НДС.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Не облагается НДС  поступление 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2026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г. оплаты задолженности за товар, отгруженный 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2025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г</a:t>
            </a:r>
            <a:r>
              <a:rPr lang="ru-RU" sz="1600" dirty="0" smtClean="0">
                <a:solidFill>
                  <a:schemeClr val="tx2"/>
                </a:solidFill>
              </a:rPr>
              <a:t>оду.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9502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Плательщики </a:t>
            </a:r>
            <a:r>
              <a:rPr lang="ru-RU" sz="20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НДС (</a:t>
            </a:r>
            <a:r>
              <a:rPr lang="ru-RU" sz="20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ст.143 НК РФ)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9163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организации;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индивидуальные предприниматели;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лица, признаваемые налогоплательщиками НДС при ввозе товаров на территорию РФ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>
            <a:extLst>
              <a:ext uri="{FF2B5EF4-FFF2-40B4-BE49-F238E27FC236}">
                <a16:creationId xmlns:a16="http://schemas.microsoft.com/office/drawing/2014/main" xmlns="" id="{A974AC57-F85A-4932-82F3-D670C6C7C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339502"/>
            <a:ext cx="5943600" cy="857250"/>
          </a:xfrm>
        </p:spPr>
        <p:txBody>
          <a:bodyPr/>
          <a:lstStyle/>
          <a:p>
            <a:pPr marL="240030" indent="-240030"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100" b="1" dirty="0">
                <a:solidFill>
                  <a:srgbClr val="025373"/>
                </a:solidFill>
                <a:latin typeface="+mn-lt"/>
                <a:cs typeface="Calibri" panose="020F0502020204030204" pitchFamily="34" charset="0"/>
              </a:rPr>
              <a:t>Расчет НДС к уплате в бюджет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326EA06-D526-416D-B916-04924FA35104}"/>
              </a:ext>
            </a:extLst>
          </p:cNvPr>
          <p:cNvSpPr txBox="1">
            <a:spLocks/>
          </p:cNvSpPr>
          <p:nvPr/>
        </p:nvSpPr>
        <p:spPr>
          <a:xfrm>
            <a:off x="1572816" y="3056335"/>
            <a:ext cx="6131719" cy="857250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40030" indent="-24003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21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491628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НДС  </a:t>
            </a:r>
            <a:r>
              <a:rPr lang="ru-RU" altLang="ru-RU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налоговый период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630126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Налоговая база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1214630"/>
            <a:ext cx="1296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0%,10%,22%</a:t>
            </a:r>
          </a:p>
          <a:p>
            <a:pPr algn="ctr"/>
            <a:r>
              <a:rPr 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10/110%</a:t>
            </a:r>
          </a:p>
          <a:p>
            <a:pPr algn="ctr"/>
            <a:r>
              <a:rPr 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22/122%</a:t>
            </a:r>
          </a:p>
          <a:p>
            <a:pPr algn="ctr"/>
            <a:r>
              <a:rPr 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18,03%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1630128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Налоговые</a:t>
            </a:r>
          </a:p>
          <a:p>
            <a:pPr algn="ctr"/>
            <a:r>
              <a:rPr 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вычеты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1404384"/>
            <a:ext cx="1398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НДС восстановленный</a:t>
            </a:r>
            <a:endParaRPr lang="ru-RU" dirty="0"/>
          </a:p>
        </p:txBody>
      </p:sp>
      <p:sp>
        <p:nvSpPr>
          <p:cNvPr id="3" name="Равно 2"/>
          <p:cNvSpPr/>
          <p:nvPr/>
        </p:nvSpPr>
        <p:spPr>
          <a:xfrm>
            <a:off x="2051720" y="1747651"/>
            <a:ext cx="288032" cy="27734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Умножение 5"/>
          <p:cNvSpPr/>
          <p:nvPr/>
        </p:nvSpPr>
        <p:spPr>
          <a:xfrm>
            <a:off x="3851920" y="1707100"/>
            <a:ext cx="385192" cy="31789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>
            <a:off x="5368558" y="1722033"/>
            <a:ext cx="338336" cy="28803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7041976" y="1696667"/>
            <a:ext cx="338336" cy="3075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о стрелкой вверх 12"/>
          <p:cNvSpPr/>
          <p:nvPr/>
        </p:nvSpPr>
        <p:spPr>
          <a:xfrm>
            <a:off x="3182888" y="2412651"/>
            <a:ext cx="1723256" cy="86382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Счет-фактура</a:t>
            </a:r>
            <a:endParaRPr lang="ru-RU" dirty="0"/>
          </a:p>
        </p:txBody>
      </p:sp>
      <p:sp>
        <p:nvSpPr>
          <p:cNvPr id="16" name="Выноска со стрелкой вверх 15"/>
          <p:cNvSpPr/>
          <p:nvPr/>
        </p:nvSpPr>
        <p:spPr>
          <a:xfrm>
            <a:off x="5182738" y="2456586"/>
            <a:ext cx="1700236" cy="80486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Счет-фактура</a:t>
            </a:r>
            <a:endParaRPr lang="ru-RU" dirty="0"/>
          </a:p>
        </p:txBody>
      </p:sp>
      <p:sp>
        <p:nvSpPr>
          <p:cNvPr id="17" name="Выноска со стрелкой вверх 16"/>
          <p:cNvSpPr/>
          <p:nvPr/>
        </p:nvSpPr>
        <p:spPr>
          <a:xfrm>
            <a:off x="7128608" y="2450306"/>
            <a:ext cx="1763688" cy="83015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Счет-фактура</a:t>
            </a:r>
            <a:endParaRPr lang="ru-RU" dirty="0"/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3182888" y="3374207"/>
            <a:ext cx="1723256" cy="821853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Книга продаж</a:t>
            </a:r>
            <a:endParaRPr lang="ru-RU" dirty="0"/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5177624" y="3372098"/>
            <a:ext cx="1723256" cy="79942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Книга покупок</a:t>
            </a:r>
            <a:endParaRPr lang="ru-RU" dirty="0"/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7128608" y="3374207"/>
            <a:ext cx="1750129" cy="74178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Книга продаж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7545" y="4299942"/>
            <a:ext cx="838359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Декларация по НДС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47664" y="483518"/>
            <a:ext cx="5598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Необлагаемые НДС операции и ставка НДС 0%</a:t>
            </a:r>
            <a:endParaRPr lang="ru-RU" b="1" dirty="0" smtClean="0">
              <a:solidFill>
                <a:schemeClr val="tx2"/>
              </a:solidFill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395536" y="915566"/>
          <a:ext cx="8362950" cy="3482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475"/>
                <a:gridCol w="4181475"/>
              </a:tblGrid>
              <a:tr h="480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Необлагаемые  НДС операции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Операции облагаемые по ставке 0%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п.2 ст.146 НК РФ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ст.149 НК РФ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п.1 ст.164 НК РФ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Счет-фактура не составляется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Счет-фактура составляется со ставкой 0%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Вычеты не применяются (НДС в стоимости), есть исключения.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Вычеты применяются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</a:tr>
              <a:tr h="109728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Раздел 7 в декларации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Документы по запросу 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Раздел 4 в декларации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Документы вместе с декларацией 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Раздел 6 в декларации, если нет документов </a:t>
                      </a:r>
                    </a:p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>
            <a:extLst>
              <a:ext uri="{FF2B5EF4-FFF2-40B4-BE49-F238E27FC236}">
                <a16:creationId xmlns:a16="http://schemas.microsoft.com/office/drawing/2014/main" xmlns="" id="{56AA1FE8-3158-411B-88FD-5474B1841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987574"/>
            <a:ext cx="777686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5349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just" eaLnBrk="1" hangingPunct="1"/>
            <a:r>
              <a:rPr lang="ru-RU" altLang="ru-RU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Вычет НДС </a:t>
            </a:r>
            <a:r>
              <a:rPr lang="ru-RU" altLang="ru-RU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уменьшение суммы налога исчисленного на суммы НДС предъявленного ( ст. 171 НК РФ)</a:t>
            </a:r>
          </a:p>
          <a:p>
            <a:pPr indent="0" algn="just" eaLnBrk="1" hangingPunct="1"/>
            <a:endParaRPr lang="ru-RU" altLang="ru-RU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 algn="just" eaLnBrk="1" hangingPunct="1"/>
            <a:r>
              <a:rPr lang="ru-RU" altLang="ru-RU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Возмещение НДС  </a:t>
            </a:r>
            <a:r>
              <a:rPr lang="ru-RU" altLang="ru-RU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разница возникшая между суммой НДС исчисленной к уплате и налоговыми вычетами ( п. 2. ст. 173, ст. 176 НК РФ)</a:t>
            </a:r>
          </a:p>
          <a:p>
            <a:pPr indent="0" algn="just" eaLnBrk="1" hangingPunct="1"/>
            <a:r>
              <a:rPr lang="ru-RU" altLang="ru-RU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(сумма НДС предъявленного превышает НДС исчисленный  к уплате )</a:t>
            </a:r>
          </a:p>
          <a:p>
            <a:pPr indent="0" algn="just" eaLnBrk="1" hangingPunct="1"/>
            <a:endParaRPr lang="ru-RU" altLang="ru-RU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0" algn="just" eaLnBrk="1" hangingPunct="1"/>
            <a:r>
              <a:rPr lang="ru-RU" altLang="ru-RU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Восстановление НДС  </a:t>
            </a:r>
            <a:r>
              <a:rPr lang="ru-RU" altLang="ru-RU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суммы НДС ранее правомерно заявленные к вычету, при наступлении определенных условий подлежат возврату в бюджет (п. 3. ст. 170 НК 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AB48832-E45B-4799-9499-2783B553482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4433053"/>
              </p:ext>
            </p:extLst>
          </p:nvPr>
        </p:nvGraphicFramePr>
        <p:xfrm>
          <a:off x="1475656" y="574180"/>
          <a:ext cx="6003668" cy="2892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3" name="Прямоугольник 4">
            <a:extLst>
              <a:ext uri="{FF2B5EF4-FFF2-40B4-BE49-F238E27FC236}">
                <a16:creationId xmlns:a16="http://schemas.microsoft.com/office/drawing/2014/main" xmlns="" id="{889654F3-0E3C-4D8C-9463-510E8E6ED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723878"/>
            <a:ext cx="7704535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01241" algn="just" eaLnBrk="1" hangingPunct="1">
              <a:defRPr/>
            </a:pP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Датой отгрузки 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признается </a:t>
            </a:r>
            <a:r>
              <a:rPr lang="ru-RU" altLang="ru-RU" sz="1600" b="1" u="sng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 первого по времени составления первичного 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документа, оформленного на их покупателя (заказчика), перевозчика. </a:t>
            </a:r>
            <a:r>
              <a:rPr lang="ru-RU" altLang="ru-RU" sz="1600" i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&lt;Письмо&gt; ФНС РФ от 28. 02. 2006 N ММ- 6- 03/ 202@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xmlns="" id="{1FC3C07F-3364-42A3-8180-C8BAB60D9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95486"/>
            <a:ext cx="8064896" cy="37856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endParaRPr lang="ru-RU" alt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534988" algn="just" eaLnBrk="1" hangingPunct="1">
              <a:defRPr/>
            </a:pP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Пример. Исчисление НДС с аванса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получила аванс в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сумме 1 220 000 руб</a:t>
            </a: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в счет поставки товаров,  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облагаемых НДС по ставке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22 %.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НДС, исчисленный с аванса, составит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220 000 руб. </a:t>
            </a:r>
          </a:p>
          <a:p>
            <a:pPr indent="534988" algn="just" eaLnBrk="1" hangingPunct="1">
              <a:defRPr/>
            </a:pP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(1 220 000 руб. x 22/122</a:t>
            </a: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бухучете исчисление НДС с аванса отражается проводкой:</a:t>
            </a:r>
          </a:p>
          <a:p>
            <a:pPr indent="534988" algn="just" eaLnBrk="1" hangingPunct="1">
              <a:defRPr/>
            </a:pP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 62- аванс - К 68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дату отгрузки </a:t>
            </a:r>
            <a:r>
              <a:rPr lang="en-US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необходимо исчислить НДС по ставке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22 %  220 000 руб.</a:t>
            </a:r>
          </a:p>
          <a:p>
            <a:pPr indent="534988" algn="just" eaLnBrk="1" hangingPunct="1">
              <a:defRPr/>
            </a:pP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(1 000 000 </a:t>
            </a:r>
            <a:r>
              <a:rPr lang="en-US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r>
              <a:rPr lang="en-US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НДС исчисленный с аванса заявить к вычету.</a:t>
            </a:r>
          </a:p>
          <a:p>
            <a:pPr indent="534988" algn="just" eaLnBrk="1" hangingPunct="1">
              <a:defRPr/>
            </a:pP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момент зачета аванса </a:t>
            </a:r>
          </a:p>
          <a:p>
            <a:pPr indent="534988" algn="just" eaLnBrk="1" hangingPunct="1">
              <a:defRPr/>
            </a:pP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 68 - К 62- аванс </a:t>
            </a:r>
            <a:r>
              <a:rPr lang="ru-RU" alt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(принят к вычету НДС, исчисленный с полученного аванса)</a:t>
            </a:r>
          </a:p>
          <a:p>
            <a:pPr indent="534988" algn="just" eaLnBrk="1" hangingPunct="1">
              <a:defRPr/>
            </a:pPr>
            <a:endParaRPr lang="ru-RU" altLang="ru-RU" sz="1600" b="1" dirty="0" smtClean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ru-RU" alt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9862"/>
            <a:ext cx="6497637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Текст 4">
            <a:extLst>
              <a:ext uri="{FF2B5EF4-FFF2-40B4-BE49-F238E27FC236}">
                <a16:creationId xmlns:a16="http://schemas.microsoft.com/office/drawing/2014/main" xmlns="" id="{B5EFCE65-E2AA-419F-B237-2B819D2AB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592" y="4155926"/>
            <a:ext cx="6643018" cy="626269"/>
          </a:xfrm>
        </p:spPr>
        <p:txBody>
          <a:bodyPr/>
          <a:lstStyle/>
          <a:p>
            <a:r>
              <a:rPr lang="ru-RU" altLang="ru-RU" sz="1050" b="1" dirty="0">
                <a:solidFill>
                  <a:srgbClr val="025373"/>
                </a:solidFill>
                <a:latin typeface="Calibri" pitchFamily="34" charset="0"/>
              </a:rPr>
              <a:t>( пп. 3 п. 1 ст. 162 НК РФ):</a:t>
            </a:r>
          </a:p>
          <a:p>
            <a:r>
              <a:rPr lang="ru-RU" altLang="ru-RU" sz="1050" b="1" dirty="0">
                <a:solidFill>
                  <a:srgbClr val="025373"/>
                </a:solidFill>
                <a:latin typeface="Calibri" pitchFamily="34" charset="0"/>
              </a:rPr>
              <a:t>Увеличение  налоговой базы на сумму процента (дисконта) по полученным в счет оплаты за реализованные товары (работы, услуги) облигациям и векселям</a:t>
            </a:r>
            <a:r>
              <a:rPr lang="ru-RU" altLang="ru-RU" sz="1050" dirty="0">
                <a:solidFill>
                  <a:srgbClr val="025373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8195" name="Прямоугольник 7">
            <a:extLst>
              <a:ext uri="{FF2B5EF4-FFF2-40B4-BE49-F238E27FC236}">
                <a16:creationId xmlns:a16="http://schemas.microsoft.com/office/drawing/2014/main" xmlns="" id="{4EC3ACE9-19A4-4DF5-9CA7-07AE88A3C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771550"/>
            <a:ext cx="7435106" cy="329320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01241" algn="just" eaLnBrk="1" hangingPunct="1">
              <a:defRPr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"Альфа" 26 мая реализовала организации "Бета" партию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товара по цене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122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руб. (в том числе НДС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руб.). </a:t>
            </a:r>
          </a:p>
          <a:p>
            <a:pPr indent="401241" algn="just" eaLnBrk="1" hangingPunct="1">
              <a:defRPr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счет оплаты отгруженного товара 10 июня был получен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вексель организации "Бета" номиналом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122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руб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, срок платежа по которому - "по предъявлении". Данный вексель предусматривает начисление процентов со дня, следующего за днем составления векселя,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момента погашения задолженности по векселю из расчета 20% годовых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indent="401241" algn="just" eaLnBrk="1" hangingPunct="1">
              <a:defRPr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Вексель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составлен 2 июня 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предъявлен организации "Бета" к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оплате 26 июня 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в тот же день оплачен в полной сумме, включая проценты.</a:t>
            </a:r>
          </a:p>
          <a:p>
            <a:pPr indent="401241" algn="just" eaLnBrk="1" hangingPunct="1">
              <a:defRPr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Предположим, что в период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10 по 26 июня ставка </a:t>
            </a: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рефинансирования Банка России составляла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11 %.</a:t>
            </a:r>
          </a:p>
          <a:p>
            <a:pPr indent="401241" algn="just" eaLnBrk="1" hangingPunct="1">
              <a:defRPr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Следовательно, налоговая база по НДС должна увеличиться на 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481,31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руб. (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122 </a:t>
            </a:r>
            <a:r>
              <a:rPr lang="ru-RU" alt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руб. x (20 % - 11 %) / 365 дн. x 16 </a:t>
            </a:r>
            <a:r>
              <a:rPr lang="ru-RU" altLang="ru-RU" sz="1600" b="1" dirty="0" err="1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</a:t>
            </a:r>
            <a:r>
              <a:rPr lang="ru-RU" alt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.).</a:t>
            </a:r>
            <a:endParaRPr lang="ru-RU" altLang="ru-RU" sz="16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59632" y="339502"/>
            <a:ext cx="6885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cs typeface="Times New Roman" pitchFamily="18" charset="0"/>
              </a:rPr>
              <a:t>Момент формирования налоговой базы по НДС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7426" y="4443367"/>
            <a:ext cx="8286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solidFill>
                  <a:schemeClr val="tx2"/>
                </a:solidFill>
              </a:rPr>
              <a:t>Письмо ФНС России от 17.10.2024 N СД-4-3/11815@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89" y="771550"/>
            <a:ext cx="5437095" cy="144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43545"/>
            <a:ext cx="5462158" cy="206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E2B1F5-E4F2-4DE4-AF82-C8DA097F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11510"/>
            <a:ext cx="6102678" cy="85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Расчет налоговой базы 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по договорам в У. Е.</a:t>
            </a:r>
          </a:p>
        </p:txBody>
      </p:sp>
      <p:sp>
        <p:nvSpPr>
          <p:cNvPr id="11267" name="Объект 2">
            <a:extLst>
              <a:ext uri="{FF2B5EF4-FFF2-40B4-BE49-F238E27FC236}">
                <a16:creationId xmlns:a16="http://schemas.microsoft.com/office/drawing/2014/main" xmlns="" id="{28868F08-242B-4B9A-BD06-2C148AE88C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576" y="1491630"/>
            <a:ext cx="7632848" cy="3102991"/>
          </a:xfrm>
        </p:spPr>
        <p:txBody>
          <a:bodyPr>
            <a:normAutofit/>
          </a:bodyPr>
          <a:lstStyle/>
          <a:p>
            <a:pPr marL="33338" indent="367904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Согласно условиям договора поставки стоимость товаров - 5900 долларов США, в том числе НДС - 900 долларов США, стоимость товара без НДС - 5000 долларов США (5900 дол. США - 900 дол. США). Товары оплачиваются в рублях по курсу ЦБ РФ на день оплаты: 50% стоимости - авансом, 50 % - на следующий день после получения товара покупателем.</a:t>
            </a:r>
          </a:p>
          <a:p>
            <a:pPr marL="33338" indent="367904" algn="just">
              <a:buNone/>
            </a:pPr>
            <a:endParaRPr lang="ru-RU" alt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38" indent="367904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Курс рубля к доллару США, установленный ЦБ РФ, составил:</a:t>
            </a:r>
          </a:p>
          <a:p>
            <a:pPr marL="33338" indent="367904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 дату перечисления аванса - 55 руб./дол.;</a:t>
            </a:r>
          </a:p>
          <a:p>
            <a:pPr marL="33338" indent="367904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 дату отгрузки - 55,5 руб./дол.;</a:t>
            </a:r>
          </a:p>
          <a:p>
            <a:pPr marL="33338" indent="367904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 дату перечисления оставшейся части оплаты - 55,8 руб./дол.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>
            <a:extLst>
              <a:ext uri="{FF2B5EF4-FFF2-40B4-BE49-F238E27FC236}">
                <a16:creationId xmlns:a16="http://schemas.microsoft.com/office/drawing/2014/main" xmlns="" id="{E2BC2E60-CA9C-4B1D-B598-4B15C49083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60" y="1849040"/>
            <a:ext cx="8021738" cy="3294460"/>
          </a:xfrm>
        </p:spPr>
        <p:txBody>
          <a:bodyPr>
            <a:normAutofit/>
          </a:bodyPr>
          <a:lstStyle/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Аванс, полученный продавцом, составил 162 250 руб. (5900 дол. x 50% x 55 руб./ дол.), НДС с аванса – 27 041, 67 руб. (162 250 руб. x 20/ 120).</a:t>
            </a:r>
          </a:p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отгрузке налоговая база составит 273 958,33 руб., в том числе:</a:t>
            </a:r>
          </a:p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 В части, оплаченной авансом, - 135208,33 руб. (162 250 руб. - 27 041, 67 руб.);</a:t>
            </a:r>
          </a:p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 В неоплаченной части - 138 750 руб. (5000 дол. x 50 % x 55, 5 руб./ дол. ).</a:t>
            </a:r>
          </a:p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Сумма налога, исчисленная со всей стоимости товара, - 54791, 66 руб. При этом</a:t>
            </a:r>
          </a:p>
          <a:p>
            <a:pPr marL="33338" indent="0" algn="just">
              <a:buNone/>
            </a:pPr>
            <a:r>
              <a:rPr lang="ru-RU" alt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продавец принимает к вычету НДС, исчисленный с аванса, в сумме 27 041, 67 руб.</a:t>
            </a:r>
          </a:p>
          <a:p>
            <a:pPr marL="33338" indent="0" algn="just">
              <a:buNone/>
            </a:pPr>
            <a:endParaRPr lang="ru-RU" alt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903392D-4978-4AB3-BB1A-9E7F70C54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699542"/>
            <a:ext cx="5670630" cy="857250"/>
          </a:xfrm>
        </p:spPr>
        <p:txBody>
          <a:bodyPr/>
          <a:lstStyle/>
          <a:p>
            <a:pPr algn="ctr" eaLnBrk="1" hangingPunct="1">
              <a:buFont typeface="Georgia" panose="02040502050405020303" pitchFamily="18" charset="0"/>
              <a:buNone/>
              <a:defRPr/>
            </a:pPr>
            <a:r>
              <a:rPr lang="ru-RU" sz="21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Расчет налоговой  базы </a:t>
            </a:r>
            <a:br>
              <a:rPr lang="ru-RU" sz="21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1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по договорам в У. 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01276" y="149423"/>
            <a:ext cx="685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 smtClean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Счет - фактура </a:t>
            </a:r>
            <a:endParaRPr lang="ru-RU" altLang="ru-RU" sz="2100" b="1" dirty="0" smtClean="0">
              <a:solidFill>
                <a:srgbClr val="02537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4921"/>
            <a:ext cx="5714716" cy="34128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768" y="2499742"/>
            <a:ext cx="4712982" cy="219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10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29600" cy="85725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2"/>
                </a:solidFill>
              </a:rPr>
              <a:t>Налоговый период (ст.163 НК РФ)</a:t>
            </a:r>
            <a:endParaRPr lang="ru-RU" sz="18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03598"/>
            <a:ext cx="73448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2"/>
                </a:solidFill>
              </a:rPr>
              <a:t>Квартал.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2"/>
                </a:solidFill>
              </a:rPr>
              <a:t>Срок представления декларации по НДС - </a:t>
            </a:r>
            <a:r>
              <a:rPr lang="ru-RU" sz="1400" b="1" dirty="0" smtClean="0">
                <a:solidFill>
                  <a:schemeClr val="tx2"/>
                </a:solidFill>
              </a:rPr>
              <a:t>не позднее 25 числа месяца, следующего за истекшим кварталом (п.5 ст.174 НК РФ)</a:t>
            </a:r>
            <a:r>
              <a:rPr lang="ru-RU" sz="1400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067694"/>
            <a:ext cx="348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Сроки уплаты (ст.174 НК РФ)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715766"/>
            <a:ext cx="72728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НДС к уплате за 1 квартал 2025 года составил 120 рублей, НДС уплачивается в следующие сроки:</a:t>
            </a:r>
          </a:p>
          <a:p>
            <a:r>
              <a:rPr lang="ru-RU" sz="1400" dirty="0" smtClean="0">
                <a:solidFill>
                  <a:schemeClr val="tx2"/>
                </a:solidFill>
              </a:rPr>
              <a:t>-&gt; первый платеж в сумме 40 рублей не позднее 28 апреля;</a:t>
            </a:r>
          </a:p>
          <a:p>
            <a:r>
              <a:rPr lang="ru-RU" sz="1400" dirty="0" smtClean="0">
                <a:solidFill>
                  <a:schemeClr val="tx2"/>
                </a:solidFill>
              </a:rPr>
              <a:t>-&gt; второй платеж в сумме 40 рублей не позднее 28 мая;</a:t>
            </a:r>
          </a:p>
          <a:p>
            <a:r>
              <a:rPr lang="ru-RU" sz="1400" dirty="0" smtClean="0">
                <a:solidFill>
                  <a:schemeClr val="tx2"/>
                </a:solidFill>
              </a:rPr>
              <a:t>-&gt; третий платеж в сумме 40 рублей не позднее 30 июня (28 июня - выходной день).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357172"/>
            <a:ext cx="685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 smtClean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Книга продаж</a:t>
            </a:r>
            <a:endParaRPr lang="ru-RU" altLang="ru-RU" sz="2100" b="1" dirty="0" smtClean="0">
              <a:solidFill>
                <a:srgbClr val="02537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A5E30B1D-F569-2033-F069-5770D1A18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32" y="1004662"/>
            <a:ext cx="8151763" cy="342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59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357172"/>
            <a:ext cx="685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 smtClean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Книга покупок</a:t>
            </a:r>
            <a:endParaRPr lang="ru-RU" altLang="ru-RU" sz="2100" b="1" dirty="0" smtClean="0">
              <a:solidFill>
                <a:srgbClr val="02537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A5E30B1D-F569-2033-F069-5770D1A18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32" y="1004662"/>
            <a:ext cx="8151763" cy="342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AC45854-0F60-83DB-6DDA-8ADD0A163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" y="915566"/>
            <a:ext cx="8151763" cy="345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80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357172"/>
            <a:ext cx="6858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 smtClean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Корректировочный счет - фактура </a:t>
            </a:r>
            <a:endParaRPr lang="ru-RU" altLang="ru-RU" sz="2100" b="1" dirty="0" smtClean="0">
              <a:solidFill>
                <a:srgbClr val="02537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574"/>
            <a:ext cx="5859355" cy="2831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63638"/>
            <a:ext cx="4608512" cy="3274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3ACDFD27-BC25-4F02-9521-9DB479A66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85734"/>
            <a:ext cx="7358114" cy="457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339502"/>
            <a:ext cx="6298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Освобождение от обязанностей плательщиков  НДС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(ст.145 НК РФ)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75606"/>
            <a:ext cx="19442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275606"/>
            <a:ext cx="20882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ЕСХН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1275606"/>
            <a:ext cx="172819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427734"/>
            <a:ext cx="288032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100" dirty="0" smtClean="0">
                <a:solidFill>
                  <a:schemeClr val="tx2"/>
                </a:solidFill>
              </a:rPr>
              <a:t>1.    Выручка от реализации товаров (работ, услуг) за каждые три предшествующих последовательных календарных месяца (без учета налога) не превышает 2 млн. руб.</a:t>
            </a:r>
          </a:p>
          <a:p>
            <a:pPr marL="342900" indent="-342900">
              <a:buAutoNum type="arabicPeriod"/>
            </a:pPr>
            <a:endParaRPr lang="ru-RU" sz="1100" dirty="0" smtClean="0">
              <a:solidFill>
                <a:schemeClr val="tx2"/>
              </a:solidFill>
            </a:endParaRPr>
          </a:p>
          <a:p>
            <a:pPr marL="228600" indent="-228600">
              <a:buAutoNum type="arabicPeriod" startAt="2"/>
            </a:pPr>
            <a:r>
              <a:rPr lang="ru-RU" sz="1100" dirty="0" smtClean="0">
                <a:solidFill>
                  <a:schemeClr val="tx2"/>
                </a:solidFill>
              </a:rPr>
              <a:t>Отсутствие реализации    подакцизных товаров и минерального сырья.</a:t>
            </a:r>
          </a:p>
          <a:p>
            <a:pPr marL="228600" indent="-228600">
              <a:buAutoNum type="arabicPeriod" startAt="2"/>
            </a:pPr>
            <a:endParaRPr lang="ru-RU" sz="1200" dirty="0" smtClean="0">
              <a:solidFill>
                <a:schemeClr val="tx2"/>
              </a:solidFill>
            </a:endParaRPr>
          </a:p>
          <a:p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2427734"/>
            <a:ext cx="288032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/>
                </a:solidFill>
              </a:rPr>
              <a:t>1. Переход на уплату ЕСХН и реализация права на освобождение осуществляются в одном и том же календарном году;</a:t>
            </a:r>
          </a:p>
          <a:p>
            <a:r>
              <a:rPr lang="ru-RU" sz="1100" dirty="0" smtClean="0">
                <a:solidFill>
                  <a:schemeClr val="tx2"/>
                </a:solidFill>
              </a:rPr>
              <a:t/>
            </a:r>
            <a:br>
              <a:rPr lang="ru-RU" sz="1100" dirty="0" smtClean="0">
                <a:solidFill>
                  <a:schemeClr val="tx2"/>
                </a:solidFill>
              </a:rPr>
            </a:br>
            <a:endParaRPr lang="ru-RU" sz="1100" dirty="0" smtClean="0">
              <a:solidFill>
                <a:schemeClr val="tx2"/>
              </a:solidFill>
            </a:endParaRPr>
          </a:p>
          <a:p>
            <a:r>
              <a:rPr lang="ru-RU" sz="1100" dirty="0" smtClean="0">
                <a:solidFill>
                  <a:schemeClr val="tx2"/>
                </a:solidFill>
              </a:rPr>
              <a:t>2. За предшествующий налоговый период по ЕСХН доход без учета НДС не превысил в совокупности: 70 миллионов рублей за 2021 год, 60 миллионов рублей за 2022 год и последующие годы.</a:t>
            </a:r>
          </a:p>
          <a:p>
            <a:pPr marL="228600" indent="-228600">
              <a:buAutoNum type="arabicPeriod" startAt="2"/>
            </a:pPr>
            <a:endParaRPr lang="ru-RU" sz="1200" dirty="0" smtClean="0">
              <a:solidFill>
                <a:schemeClr val="tx2"/>
              </a:solidFill>
            </a:endParaRPr>
          </a:p>
          <a:p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2427734"/>
            <a:ext cx="21602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 smtClean="0">
                <a:solidFill>
                  <a:schemeClr val="tx2"/>
                </a:solidFill>
              </a:rPr>
              <a:t>Менее 60 млн.руб.(за год предшествующий году применения освобождения).</a:t>
            </a:r>
          </a:p>
          <a:p>
            <a:pPr>
              <a:spcAft>
                <a:spcPts val="0"/>
              </a:spcAft>
            </a:pPr>
            <a:r>
              <a:rPr lang="ru-RU" sz="1100" dirty="0" smtClean="0">
                <a:solidFill>
                  <a:schemeClr val="tx2"/>
                </a:solidFill>
              </a:rPr>
              <a:t>Для вновь зарегистрированных ИП до тех пор пока выручка в текущем году не превысит 60 млн.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EE596B-A331-10BD-7E7A-8EF49DE36EE6}"/>
              </a:ext>
            </a:extLst>
          </p:cNvPr>
          <p:cNvSpPr txBox="1"/>
          <p:nvPr/>
        </p:nvSpPr>
        <p:spPr>
          <a:xfrm>
            <a:off x="1259632" y="339502"/>
            <a:ext cx="6792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chemeClr val="tx2"/>
                </a:solidFill>
              </a:rPr>
              <a:t>Применение освобождения от обязанностей плательщика НДС 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342467"/>
              </p:ext>
            </p:extLst>
          </p:nvPr>
        </p:nvGraphicFramePr>
        <p:xfrm>
          <a:off x="330739" y="1611624"/>
          <a:ext cx="8350369" cy="2112271"/>
        </p:xfrm>
        <a:graphic>
          <a:graphicData uri="http://schemas.openxmlformats.org/drawingml/2006/table">
            <a:tbl>
              <a:tblPr/>
              <a:tblGrid>
                <a:gridCol w="2783192"/>
                <a:gridCol w="2783192"/>
                <a:gridCol w="2783985"/>
              </a:tblGrid>
              <a:tr h="377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Доходы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Ставка</a:t>
                      </a:r>
                      <a:endParaRPr lang="ru-RU" sz="11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Вычеты НДС</a:t>
                      </a:r>
                      <a:endParaRPr lang="ru-RU" sz="11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  <a:tr h="637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млн.руб.(за год предшествующий году применения освобождения)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Освобождение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(п.1 ст.145 НК РФ)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уплаты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Нет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 руб. до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272,5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млн.руб.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5% или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(пп.1 п.8 ст.164 НК РФ)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ставке 5% права на вычет нет. При ставке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 применяется.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 млн. руб. до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490,5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млн.руб.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7% или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(пп.2 п.8 ст.164 НК РФ)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ставке 7% права на вычет нет. При ставке </a:t>
                      </a: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22% 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вычет применяется</a:t>
                      </a:r>
                    </a:p>
                  </a:txBody>
                  <a:tcPr marL="62499" marR="624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6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04395" y="4180902"/>
            <a:ext cx="5849935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171450">
              <a:lnSpc>
                <a:spcPct val="90000"/>
              </a:lnSpc>
            </a:pPr>
            <a:r>
              <a:rPr lang="ru-RU" sz="1600" b="1" dirty="0">
                <a:solidFill>
                  <a:schemeClr val="tx2"/>
                </a:solidFill>
              </a:rPr>
              <a:t>П.1 ст.145 НК РФ</a:t>
            </a:r>
          </a:p>
          <a:p>
            <a:pPr indent="-171450">
              <a:lnSpc>
                <a:spcPct val="90000"/>
              </a:lnSpc>
            </a:pPr>
            <a:r>
              <a:rPr lang="ru-RU" sz="1600" b="1" dirty="0">
                <a:solidFill>
                  <a:schemeClr val="tx2"/>
                </a:solidFill>
              </a:rPr>
              <a:t>Письмо Минфина России от 23.09.2024 N 03-07-11/91434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23175"/>
              </p:ext>
            </p:extLst>
          </p:nvPr>
        </p:nvGraphicFramePr>
        <p:xfrm>
          <a:off x="507258" y="1221601"/>
          <a:ext cx="8022866" cy="1804199"/>
        </p:xfrm>
        <a:graphic>
          <a:graphicData uri="http://schemas.openxmlformats.org/drawingml/2006/table">
            <a:tbl>
              <a:tblPr/>
              <a:tblGrid>
                <a:gridCol w="20362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71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27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1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1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645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 какой период считаются доходы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Лимит для 2024 года</a:t>
                      </a:r>
                    </a:p>
                    <a:p>
                      <a:pPr marL="0" algn="ctr" defTabSz="914400" rtl="0" eaLnBrk="1" latinLnBrk="0" hangingPunct="1"/>
                      <a:endParaRPr lang="ru-RU" sz="1400" b="1" kern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Лимит для 2025 года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Лимит для 2026 года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Лимит для 2027 года и последующих лет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Доходы за предшествующий год</a:t>
                      </a:r>
                    </a:p>
                  </a:txBody>
                  <a:tcPr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 более 60 млн рублей</a:t>
                      </a:r>
                    </a:p>
                    <a:p>
                      <a:pPr algn="ctr"/>
                      <a:endParaRPr lang="ru-RU" sz="1400" b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 более 20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рублей</a:t>
                      </a: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 более 15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рублей</a:t>
                      </a:r>
                    </a:p>
                  </a:txBody>
                  <a:tcPr marL="121920" marR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 более 10 </a:t>
                      </a:r>
                      <a:r>
                        <a:rPr lang="ru-RU" sz="1400" b="0" dirty="0" err="1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рублей</a:t>
                      </a:r>
                    </a:p>
                  </a:txBody>
                  <a:tcPr marL="121920" marT="57150" marB="571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67544" y="3273828"/>
            <a:ext cx="826538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1450">
              <a:lnSpc>
                <a:spcPct val="90000"/>
              </a:lnSpc>
            </a:pPr>
            <a:r>
              <a:rPr lang="ru-RU" sz="1600" b="1" dirty="0">
                <a:solidFill>
                  <a:schemeClr val="tx2"/>
                </a:solidFill>
              </a:rPr>
              <a:t>ВАЖНО! Отказ от освобождения не возможен.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BD967F-3027-3DA8-63CE-0E0D9265C5A6}"/>
              </a:ext>
            </a:extLst>
          </p:cNvPr>
          <p:cNvSpPr/>
          <p:nvPr/>
        </p:nvSpPr>
        <p:spPr>
          <a:xfrm>
            <a:off x="755576" y="426490"/>
            <a:ext cx="9144000" cy="253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</a:rPr>
              <a:t>    </a:t>
            </a: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Как определить величину дохода для освобождения от НДС</a:t>
            </a:r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27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9552" y="4114563"/>
            <a:ext cx="8328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П.1 ст.145 НК РФ</a:t>
            </a:r>
          </a:p>
          <a:p>
            <a:r>
              <a:rPr lang="ru-RU" b="1" dirty="0">
                <a:solidFill>
                  <a:schemeClr val="tx2"/>
                </a:solidFill>
              </a:rPr>
              <a:t>П.2 Методических рекомендации по НДС для УСН’2026</a:t>
            </a:r>
          </a:p>
        </p:txBody>
      </p:sp>
      <p:pic>
        <p:nvPicPr>
          <p:cNvPr id="4" name="Рисунок 3" descr="Изображение выглядит как текст, снимок экрана, Шрифт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ED395A4-D66B-833C-BF85-EF75333810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841193"/>
            <a:ext cx="7992889" cy="251427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CBD967F-3027-3DA8-63CE-0E0D9265C5A6}"/>
              </a:ext>
            </a:extLst>
          </p:cNvPr>
          <p:cNvSpPr/>
          <p:nvPr/>
        </p:nvSpPr>
        <p:spPr>
          <a:xfrm>
            <a:off x="-109332" y="419503"/>
            <a:ext cx="9144000" cy="253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    </a:t>
            </a: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Как определить величину дохода для освобождения от НДС</a:t>
            </a:r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2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C7E7A397-337A-4133-A2ED-9D4C75577E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039537"/>
              </p:ext>
            </p:extLst>
          </p:nvPr>
        </p:nvGraphicFramePr>
        <p:xfrm>
          <a:off x="1115616" y="843558"/>
          <a:ext cx="6659080" cy="23827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9184">
                  <a:extLst>
                    <a:ext uri="{9D8B030D-6E8A-4147-A177-3AD203B41FA5}">
                      <a16:colId xmlns="" xmlns:a16="http://schemas.microsoft.com/office/drawing/2014/main" val="1872369903"/>
                    </a:ext>
                  </a:extLst>
                </a:gridCol>
                <a:gridCol w="2471722">
                  <a:extLst>
                    <a:ext uri="{9D8B030D-6E8A-4147-A177-3AD203B41FA5}">
                      <a16:colId xmlns="" xmlns:a16="http://schemas.microsoft.com/office/drawing/2014/main" val="3097442102"/>
                    </a:ext>
                  </a:extLst>
                </a:gridCol>
                <a:gridCol w="2088174">
                  <a:extLst>
                    <a:ext uri="{9D8B030D-6E8A-4147-A177-3AD203B41FA5}">
                      <a16:colId xmlns="" xmlns:a16="http://schemas.microsoft.com/office/drawing/2014/main" val="3977118500"/>
                    </a:ext>
                  </a:extLst>
                </a:gridCol>
              </a:tblGrid>
              <a:tr h="4564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Для лимита </a:t>
                      </a:r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20 </a:t>
                      </a: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млн </a:t>
                      </a:r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рублей</a:t>
                      </a:r>
                    </a:p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(п.1 </a:t>
                      </a:r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ст. </a:t>
                      </a: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145 НК РФ)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Для </a:t>
                      </a:r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лимита доходов </a:t>
                      </a: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по </a:t>
                      </a:r>
                      <a:r>
                        <a:rPr lang="ru-RU" sz="11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ставке НДС </a:t>
                      </a:r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5/7 % </a:t>
                      </a:r>
                      <a:endParaRPr lang="ru-RU" sz="1100" b="1" u="none" strike="noStrike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(п</a:t>
                      </a:r>
                      <a:r>
                        <a:rPr lang="ru-RU" sz="11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. 8 </a:t>
                      </a:r>
                      <a:r>
                        <a:rPr lang="ru-RU" sz="1100" b="1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ст. </a:t>
                      </a:r>
                      <a:r>
                        <a:rPr lang="ru-RU" sz="11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164 НК РФ)</a:t>
                      </a: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124164"/>
                  </a:ext>
                </a:extLst>
              </a:tr>
              <a:tr h="4564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ООО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и ИП на УСН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Гл.26.2 НК РФ, ст.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346.15 НК РФ с учетом 346.25 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Гл.26.2, ст.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346.15 НК РФ с учетом 346.25 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7051497"/>
                  </a:ext>
                </a:extLst>
              </a:tr>
              <a:tr h="2314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ИП на ОСНО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23 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23 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0511586"/>
                  </a:ext>
                </a:extLst>
              </a:tr>
              <a:tr h="3746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ООО на ОСНО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Гл.25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НК РФ (без учета НДС</a:t>
                      </a:r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,</a:t>
                      </a:r>
                    </a:p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 п.1ст.248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НК РФ)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25 НК РФ (без учета НДС, п.1 </a:t>
                      </a:r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ст.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248 НК РФ)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4040524"/>
                  </a:ext>
                </a:extLst>
              </a:tr>
              <a:tr h="2314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ИП или ООО на ЕСХН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Гл.26.1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Гл.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26.1 НК РФ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326945"/>
                  </a:ext>
                </a:extLst>
              </a:tr>
              <a:tr h="5786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ИП ОСНО (УСН, ЕСХН)+патент </a:t>
                      </a:r>
                      <a:endParaRPr lang="ru-RU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Доходы по </a:t>
                      </a:r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всем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налоговым </a:t>
                      </a:r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режимам (п.9 ст.164 НК РФ)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Доходы по </a:t>
                      </a:r>
                      <a:r>
                        <a:rPr lang="ru-RU" sz="1100" b="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всем налоговым </a:t>
                      </a:r>
                      <a:r>
                        <a:rPr lang="ru-RU" sz="11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режимам </a:t>
                      </a:r>
                      <a:endParaRPr lang="ru-RU" sz="11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6" marR="7146" marT="7144" marB="0" anchor="ctr">
                    <a:solidFill>
                      <a:srgbClr val="D5F6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17684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FEE596B-A331-10BD-7E7A-8EF49DE36EE6}"/>
              </a:ext>
            </a:extLst>
          </p:cNvPr>
          <p:cNvSpPr txBox="1"/>
          <p:nvPr/>
        </p:nvSpPr>
        <p:spPr>
          <a:xfrm>
            <a:off x="1979712" y="339502"/>
            <a:ext cx="67651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/>
            <a:r>
              <a:rPr lang="ru-RU" b="1" dirty="0" smtClean="0">
                <a:solidFill>
                  <a:schemeClr val="tx2"/>
                </a:solidFill>
              </a:rPr>
              <a:t>Как определить величину доходов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291830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600" dirty="0" smtClean="0">
                <a:solidFill>
                  <a:schemeClr val="tx2"/>
                </a:solidFill>
              </a:rPr>
              <a:t>При определении величины доходов не учитываются доходы в виде положительной </a:t>
            </a:r>
            <a:r>
              <a:rPr lang="ru-RU" sz="1600" b="1" dirty="0" smtClean="0">
                <a:solidFill>
                  <a:schemeClr val="tx2"/>
                </a:solidFill>
              </a:rPr>
              <a:t>курсовой разницы, предусмотренные п. 11 части 2 ст. 250 НК РФ</a:t>
            </a:r>
            <a:r>
              <a:rPr lang="ru-RU" sz="1600" dirty="0" smtClean="0">
                <a:solidFill>
                  <a:schemeClr val="tx2"/>
                </a:solidFill>
              </a:rPr>
              <a:t>, и доходы в виде субсидий, признаваемые в порядке, установленном п. 4.1 ст. 271 НК РФ, при безвозмездной передаче в государственную и (или) муниципальную собственность имущества (имущественных прав).</a:t>
            </a: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1"/>
          <p:cNvSpPr txBox="1">
            <a:spLocks/>
          </p:cNvSpPr>
          <p:nvPr/>
        </p:nvSpPr>
        <p:spPr>
          <a:xfrm>
            <a:off x="189668" y="1488910"/>
            <a:ext cx="8512833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Применяется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освобождение от уплаты НДС  (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ст. 145 НК). 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Для освобождения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 потребуется подавать заявление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ИФНС.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Если доходы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превысили порог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млн. руб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., такие налогоплательщики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начиная с 1-го числа месяца, следующего за месяцем превышения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утрачивают право на освобождение.</a:t>
            </a:r>
          </a:p>
          <a:p>
            <a:pPr marL="3175" marR="0" lvl="0" indent="-31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НДС входной учитывается </a:t>
            </a:r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стоимости приобретенных товаров </a:t>
            </a:r>
            <a:r>
              <a:rPr lang="ru-RU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(пп.3.п.2 ст.170 НК РФ)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ВАЖНО! 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переходе на УСН с использованием освобождения по ст.145 НК РФ ранее принятый к вычету НДС восстанавливается в последнем периоде перед переходом и учитывается в составе прочих расходов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169" y="1091613"/>
            <a:ext cx="86264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chemeClr val="tx2"/>
                </a:solidFill>
              </a:rPr>
              <a:t>УСН. Если доходы менее </a:t>
            </a:r>
            <a:r>
              <a:rPr lang="ru-RU" altLang="ru-RU" sz="1600" b="1" dirty="0" smtClean="0">
                <a:solidFill>
                  <a:schemeClr val="tx2"/>
                </a:solidFill>
              </a:rPr>
              <a:t>20 </a:t>
            </a:r>
            <a:r>
              <a:rPr lang="ru-RU" altLang="ru-RU" sz="1600" b="1" dirty="0" smtClean="0">
                <a:solidFill>
                  <a:schemeClr val="tx2"/>
                </a:solidFill>
              </a:rPr>
              <a:t>млн. руб. за прошлый год</a:t>
            </a:r>
            <a:endParaRPr lang="ru-RU" sz="1600" b="1" dirty="0" smtClean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FEE596B-A331-10BD-7E7A-8EF49DE36EE6}"/>
              </a:ext>
            </a:extLst>
          </p:cNvPr>
          <p:cNvSpPr txBox="1"/>
          <p:nvPr/>
        </p:nvSpPr>
        <p:spPr>
          <a:xfrm>
            <a:off x="1115616" y="267494"/>
            <a:ext cx="6792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Применение освобождения от обязанностей плательщика НДС </a:t>
            </a:r>
          </a:p>
        </p:txBody>
      </p:sp>
    </p:spTree>
    <p:extLst>
      <p:ext uri="{BB962C8B-B14F-4D97-AF65-F5344CB8AC3E}">
        <p14:creationId xmlns:p14="http://schemas.microsoft.com/office/powerpoint/2010/main" val="3535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3051</TotalTime>
  <Words>2376</Words>
  <Application>Microsoft Office PowerPoint</Application>
  <PresentationFormat>Экран (16:9)</PresentationFormat>
  <Paragraphs>287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Плательщики НДС (ст.143 НК РФ)</vt:lpstr>
      <vt:lpstr>Налоговый период (ст.163 НК РФ)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Расчет НДС к уплате в бюджет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Расчет налоговой базы  в по договорам в У. Е.</vt:lpstr>
      <vt:lpstr>Расчет налоговой  базы  в по договорам в У. 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kekus</dc:creator>
  <cp:lastModifiedBy>Колмакова Полина Владимировна</cp:lastModifiedBy>
  <cp:revision>532</cp:revision>
  <cp:lastPrinted>2021-11-02T18:56:30Z</cp:lastPrinted>
  <dcterms:created xsi:type="dcterms:W3CDTF">2017-09-21T06:11:21Z</dcterms:created>
  <dcterms:modified xsi:type="dcterms:W3CDTF">2026-04-08T14:06:24Z</dcterms:modified>
</cp:coreProperties>
</file>