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5"/>
  </p:notesMasterIdLst>
  <p:sldIdLst>
    <p:sldId id="443" r:id="rId2"/>
    <p:sldId id="295" r:id="rId3"/>
    <p:sldId id="296" r:id="rId4"/>
    <p:sldId id="297" r:id="rId5"/>
    <p:sldId id="298" r:id="rId6"/>
    <p:sldId id="324" r:id="rId7"/>
    <p:sldId id="299" r:id="rId8"/>
    <p:sldId id="502" r:id="rId9"/>
    <p:sldId id="300" r:id="rId10"/>
    <p:sldId id="310" r:id="rId11"/>
    <p:sldId id="315" r:id="rId12"/>
    <p:sldId id="301" r:id="rId13"/>
    <p:sldId id="302" r:id="rId14"/>
    <p:sldId id="316" r:id="rId15"/>
    <p:sldId id="303" r:id="rId16"/>
    <p:sldId id="490" r:id="rId17"/>
    <p:sldId id="491" r:id="rId18"/>
    <p:sldId id="492" r:id="rId19"/>
    <p:sldId id="493" r:id="rId20"/>
    <p:sldId id="494" r:id="rId21"/>
    <p:sldId id="495" r:id="rId22"/>
    <p:sldId id="496" r:id="rId23"/>
    <p:sldId id="497" r:id="rId24"/>
    <p:sldId id="309" r:id="rId25"/>
    <p:sldId id="317" r:id="rId26"/>
    <p:sldId id="321" r:id="rId27"/>
    <p:sldId id="322" r:id="rId28"/>
    <p:sldId id="323" r:id="rId29"/>
    <p:sldId id="318" r:id="rId30"/>
    <p:sldId id="319" r:id="rId31"/>
    <p:sldId id="320" r:id="rId32"/>
    <p:sldId id="312" r:id="rId33"/>
    <p:sldId id="474" r:id="rId34"/>
  </p:sldIdLst>
  <p:sldSz cx="9144000" cy="5143500" type="screen16x9"/>
  <p:notesSz cx="6797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25373"/>
    <a:srgbClr val="777777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18" autoAdjust="0"/>
  </p:normalViewPr>
  <p:slideViewPr>
    <p:cSldViewPr>
      <p:cViewPr varScale="1">
        <p:scale>
          <a:sx n="128" d="100"/>
          <a:sy n="128" d="100"/>
        </p:scale>
        <p:origin x="-173" y="-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9A5E2-FF20-4085-B478-8A448C915CA2}" type="datetimeFigureOut">
              <a:rPr lang="ru-RU" smtClean="0"/>
              <a:pPr/>
              <a:t>08.04.2026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D49B3-D63A-407D-97C7-0A8DD179A1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76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F1722E-79D5-46DE-8903-60121637F208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713C5-8DBD-411C-A914-7027FD69FB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5A702-2005-4FE0-B800-17F35C433ED8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EAA3-966E-4E7E-B3B3-67106D2CFA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8533FC-B38A-4051-9731-4D98C26B7CC5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1D1CBD-4187-4ED4-A52D-8A8A59C3F1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8DF8A8-4117-40DF-AAD0-821DBD8D1912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5EEE2-DA9B-4768-A0EE-98E57D9FBE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4AA6CE-5273-4DFA-A619-05F92C0F3DEF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F3DA2-8E83-48D8-8C52-37FECAC495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C18E97-6AFA-4CA4-B3F6-DFE2EB281C90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E71905-F96F-410E-A3CF-3E988946DA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6E7755-FB65-42B6-BF44-A5663B6E2C62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162C7C-FABA-40AD-A85F-BB043DDE7A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6F69B2-152F-468A-9A68-485B1E20AE08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73718-19C3-4BF9-94DF-72D6EF67BB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2707FE-0FDF-47A0-8F53-15B89BEB6E34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24B39-2875-4E5E-99E2-D4A1402D68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A96A7-5AC1-49B8-BA9E-FB13450D7F17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B1550-7126-4EA8-A35F-129FA457E1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836CD8-D16F-4F32-8BEF-5B39D0648A15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2FDD1F-CCBA-4A47-8A8D-FC1B6C448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4F19FE-330E-42E2-9B83-CBCBE95D7B95}" type="datetimeFigureOut">
              <a:rPr lang="ru-RU" smtClean="0"/>
              <a:pPr>
                <a:defRPr/>
              </a:pPr>
              <a:t>08.04.2026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DDFD94-4DD5-44DE-997C-8679CAA9F0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BF8742049B3006CF4B1AF7EEB86352D864454F0A7D5686D2A3F86D6911B3C0135K" TargetMode="External"/><Relationship Id="rId2" Type="http://schemas.openxmlformats.org/officeDocument/2006/relationships/hyperlink" Target="consultantplus://offline/ref=EBF8742049B3006CF4B1AF7EEB86352D864454F7ACD7696D2A3F86D6911B3C0135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EBF8742049B3006CF4B1AF7EEB86352D864454F6A0D668652A3F86D6911B3C0135K" TargetMode="External"/><Relationship Id="rId5" Type="http://schemas.openxmlformats.org/officeDocument/2006/relationships/hyperlink" Target="consultantplus://offline/ref=EBF8742049B3006CF4B1AF7EEB86352D86445CF3ACD66D6677358E8F9D19033BK" TargetMode="External"/><Relationship Id="rId4" Type="http://schemas.openxmlformats.org/officeDocument/2006/relationships/hyperlink" Target="consultantplus://offline/ref=EBF8742049B3006CF4B1AF7EEB86352D86445CF1A0D46E6677358E8F9D19033BK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7359D4CD4B340AD67459CBC4314080A7FC5CEBB27D352D0D88184A7AF568ADLC69K" TargetMode="External"/><Relationship Id="rId3" Type="http://schemas.openxmlformats.org/officeDocument/2006/relationships/hyperlink" Target="consultantplus://offline/ref=7359D4CD4B340AD67459CBC4314080A7FC5CEBB775392D0D88184A7AF568ADLC69K" TargetMode="External"/><Relationship Id="rId7" Type="http://schemas.openxmlformats.org/officeDocument/2006/relationships/hyperlink" Target="consultantplus://offline/ref=7359D4CD4B340AD67459CBC4314080A7FC5CEBB776382C0A88184A7AF568ADLC69K" TargetMode="External"/><Relationship Id="rId2" Type="http://schemas.openxmlformats.org/officeDocument/2006/relationships/hyperlink" Target="consultantplus://offline/ref=7359D4CD4B340AD67459CBC4314080A7FC5CEBB3703F260D88184A7AF568ADLC69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7359D4CD4B340AD67459CBC4314080A7FC5CEBB3753C280488184A7AF568ADLC69K" TargetMode="External"/><Relationship Id="rId5" Type="http://schemas.openxmlformats.org/officeDocument/2006/relationships/hyperlink" Target="consultantplus://offline/ref=7359D4CD4B340AD67459CBC4314080A7FC5CEBB374342B0988184A7AF568ADLC69K" TargetMode="External"/><Relationship Id="rId4" Type="http://schemas.openxmlformats.org/officeDocument/2006/relationships/hyperlink" Target="consultantplus://offline/ref=7359D4CD4B340AD67459CBC4314080A7FC5CEBB3703F260C88184A7AF568ADLC69K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20C5F4A2CDB916B3BBFBC97D167BB3CAD348FC7F410E1B10393677EF0CCC7CfE7EK" TargetMode="External"/><Relationship Id="rId3" Type="http://schemas.openxmlformats.org/officeDocument/2006/relationships/hyperlink" Target="consultantplus://offline/ref=20C5F4A2CDB916B3BBFBC97D167BB3CAD348FC794D011C15393677EF0CCC7CfE7EK" TargetMode="External"/><Relationship Id="rId7" Type="http://schemas.openxmlformats.org/officeDocument/2006/relationships/hyperlink" Target="consultantplus://offline/ref=20C5F4A2CDB916B3BBFBC97D167BB3CAD348FC7E40071211393677EF0CCC7CfE7EK" TargetMode="External"/><Relationship Id="rId2" Type="http://schemas.openxmlformats.org/officeDocument/2006/relationships/hyperlink" Target="consultantplus://offline/ref=20C5F4A2CDB916B3BBFBC97D167BB3CAD348FC794C021810393677EF0CCC7CfE7E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20C5F4A2CDB916B3BBFBC97D167BB3CAD348FC7B47001B14393677EF0CCC7CfE7EK" TargetMode="External"/><Relationship Id="rId5" Type="http://schemas.openxmlformats.org/officeDocument/2006/relationships/hyperlink" Target="consultantplus://offline/ref=20C5F4A2CDB916B3BBFBC97D167BB3CAD348FC7D45001F12393677EF0CCC7CfE7EK" TargetMode="External"/><Relationship Id="rId4" Type="http://schemas.openxmlformats.org/officeDocument/2006/relationships/hyperlink" Target="consultantplus://offline/ref=20C5F4A2CDB916B3BBFBC97D167BB3CAD348FC7B46051E10393677EF0CCC7CfE7EK" TargetMode="External"/><Relationship Id="rId9" Type="http://schemas.openxmlformats.org/officeDocument/2006/relationships/hyperlink" Target="consultantplus://offline/ref=20C5F4A2CDB916B3BBFBC97D167BB3CAD348FC7D43041E14393677EF0CCC7CfE7EK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BEB826C7A16E4DEE880E98F8473EA1FFA9764EB2332F6CD782AB702C749rBB2L" TargetMode="External"/><Relationship Id="rId2" Type="http://schemas.openxmlformats.org/officeDocument/2006/relationships/hyperlink" Target="consultantplus://offline/ref=8BEB826C7A16E4DEE880E98F8473EA1FFA9760EE2D39F6C52520BF5BCB4BB5r8B7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8BEB826C7A16E4DEE880E98F8473EA1FFA9760EF2433FDCE2520BF5BCB4BB5r8B7L" TargetMode="External"/><Relationship Id="rId5" Type="http://schemas.openxmlformats.org/officeDocument/2006/relationships/hyperlink" Target="consultantplus://offline/ref=8BEB826C7A16E4DEE880E98F8473EA1FFA9769E22032FACD782AB702C749rBB2L" TargetMode="External"/><Relationship Id="rId4" Type="http://schemas.openxmlformats.org/officeDocument/2006/relationships/hyperlink" Target="consultantplus://offline/ref=8BEB826C7A16E4DEE880E98F8473EA1FFA9760EF263EFFC12520BF5BCB4BB5r8B7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8CECB7D570381FEC946A77648636F21F217FC3CFD665DF5043A4CA1B53B0D2AC3L" TargetMode="External"/><Relationship Id="rId7" Type="http://schemas.openxmlformats.org/officeDocument/2006/relationships/hyperlink" Target="consultantplus://offline/ref=C8CECB7D570381FEC946A77648636F21F217FC3FF46C5FFB043A4CA1B53B0D2AC3L" TargetMode="External"/><Relationship Id="rId2" Type="http://schemas.openxmlformats.org/officeDocument/2006/relationships/hyperlink" Target="consultantplus://offline/ref=C8CECB7D570381FEC946A77648636F21F217FC3DF46E5FFE043A4CA1B53B0D2AC3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C8CECB7D570381FEC946A77648636F21F217FC3FF06D5BFD043A4CA1B53B0D2AC3L" TargetMode="External"/><Relationship Id="rId5" Type="http://schemas.openxmlformats.org/officeDocument/2006/relationships/hyperlink" Target="consultantplus://offline/ref=C8CECB7D570381FEC946A77648636F21F217FC3EF6685DFE043A4CA1B53B0D2AC3L" TargetMode="External"/><Relationship Id="rId4" Type="http://schemas.openxmlformats.org/officeDocument/2006/relationships/hyperlink" Target="consultantplus://offline/ref=C8CECB7D570381FEC946A77648636F21F217FC3CF66F5DFA043A4CA1B53B0D2AC3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7A3F9B0-C61E-4C60-847E-58C20F285CD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7538" y="448091"/>
            <a:ext cx="8248917" cy="4431983"/>
          </a:xfrm>
          <a:prstGeom prst="rect">
            <a:avLst/>
          </a:prstGeom>
          <a:solidFill>
            <a:srgbClr val="004B70">
              <a:alpha val="82353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18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Налог на добавленную стоимость.</a:t>
            </a:r>
          </a:p>
          <a:p>
            <a:pPr algn="ctr">
              <a:spcBef>
                <a:spcPts val="18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Как определить место реализации товаров, работ, услуг. Разбираемся на примерах</a:t>
            </a:r>
          </a:p>
          <a:p>
            <a:pPr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  <a:defRPr/>
            </a:pP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  <a:defRPr/>
            </a:pP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Центр подготовки налоговых консультантов  </a:t>
            </a:r>
          </a:p>
          <a:p>
            <a:pPr algn="r"/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(495) 925-03-87 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nalog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@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cpnk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.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ru</a:t>
            </a: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http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://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cpnk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.</a:t>
            </a:r>
            <a:r>
              <a:rPr lang="en-US" sz="1400" b="1" dirty="0" err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ru</a:t>
            </a:r>
            <a:r>
              <a:rPr lang="ru-RU" sz="14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677A69-23E8-4468-B0C1-F200BA6A0BB0}"/>
              </a:ext>
            </a:extLst>
          </p:cNvPr>
          <p:cNvSpPr/>
          <p:nvPr/>
        </p:nvSpPr>
        <p:spPr>
          <a:xfrm>
            <a:off x="395536" y="195486"/>
            <a:ext cx="8320925" cy="4752528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4B34B0-B3F5-43EB-914A-0185617FF177}"/>
              </a:ext>
            </a:extLst>
          </p:cNvPr>
          <p:cNvSpPr/>
          <p:nvPr/>
        </p:nvSpPr>
        <p:spPr>
          <a:xfrm>
            <a:off x="466552" y="3147814"/>
            <a:ext cx="75618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Лектор: Колмакова </a:t>
            </a:r>
            <a:r>
              <a:rPr lang="ru-RU" b="1" dirty="0">
                <a:solidFill>
                  <a:schemeClr val="bg1"/>
                </a:solidFill>
                <a:latin typeface="Calibri" pitchFamily="34" charset="0"/>
                <a:cs typeface="Calibri" panose="020F0502020204030204" pitchFamily="34" charset="0"/>
              </a:rPr>
              <a:t>Полина Владимировна  </a:t>
            </a:r>
          </a:p>
          <a:p>
            <a:r>
              <a:rPr lang="ru-RU" sz="1400" dirty="0">
                <a:solidFill>
                  <a:schemeClr val="bg1"/>
                </a:solidFill>
              </a:rPr>
              <a:t>ведущий эксперт в области налогообложения, налоговый консультант,</a:t>
            </a:r>
          </a:p>
          <a:p>
            <a:r>
              <a:rPr lang="ru-RU" sz="1400" dirty="0">
                <a:solidFill>
                  <a:schemeClr val="bg1"/>
                </a:solidFill>
              </a:rPr>
              <a:t>член Федеральной Палаты налоговых консультантов</a:t>
            </a:r>
          </a:p>
          <a:p>
            <a:endParaRPr lang="ru-RU" sz="1400" b="1" dirty="0">
              <a:solidFill>
                <a:schemeClr val="bg1"/>
              </a:solidFill>
              <a:latin typeface="Calibri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Как определить место реализации работ, услуг: 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связанных с движимым имуществом.</a:t>
            </a:r>
            <a:endParaRPr lang="ru-RU" sz="20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211710"/>
            <a:ext cx="8229600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7.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Российскому судну (порт приписки - Владивосток) оказаны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услуги по ремонту в Китае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Ремонт произведен на территории Китая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следовательно, местом реализации работ не является Россия. </a:t>
            </a:r>
          </a:p>
          <a:p>
            <a:pPr marL="50800" indent="3111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Поэтому НДС их стоимость не облагают.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921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877"/>
            <a:ext cx="8229600" cy="85725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Обратите внимание! </a:t>
            </a:r>
            <a:r>
              <a:rPr lang="ru-RU" sz="18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Правила, предписывающие определять место реализации по месту нахождения движимого имущества, не применяются в отношении </a:t>
            </a:r>
            <a:r>
              <a:rPr lang="ru-RU" sz="18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услуг по сдаче движимого имущества в аренду</a:t>
            </a:r>
            <a:r>
              <a:rPr lang="ru-RU" sz="18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ru-RU" sz="18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18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9582"/>
            <a:ext cx="8003232" cy="3394472"/>
          </a:xfrm>
        </p:spPr>
        <p:txBody>
          <a:bodyPr>
            <a:noAutofit/>
          </a:bodyPr>
          <a:lstStyle/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" indent="4826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 реализации услуг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сдаче в аренду движимого имущества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 исключением наземных автотранспортных средств) определяется по месту деятельности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арендатора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1600" dirty="0" err="1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4 п. 1 ст. 148 НК РФ).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" indent="4826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отношении услуг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сдаче в аренду (лизинг) автотранспортных средств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следует применять </a:t>
            </a:r>
            <a:r>
              <a:rPr lang="ru-RU" sz="1600" dirty="0" err="1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5 п. 1 ст. 148 НК РФ, согласно которому местом реализации услуг признается место деятельности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арендодателя (лизингодателя).</a:t>
            </a:r>
          </a:p>
          <a:p>
            <a:pPr marL="51435" indent="0" algn="just">
              <a:buNone/>
            </a:pPr>
            <a:endParaRPr lang="ru-RU" sz="16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" indent="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ИСКЛЮЧЕНИЯ!</a:t>
            </a:r>
          </a:p>
          <a:p>
            <a:pPr marL="50800" indent="4826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Аренда вагонов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контрагентом из ЕАЭС – по продавцу (арендодателю)</a:t>
            </a:r>
          </a:p>
          <a:p>
            <a:pPr marL="51435" indent="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Аренда вагонов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контрагентом из других стран – по покупателю (арендатору)</a:t>
            </a:r>
          </a:p>
          <a:p>
            <a:pPr marL="51435" indent="0" algn="just">
              <a:buNone/>
            </a:pPr>
            <a:endParaRPr lang="ru-RU" sz="16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66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9542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Для каких работ (услуг) место реализации определяется по месту оказания услуг?</a:t>
            </a:r>
            <a:r>
              <a:rPr lang="ru-RU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49028"/>
            <a:ext cx="8003232" cy="3394472"/>
          </a:xfrm>
        </p:spPr>
        <p:txBody>
          <a:bodyPr>
            <a:no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8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Российская организация "Альфа" закупила в Германии производственное оборудование и заключила с немецким производителем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договор об оказании услуг по обучению специалистов организации "Альфа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".</a:t>
            </a:r>
          </a:p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Обучение проходило на территории Германии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Поскольку услуги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сфере образования оказаны за пределами РФ, то местом их реализации территория РФ не признается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и, следовательно, стоимость оказанных услуг НДС не облагается.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 бы обучение проводилось немецкими специалистами на территории РФ, то местом реализации услуг следовало признать территорию РФ. Стоимость услуг в такой ситуации облагалась бы НДС.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1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Для каких работ (услуг) место реализации определяется по месту нахождения покупателя?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564" y="1275606"/>
            <a:ext cx="7848872" cy="3394472"/>
          </a:xfrm>
        </p:spPr>
        <p:txBody>
          <a:bodyPr>
            <a:no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8.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ООО "Альфа"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выполняет проектно-конструкторские работы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договорам с физическими и юридическими лицами.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мае ООО "Альфа" заключило договор с ООО "Сигма" (российская компания) на выполнение работ по проектированию торгово-офисного здания, которое предполагается построить на территории Латвии.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Поскольку покупатель осуществляет деятельность на территории РФ, местом реализации проектно-конструкторских работ, выполняемых ООО "Альфа", признается территория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Соответственно, стоимость этих работ облагается НДС.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июне ООО "Альфа" заключило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аналогичный договор с латвийской фирмой.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Поскольку покупатель осуществляет деятельность не на территории РФ, местом реализации проектно-конструкторских работ, выполняемых ООО "Альфа",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территория РФ не признается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Поэтому стоимость выполняемых работ НДС не облагается.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314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71550"/>
            <a:ext cx="8081611" cy="85725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каких работ (услуг) место реализации определяется по месту нахождения покупателя?</a:t>
            </a:r>
            <a:endParaRPr lang="ru-RU" sz="20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49028"/>
            <a:ext cx="7933621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9.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торговая фирма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обратилась к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американской фирме 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просьбой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найти иностранную компанию Б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оказывающую рекламные услуги по продвижению товаров.</a:t>
            </a:r>
            <a:b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В данном случае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услуги, оказанной фирмой 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признается территория РФ, поскольку местом осуществления деятельности покупателя является территория РФ.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531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71550"/>
            <a:ext cx="8091264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каких работ (услуг) место реализации определяется по месту нахождения покупателя?</a:t>
            </a:r>
            <a:r>
              <a:rPr lang="ru-RU" sz="20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69566"/>
            <a:ext cx="8229600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10.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торговая фирма "Альфа" решила принять участие в международной выставке-ярмарке на территории Германии. Фирма "Альфа"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обратилась к немецкому рекламному агенту с просьбой найти компанию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которая могла бы красиво оформить выставочное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место. Агент заключил  договор от имени фирмы «Альфа».</a:t>
            </a: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данном случае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услуги, оказанной рекламным агентством, признается территория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РФ ,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поскольку местом осуществления деятельности покупателя является территория РФ. Соответственно, эти услуги облагаются НДС.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107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9502"/>
            <a:ext cx="8496944" cy="857250"/>
          </a:xfrm>
        </p:spPr>
        <p:txBody>
          <a:bodyPr>
            <a:noAutofit/>
          </a:bodyPr>
          <a:lstStyle/>
          <a:p>
            <a:pPr marR="171446" algn="l" fontAlgn="base">
              <a:spcAft>
                <a:spcPts val="450"/>
              </a:spcAft>
            </a:pP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6.Для каких работ (услуг)  место реализации определяется по месту нахождения  продавца?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4071368"/>
              </p:ext>
            </p:extLst>
          </p:nvPr>
        </p:nvGraphicFramePr>
        <p:xfrm>
          <a:off x="323528" y="1203598"/>
          <a:ext cx="8208913" cy="2969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5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385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87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6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N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(работ, услуг)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Письмо Минфина России или ФНС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7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сдаче в аренду (лизинг) автотранспортных средств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23.03.2012 </a:t>
                      </a:r>
                      <a:r>
                        <a:rPr lang="ru-RU" sz="1100" u="none" strike="noStrike">
                          <a:effectLst/>
                          <a:hlinkClick r:id="rId2"/>
                        </a:rPr>
                        <a:t>N 03-07-08/84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в сфере сертификации продукции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28.11.2017 </a:t>
                      </a:r>
                      <a:r>
                        <a:rPr lang="ru-RU" sz="1100" u="none" strike="noStrike" dirty="0">
                          <a:effectLst/>
                          <a:hlinkClick r:id="rId3"/>
                        </a:rPr>
                        <a:t>N 03-07-08/78586</a:t>
                      </a:r>
                      <a:r>
                        <a:rPr lang="ru-RU" sz="1100" dirty="0">
                          <a:effectLst/>
                        </a:rPr>
                        <a:t>, от 24.05.2011 </a:t>
                      </a:r>
                      <a:r>
                        <a:rPr lang="ru-RU" sz="1100" u="none" strike="noStrike" dirty="0">
                          <a:effectLst/>
                          <a:hlinkClick r:id="rId4"/>
                        </a:rPr>
                        <a:t>N 03-07-08/155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41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регистрации физических лиц для сдачи квалификационного экзамена и обработке экзаменационных результатов, услуги по организации проведения квалификационных экзаменов (информирование о проведении экзаменов, предоставление помещений и т.п.)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06.04.2011 </a:t>
                      </a:r>
                      <a:r>
                        <a:rPr lang="ru-RU" sz="1100" u="none" strike="noStrike" dirty="0">
                          <a:effectLst/>
                          <a:hlinkClick r:id="rId5"/>
                        </a:rPr>
                        <a:t>N 03-07-08/99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Услуги по исполнению полномочий единоличного исполнительного органа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11.10.2012 </a:t>
                      </a:r>
                      <a:r>
                        <a:rPr lang="ru-RU" sz="1100" u="none" strike="noStrike" dirty="0">
                          <a:effectLst/>
                          <a:hlinkClick r:id="rId6"/>
                        </a:rPr>
                        <a:t>N 03-07-08/286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67" marR="35767" marT="44132" marB="4413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3356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80275378"/>
              </p:ext>
            </p:extLst>
          </p:nvPr>
        </p:nvGraphicFramePr>
        <p:xfrm>
          <a:off x="219422" y="916974"/>
          <a:ext cx="8385025" cy="2654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4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28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0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9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Дизайнерские услуги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31.07.2012 </a:t>
                      </a:r>
                      <a:r>
                        <a:rPr lang="ru-RU" sz="1100" u="sng">
                          <a:effectLst/>
                          <a:hlinkClick r:id="rId2"/>
                        </a:rPr>
                        <a:t>N 03-07-08/223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3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агента по поиску клиентов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30.10.2015 </a:t>
                      </a:r>
                      <a:r>
                        <a:rPr lang="ru-RU" sz="1100" u="sng">
                          <a:effectLst/>
                          <a:hlinkClick r:id="rId3"/>
                        </a:rPr>
                        <a:t>N 03-07-08/62571</a:t>
                      </a:r>
                      <a:r>
                        <a:rPr lang="ru-RU" sz="1100">
                          <a:effectLst/>
                        </a:rPr>
                        <a:t>, от 31.07.2012 </a:t>
                      </a:r>
                      <a:r>
                        <a:rPr lang="ru-RU" sz="1100" u="sng">
                          <a:effectLst/>
                          <a:hlinkClick r:id="rId4"/>
                        </a:rPr>
                        <a:t>N 03-07-08/222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3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(работы), связанные с определением соответствия показателям безопасности и качества пищевых продуктов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21.05.2012 </a:t>
                      </a:r>
                      <a:r>
                        <a:rPr lang="ru-RU" sz="1100" u="sng">
                          <a:effectLst/>
                          <a:hlinkClick r:id="rId5"/>
                        </a:rPr>
                        <a:t>N 03-07-08/140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3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подтверждению соответствия стандарту защиты информации в индустрии платежных карт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18.05.2012 </a:t>
                      </a:r>
                      <a:r>
                        <a:rPr lang="ru-RU" sz="1100" u="sng">
                          <a:effectLst/>
                          <a:hlinkClick r:id="rId6"/>
                        </a:rPr>
                        <a:t>N 03-07-08/132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3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патентованию, по регистрации товарного знака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23.12.2015 </a:t>
                      </a:r>
                      <a:r>
                        <a:rPr lang="ru-RU" sz="1100" u="sng" dirty="0">
                          <a:effectLst/>
                          <a:hlinkClick r:id="rId7"/>
                        </a:rPr>
                        <a:t>N 03-07-08/75512</a:t>
                      </a:r>
                      <a:r>
                        <a:rPr lang="ru-RU" sz="1100" dirty="0">
                          <a:effectLst/>
                        </a:rPr>
                        <a:t>, от 24.04.2012 </a:t>
                      </a:r>
                      <a:r>
                        <a:rPr lang="ru-RU" sz="1100" u="sng" dirty="0">
                          <a:effectLst/>
                          <a:hlinkClick r:id="rId8"/>
                        </a:rPr>
                        <a:t>N 03-07-08/117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71970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9416045"/>
              </p:ext>
            </p:extLst>
          </p:nvPr>
        </p:nvGraphicFramePr>
        <p:xfrm>
          <a:off x="268659" y="875907"/>
          <a:ext cx="8335789" cy="26501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7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033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637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4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присвоению рейтингов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23.03.2012 </a:t>
                      </a:r>
                      <a:r>
                        <a:rPr lang="ru-RU" sz="1100" u="sng">
                          <a:effectLst/>
                          <a:hlinkClick r:id="rId2"/>
                        </a:rPr>
                        <a:t>N 03-07-08/82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технической обработке аудио-, видеопродукции на электронных носителях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01.02.2012 </a:t>
                      </a:r>
                      <a:r>
                        <a:rPr lang="ru-RU" sz="1100" u="sng">
                          <a:effectLst/>
                          <a:hlinkClick r:id="rId3"/>
                        </a:rPr>
                        <a:t>N 03-07-08/25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размещению ценных бумаг, в том числе брокерские услуги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22.04.2013 </a:t>
                      </a:r>
                      <a:r>
                        <a:rPr lang="ru-RU" sz="1100" u="sng">
                          <a:effectLst/>
                          <a:hlinkClick r:id="rId4"/>
                        </a:rPr>
                        <a:t>N 03-07-08/13766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предоставлению морских и воздушных судов в лизинг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01.10.2014 </a:t>
                      </a:r>
                      <a:r>
                        <a:rPr lang="ru-RU" sz="1100" u="sng" dirty="0">
                          <a:effectLst/>
                          <a:hlinkClick r:id="rId5"/>
                        </a:rPr>
                        <a:t>N 03-07-08/49053</a:t>
                      </a:r>
                      <a:r>
                        <a:rPr lang="ru-RU" sz="1100" dirty="0">
                          <a:effectLst/>
                        </a:rPr>
                        <a:t>, от 08.04.2013 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N 03-07-08/11482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7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Посреднические (агентские) услуги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26.03.2018 </a:t>
                      </a:r>
                      <a:r>
                        <a:rPr lang="ru-RU" sz="1100" u="sng" dirty="0">
                          <a:effectLst/>
                          <a:hlinkClick r:id="rId7"/>
                        </a:rPr>
                        <a:t>N 03-07-08/18809</a:t>
                      </a:r>
                      <a:r>
                        <a:rPr lang="ru-RU" sz="1100" dirty="0">
                          <a:effectLst/>
                        </a:rPr>
                        <a:t>, от 03.02.2017 </a:t>
                      </a:r>
                      <a:r>
                        <a:rPr lang="ru-RU" sz="1100" u="sng" dirty="0">
                          <a:effectLst/>
                          <a:hlinkClick r:id="rId8"/>
                        </a:rPr>
                        <a:t>N 03-07-08/5768</a:t>
                      </a:r>
                      <a:r>
                        <a:rPr lang="ru-RU" sz="1100" dirty="0">
                          <a:effectLst/>
                        </a:rPr>
                        <a:t>, от 25.05.2015 </a:t>
                      </a:r>
                      <a:r>
                        <a:rPr lang="ru-RU" sz="1100" u="sng" dirty="0">
                          <a:effectLst/>
                          <a:hlinkClick r:id="rId9"/>
                        </a:rPr>
                        <a:t>N 03-07-14/29943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46" marR="37646" marT="46451" marB="4645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4104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47201490"/>
              </p:ext>
            </p:extLst>
          </p:nvPr>
        </p:nvGraphicFramePr>
        <p:xfrm>
          <a:off x="296220" y="821901"/>
          <a:ext cx="8308228" cy="24681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867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42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76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связи, в том числе электросвязи, телекоммуникационные услуги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01.07.2015 </a:t>
                      </a:r>
                      <a:r>
                        <a:rPr lang="ru-RU" sz="1100" u="sng">
                          <a:effectLst/>
                          <a:hlinkClick r:id="rId2"/>
                        </a:rPr>
                        <a:t>N ГД-4-3/11462</a:t>
                      </a:r>
                      <a:r>
                        <a:rPr lang="ru-RU" sz="1100">
                          <a:effectLst/>
                        </a:rPr>
                        <a:t>, от 17.12.2014 </a:t>
                      </a:r>
                      <a:r>
                        <a:rPr lang="ru-RU" sz="1100" u="sng">
                          <a:effectLst/>
                          <a:hlinkClick r:id="rId3"/>
                        </a:rPr>
                        <a:t>N 03-07-08/65239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2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проведению лабораторных анализов генетического характера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17.12.2015 </a:t>
                      </a:r>
                      <a:r>
                        <a:rPr lang="ru-RU" sz="1100" u="sng">
                          <a:effectLst/>
                          <a:hlinkClick r:id="rId4"/>
                        </a:rPr>
                        <a:t>N 03-07-08/73924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1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организации проектирования, строительства, капитального ремонта и технического перевооружения объектов (технический надзор и контроль за выполнением СМР)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22.10.2015 </a:t>
                      </a:r>
                      <a:r>
                        <a:rPr lang="ru-RU" sz="1100" u="sng" dirty="0">
                          <a:effectLst/>
                          <a:hlinkClick r:id="rId5"/>
                        </a:rPr>
                        <a:t>N 03-07-08/60636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3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Услуги по управлению проектом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05.10.2015 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N 03-07-08/56847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790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71550"/>
            <a:ext cx="8003232" cy="4515966"/>
          </a:xfrm>
        </p:spPr>
        <p:txBody>
          <a:bodyPr>
            <a:normAutofit fontScale="77500" lnSpcReduction="20000"/>
          </a:bodyPr>
          <a:lstStyle/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Что считается территорией РФ?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Как определить место реализации товаров?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Как определить место реализации работ, услуг: </a:t>
            </a:r>
          </a:p>
          <a:p>
            <a:pPr marL="50800" indent="130175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Связанных с недвижимым имуществом</a:t>
            </a:r>
          </a:p>
          <a:p>
            <a:pPr marL="50800" indent="130175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Связанных с движимым имуществом.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Для каких работ (услуг) место реализации определяется по месту оказания услуг?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 Для каких работ (услуг) место реализации определяется по месту нахождения покупателя?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 Для каких работ (услуг)  место реализации определяется по месту нахождения  продавца?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 Как определяется место реализации вспомогательных работ (услуг) для целей уплаты НДС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15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9.  Чем отличается определение  места реализации работ (услуг) при заключении договора с контрагентом из ЕАЭС?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10. Что необходимо учесть в расчете НДС, если местом реализации работ (услуг) не признается Российская Федерация. 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11.  Порядок действия налогоплательщика в случая выполнения обязанностей налогового агента по НДС.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  Порядок пересчета валютной выручки, в целях формирования налоговой базы по НДС.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 Нюансы формирования налоговой декларации по НДС, в зависимости от места реализации товаров (работ, услуг).</a:t>
            </a:r>
          </a:p>
          <a:p>
            <a:pPr marL="51435" indent="0" algn="just">
              <a:lnSpc>
                <a:spcPct val="120000"/>
              </a:lnSpc>
              <a:buNone/>
            </a:pPr>
            <a:r>
              <a:rPr lang="ru-RU" sz="15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707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12895419"/>
              </p:ext>
            </p:extLst>
          </p:nvPr>
        </p:nvGraphicFramePr>
        <p:xfrm>
          <a:off x="224212" y="767896"/>
          <a:ext cx="8380236" cy="27786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2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187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0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6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организации участия в конференции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02.09.2015 </a:t>
                      </a:r>
                      <a:r>
                        <a:rPr lang="ru-RU" sz="1100" u="sng">
                          <a:effectLst/>
                          <a:hlinkClick r:id="rId2"/>
                        </a:rPr>
                        <a:t>N 03-07-08/50437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6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Услуги по подбору персонала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27.08.2015 </a:t>
                      </a:r>
                      <a:r>
                        <a:rPr lang="ru-RU" sz="1100" u="sng">
                          <a:effectLst/>
                          <a:hlinkClick r:id="rId3"/>
                        </a:rPr>
                        <a:t>N 03-07-08/49541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29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предоставлению принадлежащего на праве собственности или на праве аренды железнодорожного подвижного состава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29.01.2015 </a:t>
                      </a:r>
                      <a:r>
                        <a:rPr lang="ru-RU" sz="1100" u="sng" dirty="0">
                          <a:effectLst/>
                          <a:hlinkClick r:id="rId4"/>
                        </a:rPr>
                        <a:t>N 03-07-08/3285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6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поиску офисных помещений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 17.11.2016 </a:t>
                      </a:r>
                      <a:r>
                        <a:rPr lang="ru-RU" sz="1100" u="sng">
                          <a:effectLst/>
                          <a:hlinkClick r:id="rId5"/>
                        </a:rPr>
                        <a:t>N 03-07-08/67658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9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Услуги по организации проведения конференций, форумов и других аналогичных мероприятий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09.02.2018 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N 03-07-08/7923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Услуги по проведению видеоконференций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 22.08.2017 </a:t>
                      </a:r>
                      <a:r>
                        <a:rPr lang="ru-RU" sz="1100" u="sng" dirty="0">
                          <a:effectLst/>
                          <a:hlinkClick r:id="rId7"/>
                        </a:rPr>
                        <a:t>N 03-07-08/53786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70" marR="39370" marT="48578" marB="4857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3881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94" y="649833"/>
            <a:ext cx="6613072" cy="342899"/>
          </a:xfrm>
        </p:spPr>
        <p:txBody>
          <a:bodyPr>
            <a:noAutofit/>
          </a:bodyPr>
          <a:lstStyle/>
          <a:p>
            <a:pPr marR="171446" algn="l" fontAlgn="base">
              <a:spcAft>
                <a:spcPts val="450"/>
              </a:spcAft>
            </a:pP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Осторожно! Вспомогательные услуги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730" y="921137"/>
            <a:ext cx="7469841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b="1" dirty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Определение Судебной коллегии по экономическим спорам Верховного Суда Российской Федерации от 01.02.2021 N 309-ЭС20-16872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32"/>
            <a:ext cx="7210425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80107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261" y="659473"/>
            <a:ext cx="6613072" cy="3428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Осторожно! Вспомогательные услуги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900" y="975052"/>
            <a:ext cx="6669742" cy="9002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b="1" dirty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Определение Судебной коллегии по экономическим спорам Верховного Суда Российской Федерации от 01.02.2021 N 309-ЭС20-16872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70"/>
            <a:ext cx="7372350" cy="23193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80107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83518"/>
            <a:ext cx="6613072" cy="3428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Осторожно! Вспомогательные услуги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843558"/>
            <a:ext cx="7689182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b="1" dirty="0">
                <a:solidFill>
                  <a:srgbClr val="02537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Определение Судебной коллегии по экономическим спорам Верховного Суда Российской Федерации от 01.02.2021 N 309-ЭС20-16872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7654"/>
            <a:ext cx="7277100" cy="3124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80107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7534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18416"/>
            <a:ext cx="7787208" cy="3394472"/>
          </a:xfrm>
        </p:spPr>
        <p:txBody>
          <a:bodyPr>
            <a:normAutofit/>
          </a:bodyPr>
          <a:lstStyle/>
          <a:p>
            <a:pPr marL="51435" indent="0" algn="just">
              <a:buNone/>
            </a:pPr>
            <a:endParaRPr lang="ru-RU" sz="18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10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.Российская организация  оказывает транспортные услуги 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заказчиком - российской организацией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полностью на территории Казахстана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в точку Б внутри Казахстана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Для осуществления этой перевозки мы заключили договор на оказание услуг перевозки с организацией-субподрядчиком, зарегистрированной в Кыргызстане. Каковы налоговые последствия в части НДС?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 по организации перевозок по территории Республики Казахстан, то есть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 пунктами отправления и назначения, расположенными за пределами территории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территория РФ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является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такие услуги не признаются объектом налогообложения по НДС.</a:t>
            </a:r>
          </a:p>
          <a:p>
            <a:pPr marL="51435" indent="0" algn="just">
              <a:buNone/>
            </a:pPr>
            <a:endParaRPr lang="ru-RU" sz="18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9837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9542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49028"/>
            <a:ext cx="7859216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11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.Российская организация оказывает транспортные услуги 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заказчиком - иностранной организацией (не ЕАЭС)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полностью на территории Казахстана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(КНР)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в точку Б внутри Казахстана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(КНР)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 по организации перевозок по территории Республики Казахстан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(КНР),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 есть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 пунктами отправления и назначения, расположенными за пределами территории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территория РФ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является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такие услуги не признаются объектом налогообложения по НДС.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761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87574"/>
            <a:ext cx="7848872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95686"/>
            <a:ext cx="7848872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12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Российской организации (заказчику)  оказывает транспортные услуги иностранная организация.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полностью на территории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Китая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в точку Б внутри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КНР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 по организации перевозок по территории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КНР,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 есть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 пунктами отправления и назначения, расположенными за пределами территории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территория РФ не является и такие услуги не признаются объектом налогообложения по НДС. 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организация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признается налоговым агентом по НДС.</a:t>
            </a:r>
          </a:p>
          <a:p>
            <a:pPr algn="just"/>
            <a:endParaRPr lang="ru-RU" sz="40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498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15566"/>
            <a:ext cx="788594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51670"/>
            <a:ext cx="8101963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13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Российской организации (заказчику)  оказывает транспортные услуги иностранная организация  (исполнитель).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с территории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Китая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территорию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(Пекин)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точку Б (Москва))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Местом реализации услуг по организации перевозок с территории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Китая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территорию РФ Россия не является и такие услуги не признаются объектом налогообложения по НДС. Российская организация не признается налоговым агентом по НДС.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2277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95686"/>
            <a:ext cx="7931224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14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Российской организации (заказчику)  оказывает транспортные услуги иностранная организация из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Турции 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(исполнитель).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полностью по территории территорию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(Сочи)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точку Б (Москва))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Местом реализации услуг по организации перевозок по территории РФ будет признаваться и такие услуги признаются объектом налогообложения по НДС. Российская организация признается налоговым агентом по НДС.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0381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7574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23678"/>
            <a:ext cx="8003232" cy="3394472"/>
          </a:xfrm>
        </p:spPr>
        <p:txBody>
          <a:bodyPr>
            <a:no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15.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организация оказывает транспортные услуги по договору с заказчиком - иностранной организацией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(Турция).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территории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Азербайджана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территорию РФ (из точки А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(Баку)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точку Б (Москва)). 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 по организации перевозок с территории иностранного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(Азербайджан) государства (Баку)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территорию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РФ (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Москва) будет признаваться территория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такие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услуги признаются объектом налогообложения по НДС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(применяется ставка 0%).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08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Что считается территорией РФ?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03648" y="1203598"/>
            <a:ext cx="601968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0782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87574"/>
            <a:ext cx="7931224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7694"/>
            <a:ext cx="7931224" cy="3394472"/>
          </a:xfrm>
        </p:spPr>
        <p:txBody>
          <a:bodyPr>
            <a:norm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16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организация  оказывает транспортные услуги 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заказчиком – организацией из Казахстана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полностью на территории Казахстана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 точки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в точку Б внутри Казахстана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Местом реализации услуг по организации перевозок по территории Республики Казахстан, то есть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 пунктами отправления и назначения, расположенными за пределами территории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будет признаваться территория РФ и такие услуги признаются объектом налогообложения по НДС (ставка 20%).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23383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15566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определяется место реализации услуг по перевозке и транспортировке, а так же непосредственно связанных с ними услуг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7694"/>
            <a:ext cx="7920880" cy="3394472"/>
          </a:xfrm>
        </p:spPr>
        <p:txBody>
          <a:bodyPr>
            <a:noAutofit/>
          </a:bodyPr>
          <a:lstStyle/>
          <a:p>
            <a:pPr marL="0" indent="53340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17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Российская организация  оказывает транспортные услуги по договору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заказчиком – организацией из Казахстана.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Перевозка осуществляется из РФ в Казахстан (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точки А (Москва) в точку Б (Астана)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53340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услуг по организации перевозок с территории РФ на территорию Казахстана, будет признаваться территория РФ и такие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услуги признаются объектом налогообложения по НДС (ставка 0%).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378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43608" y="627534"/>
            <a:ext cx="6729137" cy="389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211710"/>
            <a:ext cx="288032" cy="17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49534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2A1E4A6-7EB5-43F2-AECE-2CE164D79456}"/>
              </a:ext>
            </a:extLst>
          </p:cNvPr>
          <p:cNvSpPr txBox="1">
            <a:spLocks/>
          </p:cNvSpPr>
          <p:nvPr/>
        </p:nvSpPr>
        <p:spPr>
          <a:xfrm>
            <a:off x="1187624" y="627534"/>
            <a:ext cx="6984776" cy="5089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БЛАГОДАРИМ ЗА ВНИМАНИЕ!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E5203F6-9308-471D-930E-01AB4FE482F3}"/>
              </a:ext>
            </a:extLst>
          </p:cNvPr>
          <p:cNvSpPr txBox="1">
            <a:spLocks/>
          </p:cNvSpPr>
          <p:nvPr/>
        </p:nvSpPr>
        <p:spPr>
          <a:xfrm>
            <a:off x="539552" y="1923678"/>
            <a:ext cx="8136904" cy="302433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3260C"/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Центр подготовки налоговых консультантов 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3260C"/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оказывает: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Образовательные услуги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Консультационные услуги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Сопровождение налоговых проверок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(495) 925-03-87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nalog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@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cpnk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ru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http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://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cpnk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ru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55526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определить место реализации товаров?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7614"/>
            <a:ext cx="7848872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1.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Иностранная организация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реализует российской организации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здание, находящееся на территории РФ.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3619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здания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признается территория РФ,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поэтому эта операция признается объектом налогообложения по НДС.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2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Две российские организации "Альфа" и "Бета" заключили договор купли-продажи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здания, находящегося в Минске.</a:t>
            </a:r>
          </a:p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Здание не находится на территории РФ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Местом реализации здания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территория РФ не признается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поэтому реализация здания в Российской Федерации НДС не облагается;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10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3518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определить место реализации товаров?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027" y="1131590"/>
            <a:ext cx="7931224" cy="3394472"/>
          </a:xfrm>
        </p:spPr>
        <p:txBody>
          <a:bodyPr>
            <a:no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3.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Российская организация "Альфа"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приобрела на территории Китая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партию товаров.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вывозя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товары за пределы Китая, организация "Альфа"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продала их российскому покупателю.</a:t>
            </a:r>
          </a:p>
          <a:p>
            <a:pPr marL="0" indent="3619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момент начала отгрузки товары находились за пределами РФ, поэтому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их реализации территория РФ не признается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Следовательно, стоимость реализованных организацией "Альфа" товаров НДС в РФ не облагается.</a:t>
            </a:r>
          </a:p>
          <a:p>
            <a:pPr marL="51435" indent="0" algn="just">
              <a:buNone/>
            </a:pP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4.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Российская организация "Альфа" приобрела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территории Беларуси партию товаров и продала ее резиденту Казахстана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момент начала отгрузки товар находился за пределами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РФ</a:t>
            </a:r>
            <a:r>
              <a:rPr lang="en-US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не ввозится в Россию,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поэтому местом его реализации территория РФ не признается.</a:t>
            </a:r>
          </a:p>
          <a:p>
            <a:pPr marL="0" indent="3619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Следовательно, стоимость реализованных организацией "Альфа" товаров НДС в РФ не облагается.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00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7534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Как определить место реализации товаров?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7782036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4.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Российская компания заключила договор поставки товара с казахским контрагентом. По условиям договора транспортировка товара осуществляется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Республику Казахстан не из Российской Федерации, а из Узбекистана.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Является ли территория Российской Федерации местом реализации товара?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" indent="3111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Территория Российской Федерации не является местом реализации товара (</a:t>
            </a:r>
            <a:r>
              <a:rPr lang="ru-RU" sz="1600" dirty="0" err="1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абз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4 п. 3 Протокола).</a:t>
            </a:r>
          </a:p>
          <a:p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7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15566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Как определить место реализации работ, услуг: 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связанных с недвижимым имуществом.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95686"/>
            <a:ext cx="8229600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5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ООО "Альфа" (российская компания) имеет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собственности здание, находящееся на территории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Казахстана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и сдает его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аренду.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Поскольку здание расположено за пределами РФ, то местом реализации услуг по аренде является территория иностранного государства. Следовательно,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арендная плата, взимаемая ООО "Альфа" с арендаторов, НДС на территории РФ не облагается.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 этом не важно, кому это здание (помещения в здании) сдается в аренду - иностранным лицам или российским.</a:t>
            </a:r>
          </a:p>
          <a:p>
            <a:pPr marL="0" indent="361950"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11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15566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Как определить место реализации работ, услуг: 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связанных с недвижимым имуществом.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95686"/>
            <a:ext cx="8229600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</a:t>
            </a:r>
            <a:r>
              <a:rPr lang="ru-RU" sz="1600" b="1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60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ООО "Альфа" (российская компания) имеет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собственности здание, находящееся на территории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Москвы. </a:t>
            </a:r>
            <a:r>
              <a:rPr lang="ru-RU" sz="1600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ремонта здания заключен договор подряда с подрядчиком из Турции. Место реализации РФ. Российская компания  - налоговый агент по НДС.</a:t>
            </a:r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61950"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11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43558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Как определить место реализации работ, услуг: 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связанных с движимым имуществом.</a:t>
            </a:r>
            <a:br>
              <a:rPr lang="ru-RU" sz="20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51670"/>
            <a:ext cx="7854044" cy="3394472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6. 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ООО "Альфа" (российская организация) по договору с ООО "Бета" (тоже российская компания) выполняет работы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ремонту </a:t>
            </a:r>
            <a:r>
              <a:rPr lang="ru-RU" sz="1600" b="1" dirty="0" smtClean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здания,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которое находится на территории Узбекистана</a:t>
            </a: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3619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выполнения ремонтных работ сотрудники ООО "Альфа" выезжают в командировку в Узбекистан.</a:t>
            </a:r>
          </a:p>
          <a:p>
            <a:pPr marL="0" indent="361950" algn="just">
              <a:buNone/>
            </a:pPr>
            <a:r>
              <a:rPr lang="ru-RU" sz="1600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Местом реализации ремонтных работ территория РФ не является, поэтому стоимость выполняемых ООО "Альфа" работ </a:t>
            </a:r>
            <a:r>
              <a:rPr lang="ru-RU" sz="1600" b="1" dirty="0">
                <a:solidFill>
                  <a:srgbClr val="025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НДС не облагается.</a:t>
            </a:r>
          </a:p>
          <a:p>
            <a:pPr algn="just"/>
            <a:endParaRPr lang="ru-RU" sz="1600" dirty="0">
              <a:solidFill>
                <a:srgbClr val="025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4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1800</TotalTime>
  <Words>2597</Words>
  <Application>Microsoft Office PowerPoint</Application>
  <PresentationFormat>Экран (16:9)</PresentationFormat>
  <Paragraphs>199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Программа</vt:lpstr>
      <vt:lpstr>1. Что считается территорией РФ?</vt:lpstr>
      <vt:lpstr>2. Как определить место реализации товаров? </vt:lpstr>
      <vt:lpstr>2. Как определить место реализации товаров? </vt:lpstr>
      <vt:lpstr>2. Как определить место реализации товаров?</vt:lpstr>
      <vt:lpstr>3. Как определить место реализации работ, услуг:   - связанных с недвижимым имуществом. </vt:lpstr>
      <vt:lpstr>3. Как определить место реализации работ, услуг:   - связанных с недвижимым имуществом. </vt:lpstr>
      <vt:lpstr>3. Как определить место реализации работ, услуг:  - связанных с движимым имуществом. </vt:lpstr>
      <vt:lpstr>3. Как определить место реализации работ, услуг:  - связанных с движимым имуществом.</vt:lpstr>
      <vt:lpstr>Обратите внимание! Правила, предписывающие определять место реализации по месту нахождения движимого имущества, не применяются в отношении услуг по сдаче движимого имущества в аренду. </vt:lpstr>
      <vt:lpstr>4. Для каких работ (услуг) место реализации определяется по месту оказания услуг? </vt:lpstr>
      <vt:lpstr>5. Для каких работ (услуг) место реализации определяется по месту нахождения покупателя? </vt:lpstr>
      <vt:lpstr>Для каких работ (услуг) место реализации определяется по месту нахождения покупателя?</vt:lpstr>
      <vt:lpstr>Для каких работ (услуг) место реализации определяется по месту нахождения покупателя? </vt:lpstr>
      <vt:lpstr>6.Для каких работ (услуг)  место реализации определяется по месту нахождения  продавца? </vt:lpstr>
      <vt:lpstr>Слайд 17</vt:lpstr>
      <vt:lpstr>Слайд 18</vt:lpstr>
      <vt:lpstr>Слайд 19</vt:lpstr>
      <vt:lpstr>Слайд 20</vt:lpstr>
      <vt:lpstr>Осторожно! Вспомогательные услуги </vt:lpstr>
      <vt:lpstr>Осторожно! Вспомогательные услуги </vt:lpstr>
      <vt:lpstr>Осторожно! Вспомогательные услуги </vt:lpstr>
      <vt:lpstr>8. 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Как определяется место реализации услуг по перевозке и транспортировке, а так же непосредственно связанных с ними услуг </vt:lpstr>
      <vt:lpstr>Как определяется место реализации услуг по перевозке и транспортировке, а так же непосредственно связанных с ними услуг? 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kekus</dc:creator>
  <cp:lastModifiedBy>kolmakova</cp:lastModifiedBy>
  <cp:revision>469</cp:revision>
  <cp:lastPrinted>2021-11-02T18:56:30Z</cp:lastPrinted>
  <dcterms:created xsi:type="dcterms:W3CDTF">2017-09-21T06:11:21Z</dcterms:created>
  <dcterms:modified xsi:type="dcterms:W3CDTF">2026-04-08T18:59:30Z</dcterms:modified>
</cp:coreProperties>
</file>