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notesSlides/notesSlide12.xml" ContentType="application/vnd.openxmlformats-officedocument.presentationml.notesSlide+xml"/>
  <Override PartName="/ppt/slides/slide99.xml" ContentType="application/vnd.openxmlformats-officedocument.presentationml.slide+xml"/>
  <Override PartName="/ppt/slides/slide118.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diagrams/drawing4.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Default Extension="svg" ContentType="image/svg+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diagrams/colors2.xml" ContentType="application/vnd.openxmlformats-officedocument.drawingml.diagramColors+xml"/>
  <Override PartName="/ppt/notesSlides/notesSlide1.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data5.xml" ContentType="application/vnd.openxmlformats-officedocument.drawingml.diagramData+xml"/>
  <Override PartName="/ppt/notesSlides/notesSlide11.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diagrams/drawing2.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Lst>
  <p:notesMasterIdLst>
    <p:notesMasterId r:id="rId121"/>
  </p:notesMasterIdLst>
  <p:sldIdLst>
    <p:sldId id="443" r:id="rId2"/>
    <p:sldId id="549" r:id="rId3"/>
    <p:sldId id="550" r:id="rId4"/>
    <p:sldId id="551" r:id="rId5"/>
    <p:sldId id="489" r:id="rId6"/>
    <p:sldId id="579" r:id="rId7"/>
    <p:sldId id="580" r:id="rId8"/>
    <p:sldId id="491" r:id="rId9"/>
    <p:sldId id="503" r:id="rId10"/>
    <p:sldId id="504" r:id="rId11"/>
    <p:sldId id="581" r:id="rId12"/>
    <p:sldId id="582" r:id="rId13"/>
    <p:sldId id="511" r:id="rId14"/>
    <p:sldId id="512" r:id="rId15"/>
    <p:sldId id="513" r:id="rId16"/>
    <p:sldId id="514" r:id="rId17"/>
    <p:sldId id="521" r:id="rId18"/>
    <p:sldId id="529" r:id="rId19"/>
    <p:sldId id="548" r:id="rId20"/>
    <p:sldId id="399" r:id="rId21"/>
    <p:sldId id="524" r:id="rId22"/>
    <p:sldId id="420" r:id="rId23"/>
    <p:sldId id="446" r:id="rId24"/>
    <p:sldId id="415" r:id="rId25"/>
    <p:sldId id="416" r:id="rId26"/>
    <p:sldId id="422" r:id="rId27"/>
    <p:sldId id="421" r:id="rId28"/>
    <p:sldId id="547" r:id="rId29"/>
    <p:sldId id="619" r:id="rId30"/>
    <p:sldId id="596" r:id="rId31"/>
    <p:sldId id="597" r:id="rId32"/>
    <p:sldId id="598" r:id="rId33"/>
    <p:sldId id="556" r:id="rId34"/>
    <p:sldId id="577" r:id="rId35"/>
    <p:sldId id="578" r:id="rId36"/>
    <p:sldId id="445" r:id="rId37"/>
    <p:sldId id="444" r:id="rId38"/>
    <p:sldId id="583" r:id="rId39"/>
    <p:sldId id="584" r:id="rId40"/>
    <p:sldId id="585" r:id="rId41"/>
    <p:sldId id="586" r:id="rId42"/>
    <p:sldId id="587" r:id="rId43"/>
    <p:sldId id="588" r:id="rId44"/>
    <p:sldId id="589" r:id="rId45"/>
    <p:sldId id="590" r:id="rId46"/>
    <p:sldId id="591" r:id="rId47"/>
    <p:sldId id="592" r:id="rId48"/>
    <p:sldId id="593" r:id="rId49"/>
    <p:sldId id="594" r:id="rId50"/>
    <p:sldId id="595" r:id="rId51"/>
    <p:sldId id="599" r:id="rId52"/>
    <p:sldId id="600" r:id="rId53"/>
    <p:sldId id="601" r:id="rId54"/>
    <p:sldId id="602" r:id="rId55"/>
    <p:sldId id="603" r:id="rId56"/>
    <p:sldId id="604" r:id="rId57"/>
    <p:sldId id="605" r:id="rId58"/>
    <p:sldId id="620" r:id="rId59"/>
    <p:sldId id="621" r:id="rId60"/>
    <p:sldId id="622" r:id="rId61"/>
    <p:sldId id="623" r:id="rId62"/>
    <p:sldId id="624" r:id="rId63"/>
    <p:sldId id="625" r:id="rId64"/>
    <p:sldId id="626" r:id="rId65"/>
    <p:sldId id="627" r:id="rId66"/>
    <p:sldId id="628" r:id="rId67"/>
    <p:sldId id="629" r:id="rId68"/>
    <p:sldId id="630" r:id="rId69"/>
    <p:sldId id="631" r:id="rId70"/>
    <p:sldId id="632" r:id="rId71"/>
    <p:sldId id="633" r:id="rId72"/>
    <p:sldId id="634" r:id="rId73"/>
    <p:sldId id="635" r:id="rId74"/>
    <p:sldId id="636" r:id="rId75"/>
    <p:sldId id="637" r:id="rId76"/>
    <p:sldId id="638" r:id="rId77"/>
    <p:sldId id="639" r:id="rId78"/>
    <p:sldId id="640" r:id="rId79"/>
    <p:sldId id="641" r:id="rId80"/>
    <p:sldId id="642" r:id="rId81"/>
    <p:sldId id="643" r:id="rId82"/>
    <p:sldId id="644" r:id="rId83"/>
    <p:sldId id="645" r:id="rId84"/>
    <p:sldId id="646" r:id="rId85"/>
    <p:sldId id="647" r:id="rId86"/>
    <p:sldId id="648" r:id="rId87"/>
    <p:sldId id="649" r:id="rId88"/>
    <p:sldId id="650" r:id="rId89"/>
    <p:sldId id="651" r:id="rId90"/>
    <p:sldId id="652" r:id="rId91"/>
    <p:sldId id="653" r:id="rId92"/>
    <p:sldId id="654" r:id="rId93"/>
    <p:sldId id="655" r:id="rId94"/>
    <p:sldId id="656" r:id="rId95"/>
    <p:sldId id="657" r:id="rId96"/>
    <p:sldId id="658" r:id="rId97"/>
    <p:sldId id="659" r:id="rId98"/>
    <p:sldId id="660" r:id="rId99"/>
    <p:sldId id="661" r:id="rId100"/>
    <p:sldId id="662" r:id="rId101"/>
    <p:sldId id="663" r:id="rId102"/>
    <p:sldId id="664" r:id="rId103"/>
    <p:sldId id="665" r:id="rId104"/>
    <p:sldId id="666" r:id="rId105"/>
    <p:sldId id="667" r:id="rId106"/>
    <p:sldId id="668" r:id="rId107"/>
    <p:sldId id="669" r:id="rId108"/>
    <p:sldId id="670" r:id="rId109"/>
    <p:sldId id="671" r:id="rId110"/>
    <p:sldId id="672" r:id="rId111"/>
    <p:sldId id="673" r:id="rId112"/>
    <p:sldId id="674" r:id="rId113"/>
    <p:sldId id="675" r:id="rId114"/>
    <p:sldId id="676" r:id="rId115"/>
    <p:sldId id="677" r:id="rId116"/>
    <p:sldId id="678" r:id="rId117"/>
    <p:sldId id="679" r:id="rId118"/>
    <p:sldId id="680" r:id="rId119"/>
    <p:sldId id="618" r:id="rId120"/>
  </p:sldIdLst>
  <p:sldSz cx="9144000" cy="5143500" type="screen16x9"/>
  <p:notesSz cx="6797675" cy="9929813"/>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25373"/>
    <a:srgbClr val="777777"/>
    <a:srgbClr val="CCEC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57" autoAdjust="0"/>
    <p:restoredTop sz="94618" autoAdjust="0"/>
  </p:normalViewPr>
  <p:slideViewPr>
    <p:cSldViewPr>
      <p:cViewPr varScale="1">
        <p:scale>
          <a:sx n="128" d="100"/>
          <a:sy n="128" d="100"/>
        </p:scale>
        <p:origin x="-173" y="-67"/>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53030E-1C20-4568-A4DC-52AB1A0726A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2FBC26B4-A96D-4D6D-934F-9E2FE2C2702D}">
      <dgm:prSet phldrT="[Текст]" custT="1"/>
      <dgm:spPr/>
      <dgm:t>
        <a:bodyPr/>
        <a:lstStyle/>
        <a:p>
          <a:r>
            <a:rPr lang="ru-RU" sz="1400" b="1" dirty="0">
              <a:latin typeface="Calibri" panose="020F0502020204030204" pitchFamily="34" charset="0"/>
              <a:cs typeface="Calibri" panose="020F0502020204030204" pitchFamily="34" charset="0"/>
            </a:rPr>
            <a:t>Момент определения налоговой базы </a:t>
          </a:r>
        </a:p>
        <a:p>
          <a:r>
            <a:rPr lang="ru-RU" sz="1200" i="1" dirty="0">
              <a:latin typeface="Calibri" panose="020F0502020204030204" pitchFamily="34" charset="0"/>
              <a:cs typeface="Calibri" panose="020F0502020204030204" pitchFamily="34" charset="0"/>
            </a:rPr>
            <a:t>В зависимости от того, что произошло раньше</a:t>
          </a:r>
          <a:endParaRPr lang="ru-RU" sz="1200" dirty="0">
            <a:latin typeface="Calibri" panose="020F0502020204030204" pitchFamily="34" charset="0"/>
            <a:cs typeface="Calibri" panose="020F0502020204030204" pitchFamily="34" charset="0"/>
          </a:endParaRPr>
        </a:p>
      </dgm:t>
    </dgm:pt>
    <dgm:pt modelId="{ACD70427-2DF4-4BAE-AEB4-1E3186A62468}" type="parTrans" cxnId="{FEEB2BD5-5455-464C-9D9C-E848B3D023F8}">
      <dgm:prSet/>
      <dgm:spPr/>
      <dgm:t>
        <a:bodyPr/>
        <a:lstStyle/>
        <a:p>
          <a:endParaRPr lang="ru-RU" sz="1400">
            <a:latin typeface="Calibri" panose="020F0502020204030204" pitchFamily="34" charset="0"/>
            <a:cs typeface="Calibri" panose="020F0502020204030204" pitchFamily="34" charset="0"/>
          </a:endParaRPr>
        </a:p>
      </dgm:t>
    </dgm:pt>
    <dgm:pt modelId="{DAC812FD-89D7-4D09-AFC8-4D46772B1AE0}" type="sibTrans" cxnId="{FEEB2BD5-5455-464C-9D9C-E848B3D023F8}">
      <dgm:prSet/>
      <dgm:spPr/>
      <dgm:t>
        <a:bodyPr/>
        <a:lstStyle/>
        <a:p>
          <a:endParaRPr lang="ru-RU" sz="1400">
            <a:latin typeface="Calibri" panose="020F0502020204030204" pitchFamily="34" charset="0"/>
            <a:cs typeface="Calibri" panose="020F0502020204030204" pitchFamily="34" charset="0"/>
          </a:endParaRPr>
        </a:p>
      </dgm:t>
    </dgm:pt>
    <dgm:pt modelId="{14F53E6B-70D5-4CD3-9B27-14823FF0884D}">
      <dgm:prSet phldrT="[Текст]" custT="1"/>
      <dgm:spPr/>
      <dgm:t>
        <a:bodyPr/>
        <a:lstStyle/>
        <a:p>
          <a:r>
            <a:rPr lang="ru-RU" sz="1400" b="1" dirty="0">
              <a:latin typeface="Calibri" panose="020F0502020204030204" pitchFamily="34" charset="0"/>
              <a:cs typeface="Calibri" panose="020F0502020204030204" pitchFamily="34" charset="0"/>
            </a:rPr>
            <a:t>Дата отгрузки</a:t>
          </a:r>
        </a:p>
        <a:p>
          <a:r>
            <a:rPr lang="ru-RU" sz="1200" b="1" dirty="0">
              <a:latin typeface="Calibri" panose="020F0502020204030204" pitchFamily="34" charset="0"/>
              <a:cs typeface="Calibri" panose="020F0502020204030204" pitchFamily="34" charset="0"/>
            </a:rPr>
            <a:t>пп. 1.п. 1. ст. 167 НК РФ</a:t>
          </a:r>
        </a:p>
      </dgm:t>
    </dgm:pt>
    <dgm:pt modelId="{E3A00D7C-62E3-4781-AEAF-0ABA5ED91795}" type="parTrans" cxnId="{2050DC14-F9D8-4494-9810-3E0FA74E0ED9}">
      <dgm:prSet/>
      <dgm:spPr/>
      <dgm:t>
        <a:bodyPr/>
        <a:lstStyle/>
        <a:p>
          <a:endParaRPr lang="ru-RU" sz="1400" dirty="0">
            <a:latin typeface="Calibri" panose="020F0502020204030204" pitchFamily="34" charset="0"/>
            <a:cs typeface="Calibri" panose="020F0502020204030204" pitchFamily="34" charset="0"/>
          </a:endParaRPr>
        </a:p>
      </dgm:t>
    </dgm:pt>
    <dgm:pt modelId="{3499271E-4531-4369-8AB7-2EFF31C9D3D6}" type="sibTrans" cxnId="{2050DC14-F9D8-4494-9810-3E0FA74E0ED9}">
      <dgm:prSet/>
      <dgm:spPr/>
      <dgm:t>
        <a:bodyPr/>
        <a:lstStyle/>
        <a:p>
          <a:endParaRPr lang="ru-RU" sz="1400">
            <a:latin typeface="Calibri" panose="020F0502020204030204" pitchFamily="34" charset="0"/>
            <a:cs typeface="Calibri" panose="020F0502020204030204" pitchFamily="34" charset="0"/>
          </a:endParaRPr>
        </a:p>
      </dgm:t>
    </dgm:pt>
    <dgm:pt modelId="{12364236-3B87-4D76-BF5A-FD2F73CF233F}">
      <dgm:prSet phldrT="[Текст]" custT="1"/>
      <dgm:spPr/>
      <dgm:t>
        <a:bodyPr/>
        <a:lstStyle/>
        <a:p>
          <a:pPr>
            <a:spcAft>
              <a:spcPts val="0"/>
            </a:spcAft>
          </a:pPr>
          <a:r>
            <a:rPr lang="ru-RU" sz="1400" b="1" dirty="0">
              <a:latin typeface="Calibri" panose="020F0502020204030204" pitchFamily="34" charset="0"/>
              <a:cs typeface="Calibri" panose="020F0502020204030204" pitchFamily="34" charset="0"/>
            </a:rPr>
            <a:t>Дата оплаты </a:t>
          </a:r>
          <a:r>
            <a:rPr lang="ru-RU" sz="1200" b="1" dirty="0">
              <a:latin typeface="Calibri" panose="020F0502020204030204" pitchFamily="34" charset="0"/>
              <a:cs typeface="Calibri" panose="020F0502020204030204" pitchFamily="34" charset="0"/>
            </a:rPr>
            <a:t>пп. 2. п. 1.ст. 167 НК РФ </a:t>
          </a:r>
        </a:p>
      </dgm:t>
    </dgm:pt>
    <dgm:pt modelId="{23FA6ECB-DFB8-4F1D-8C16-76BBD01696C6}" type="parTrans" cxnId="{D0C6F0C1-8260-4280-BD0B-91A7450756B0}">
      <dgm:prSet/>
      <dgm:spPr/>
      <dgm:t>
        <a:bodyPr/>
        <a:lstStyle/>
        <a:p>
          <a:endParaRPr lang="ru-RU" sz="1400" dirty="0">
            <a:latin typeface="Calibri" panose="020F0502020204030204" pitchFamily="34" charset="0"/>
            <a:cs typeface="Calibri" panose="020F0502020204030204" pitchFamily="34" charset="0"/>
          </a:endParaRPr>
        </a:p>
      </dgm:t>
    </dgm:pt>
    <dgm:pt modelId="{10B1005A-6CBE-45B1-85C6-03025E08D55F}" type="sibTrans" cxnId="{D0C6F0C1-8260-4280-BD0B-91A7450756B0}">
      <dgm:prSet/>
      <dgm:spPr/>
      <dgm:t>
        <a:bodyPr/>
        <a:lstStyle/>
        <a:p>
          <a:endParaRPr lang="ru-RU" sz="1400">
            <a:latin typeface="Calibri" panose="020F0502020204030204" pitchFamily="34" charset="0"/>
            <a:cs typeface="Calibri" panose="020F0502020204030204" pitchFamily="34" charset="0"/>
          </a:endParaRPr>
        </a:p>
      </dgm:t>
    </dgm:pt>
    <dgm:pt modelId="{C3DC73DF-6E39-4974-A178-2F67504024C7}">
      <dgm:prSet phldrT="[Текст]" custT="1"/>
      <dgm:spPr/>
      <dgm:t>
        <a:bodyPr/>
        <a:lstStyle/>
        <a:p>
          <a:r>
            <a:rPr lang="ru-RU" sz="1400" b="1" dirty="0">
              <a:latin typeface="Calibri" panose="020F0502020204030204" pitchFamily="34" charset="0"/>
              <a:cs typeface="Calibri" panose="020F0502020204030204" pitchFamily="34" charset="0"/>
            </a:rPr>
            <a:t>На дату отгрузки </a:t>
          </a:r>
          <a:r>
            <a:rPr lang="ru-RU" sz="1200" i="1" dirty="0">
              <a:latin typeface="Calibri" panose="020F0502020204030204" pitchFamily="34" charset="0"/>
              <a:cs typeface="Calibri" panose="020F0502020204030204" pitchFamily="34" charset="0"/>
            </a:rPr>
            <a:t>опять возникает момент определения налоговой базы</a:t>
          </a:r>
        </a:p>
        <a:p>
          <a:r>
            <a:rPr lang="ru-RU" sz="1200" b="1" dirty="0">
              <a:latin typeface="Calibri" panose="020F0502020204030204" pitchFamily="34" charset="0"/>
              <a:cs typeface="Calibri" panose="020F0502020204030204" pitchFamily="34" charset="0"/>
            </a:rPr>
            <a:t>п. 14. ст. 167 НК РФ</a:t>
          </a:r>
        </a:p>
      </dgm:t>
    </dgm:pt>
    <dgm:pt modelId="{96F1F12B-A43C-4408-B67E-8143CD23D0DA}" type="parTrans" cxnId="{D8AD1DA6-BB16-40EC-9CE1-1A59152B0ACD}">
      <dgm:prSet/>
      <dgm:spPr/>
      <dgm:t>
        <a:bodyPr/>
        <a:lstStyle/>
        <a:p>
          <a:endParaRPr lang="ru-RU" sz="1400" dirty="0">
            <a:latin typeface="Calibri" panose="020F0502020204030204" pitchFamily="34" charset="0"/>
            <a:cs typeface="Calibri" panose="020F0502020204030204" pitchFamily="34" charset="0"/>
          </a:endParaRPr>
        </a:p>
      </dgm:t>
    </dgm:pt>
    <dgm:pt modelId="{B7D53D81-F598-4452-81DB-17E6B25B8C04}" type="sibTrans" cxnId="{D8AD1DA6-BB16-40EC-9CE1-1A59152B0ACD}">
      <dgm:prSet/>
      <dgm:spPr/>
      <dgm:t>
        <a:bodyPr/>
        <a:lstStyle/>
        <a:p>
          <a:endParaRPr lang="ru-RU" sz="1400">
            <a:latin typeface="Calibri" panose="020F0502020204030204" pitchFamily="34" charset="0"/>
            <a:cs typeface="Calibri" panose="020F0502020204030204" pitchFamily="34" charset="0"/>
          </a:endParaRPr>
        </a:p>
      </dgm:t>
    </dgm:pt>
    <dgm:pt modelId="{DD06427D-9C5E-495F-992C-255E19D98304}" type="pres">
      <dgm:prSet presAssocID="{4653030E-1C20-4568-A4DC-52AB1A0726A7}" presName="hierChild1" presStyleCnt="0">
        <dgm:presLayoutVars>
          <dgm:chPref val="1"/>
          <dgm:dir/>
          <dgm:animOne val="branch"/>
          <dgm:animLvl val="lvl"/>
          <dgm:resizeHandles/>
        </dgm:presLayoutVars>
      </dgm:prSet>
      <dgm:spPr/>
      <dgm:t>
        <a:bodyPr/>
        <a:lstStyle/>
        <a:p>
          <a:endParaRPr lang="ru-RU"/>
        </a:p>
      </dgm:t>
    </dgm:pt>
    <dgm:pt modelId="{14BCF577-82BD-4D65-B7C9-4D4415D34E64}" type="pres">
      <dgm:prSet presAssocID="{2FBC26B4-A96D-4D6D-934F-9E2FE2C2702D}" presName="hierRoot1" presStyleCnt="0"/>
      <dgm:spPr/>
    </dgm:pt>
    <dgm:pt modelId="{F1431680-0ED9-40E8-AD5F-0A2921BBEB37}" type="pres">
      <dgm:prSet presAssocID="{2FBC26B4-A96D-4D6D-934F-9E2FE2C2702D}" presName="composite" presStyleCnt="0"/>
      <dgm:spPr/>
    </dgm:pt>
    <dgm:pt modelId="{7F86B7DB-3F0C-48D3-93CE-D244C48F5A6D}" type="pres">
      <dgm:prSet presAssocID="{2FBC26B4-A96D-4D6D-934F-9E2FE2C2702D}" presName="background" presStyleLbl="node0" presStyleIdx="0" presStyleCnt="1"/>
      <dgm:spPr/>
    </dgm:pt>
    <dgm:pt modelId="{B2F14220-5D76-4B06-9254-1ABCF7D1CC64}" type="pres">
      <dgm:prSet presAssocID="{2FBC26B4-A96D-4D6D-934F-9E2FE2C2702D}" presName="text" presStyleLbl="fgAcc0" presStyleIdx="0" presStyleCnt="1" custScaleX="362816">
        <dgm:presLayoutVars>
          <dgm:chPref val="3"/>
        </dgm:presLayoutVars>
      </dgm:prSet>
      <dgm:spPr/>
      <dgm:t>
        <a:bodyPr/>
        <a:lstStyle/>
        <a:p>
          <a:endParaRPr lang="ru-RU"/>
        </a:p>
      </dgm:t>
    </dgm:pt>
    <dgm:pt modelId="{CF7741A9-F167-427D-9ECD-1507410A10D3}" type="pres">
      <dgm:prSet presAssocID="{2FBC26B4-A96D-4D6D-934F-9E2FE2C2702D}" presName="hierChild2" presStyleCnt="0"/>
      <dgm:spPr/>
    </dgm:pt>
    <dgm:pt modelId="{698BF305-96B0-4419-ADE5-D1BC64EE8FE1}" type="pres">
      <dgm:prSet presAssocID="{E3A00D7C-62E3-4781-AEAF-0ABA5ED91795}" presName="Name10" presStyleLbl="parChTrans1D2" presStyleIdx="0" presStyleCnt="2"/>
      <dgm:spPr/>
      <dgm:t>
        <a:bodyPr/>
        <a:lstStyle/>
        <a:p>
          <a:endParaRPr lang="ru-RU"/>
        </a:p>
      </dgm:t>
    </dgm:pt>
    <dgm:pt modelId="{0A517F7B-F2DD-4BAA-B75A-9F9582CEAE15}" type="pres">
      <dgm:prSet presAssocID="{14F53E6B-70D5-4CD3-9B27-14823FF0884D}" presName="hierRoot2" presStyleCnt="0"/>
      <dgm:spPr/>
    </dgm:pt>
    <dgm:pt modelId="{6029B561-0A54-4A1A-93ED-85C2A4544B64}" type="pres">
      <dgm:prSet presAssocID="{14F53E6B-70D5-4CD3-9B27-14823FF0884D}" presName="composite2" presStyleCnt="0"/>
      <dgm:spPr/>
    </dgm:pt>
    <dgm:pt modelId="{B9E784EA-8BDD-4425-A6FD-E99202B69684}" type="pres">
      <dgm:prSet presAssocID="{14F53E6B-70D5-4CD3-9B27-14823FF0884D}" presName="background2" presStyleLbl="node2" presStyleIdx="0" presStyleCnt="2"/>
      <dgm:spPr/>
    </dgm:pt>
    <dgm:pt modelId="{BB63C565-22E5-4794-B8D9-6F8FFC6D872E}" type="pres">
      <dgm:prSet presAssocID="{14F53E6B-70D5-4CD3-9B27-14823FF0884D}" presName="text2" presStyleLbl="fgAcc2" presStyleIdx="0" presStyleCnt="2" custScaleX="262718" custLinFactNeighborY="-904">
        <dgm:presLayoutVars>
          <dgm:chPref val="3"/>
        </dgm:presLayoutVars>
      </dgm:prSet>
      <dgm:spPr/>
      <dgm:t>
        <a:bodyPr/>
        <a:lstStyle/>
        <a:p>
          <a:endParaRPr lang="ru-RU"/>
        </a:p>
      </dgm:t>
    </dgm:pt>
    <dgm:pt modelId="{C1DCB06C-EF54-49EC-A5F3-01CA51AE52D6}" type="pres">
      <dgm:prSet presAssocID="{14F53E6B-70D5-4CD3-9B27-14823FF0884D}" presName="hierChild3" presStyleCnt="0"/>
      <dgm:spPr/>
    </dgm:pt>
    <dgm:pt modelId="{CEFB5BC2-B77A-44CD-8B32-B71BFEFDF2A7}" type="pres">
      <dgm:prSet presAssocID="{23FA6ECB-DFB8-4F1D-8C16-76BBD01696C6}" presName="Name10" presStyleLbl="parChTrans1D2" presStyleIdx="1" presStyleCnt="2"/>
      <dgm:spPr/>
      <dgm:t>
        <a:bodyPr/>
        <a:lstStyle/>
        <a:p>
          <a:endParaRPr lang="ru-RU"/>
        </a:p>
      </dgm:t>
    </dgm:pt>
    <dgm:pt modelId="{C2F375D7-D924-4DBC-A6CC-7732D9386CE2}" type="pres">
      <dgm:prSet presAssocID="{12364236-3B87-4D76-BF5A-FD2F73CF233F}" presName="hierRoot2" presStyleCnt="0"/>
      <dgm:spPr/>
    </dgm:pt>
    <dgm:pt modelId="{58D564D3-1BA1-4E88-9D4C-1D6DEA4D33E9}" type="pres">
      <dgm:prSet presAssocID="{12364236-3B87-4D76-BF5A-FD2F73CF233F}" presName="composite2" presStyleCnt="0"/>
      <dgm:spPr/>
    </dgm:pt>
    <dgm:pt modelId="{80248AD4-3B86-4483-BB23-847AA835BA71}" type="pres">
      <dgm:prSet presAssocID="{12364236-3B87-4D76-BF5A-FD2F73CF233F}" presName="background2" presStyleLbl="node2" presStyleIdx="1" presStyleCnt="2"/>
      <dgm:spPr/>
    </dgm:pt>
    <dgm:pt modelId="{C1E0E2B3-3C31-4B07-8EC7-1402BCE683A4}" type="pres">
      <dgm:prSet presAssocID="{12364236-3B87-4D76-BF5A-FD2F73CF233F}" presName="text2" presStyleLbl="fgAcc2" presStyleIdx="1" presStyleCnt="2" custScaleX="271109" custLinFactNeighborX="-1148" custLinFactNeighborY="904">
        <dgm:presLayoutVars>
          <dgm:chPref val="3"/>
        </dgm:presLayoutVars>
      </dgm:prSet>
      <dgm:spPr/>
      <dgm:t>
        <a:bodyPr/>
        <a:lstStyle/>
        <a:p>
          <a:endParaRPr lang="ru-RU"/>
        </a:p>
      </dgm:t>
    </dgm:pt>
    <dgm:pt modelId="{AD56BEA4-4E19-4990-9EA4-E0EB7094D5BD}" type="pres">
      <dgm:prSet presAssocID="{12364236-3B87-4D76-BF5A-FD2F73CF233F}" presName="hierChild3" presStyleCnt="0"/>
      <dgm:spPr/>
    </dgm:pt>
    <dgm:pt modelId="{B7496068-E759-4E2B-900D-33908F1D1A28}" type="pres">
      <dgm:prSet presAssocID="{96F1F12B-A43C-4408-B67E-8143CD23D0DA}" presName="Name17" presStyleLbl="parChTrans1D3" presStyleIdx="0" presStyleCnt="1"/>
      <dgm:spPr/>
      <dgm:t>
        <a:bodyPr/>
        <a:lstStyle/>
        <a:p>
          <a:endParaRPr lang="ru-RU"/>
        </a:p>
      </dgm:t>
    </dgm:pt>
    <dgm:pt modelId="{228F1873-9B30-40C1-B5FE-19D215907472}" type="pres">
      <dgm:prSet presAssocID="{C3DC73DF-6E39-4974-A178-2F67504024C7}" presName="hierRoot3" presStyleCnt="0"/>
      <dgm:spPr/>
    </dgm:pt>
    <dgm:pt modelId="{520C7A11-15B6-479D-8AF0-0229548989B6}" type="pres">
      <dgm:prSet presAssocID="{C3DC73DF-6E39-4974-A178-2F67504024C7}" presName="composite3" presStyleCnt="0"/>
      <dgm:spPr/>
    </dgm:pt>
    <dgm:pt modelId="{583300D3-2DC6-4BB9-AFBE-38EE10E2B8A3}" type="pres">
      <dgm:prSet presAssocID="{C3DC73DF-6E39-4974-A178-2F67504024C7}" presName="background3" presStyleLbl="node3" presStyleIdx="0" presStyleCnt="1"/>
      <dgm:spPr/>
    </dgm:pt>
    <dgm:pt modelId="{7BFFE6A8-A405-49DC-8AFC-3659CD118E7E}" type="pres">
      <dgm:prSet presAssocID="{C3DC73DF-6E39-4974-A178-2F67504024C7}" presName="text3" presStyleLbl="fgAcc3" presStyleIdx="0" presStyleCnt="1" custScaleX="315362">
        <dgm:presLayoutVars>
          <dgm:chPref val="3"/>
        </dgm:presLayoutVars>
      </dgm:prSet>
      <dgm:spPr/>
      <dgm:t>
        <a:bodyPr/>
        <a:lstStyle/>
        <a:p>
          <a:endParaRPr lang="ru-RU"/>
        </a:p>
      </dgm:t>
    </dgm:pt>
    <dgm:pt modelId="{09D5AE4F-9B7A-4E6D-8D6A-81E8ED927195}" type="pres">
      <dgm:prSet presAssocID="{C3DC73DF-6E39-4974-A178-2F67504024C7}" presName="hierChild4" presStyleCnt="0"/>
      <dgm:spPr/>
    </dgm:pt>
  </dgm:ptLst>
  <dgm:cxnLst>
    <dgm:cxn modelId="{ECA1FB53-0C21-4222-847D-76B5F269889C}" type="presOf" srcId="{12364236-3B87-4D76-BF5A-FD2F73CF233F}" destId="{C1E0E2B3-3C31-4B07-8EC7-1402BCE683A4}" srcOrd="0" destOrd="0" presId="urn:microsoft.com/office/officeart/2005/8/layout/hierarchy1"/>
    <dgm:cxn modelId="{3C0A208C-5766-410F-BB10-2FE40F7F4D61}" type="presOf" srcId="{E3A00D7C-62E3-4781-AEAF-0ABA5ED91795}" destId="{698BF305-96B0-4419-ADE5-D1BC64EE8FE1}" srcOrd="0" destOrd="0" presId="urn:microsoft.com/office/officeart/2005/8/layout/hierarchy1"/>
    <dgm:cxn modelId="{4296721B-18EF-42C0-BF75-832616BA95ED}" type="presOf" srcId="{14F53E6B-70D5-4CD3-9B27-14823FF0884D}" destId="{BB63C565-22E5-4794-B8D9-6F8FFC6D872E}" srcOrd="0" destOrd="0" presId="urn:microsoft.com/office/officeart/2005/8/layout/hierarchy1"/>
    <dgm:cxn modelId="{BBEBCC84-37D1-49B8-9DCC-DB72617A22CD}" type="presOf" srcId="{23FA6ECB-DFB8-4F1D-8C16-76BBD01696C6}" destId="{CEFB5BC2-B77A-44CD-8B32-B71BFEFDF2A7}" srcOrd="0" destOrd="0" presId="urn:microsoft.com/office/officeart/2005/8/layout/hierarchy1"/>
    <dgm:cxn modelId="{D0C6F0C1-8260-4280-BD0B-91A7450756B0}" srcId="{2FBC26B4-A96D-4D6D-934F-9E2FE2C2702D}" destId="{12364236-3B87-4D76-BF5A-FD2F73CF233F}" srcOrd="1" destOrd="0" parTransId="{23FA6ECB-DFB8-4F1D-8C16-76BBD01696C6}" sibTransId="{10B1005A-6CBE-45B1-85C6-03025E08D55F}"/>
    <dgm:cxn modelId="{D8AD1DA6-BB16-40EC-9CE1-1A59152B0ACD}" srcId="{12364236-3B87-4D76-BF5A-FD2F73CF233F}" destId="{C3DC73DF-6E39-4974-A178-2F67504024C7}" srcOrd="0" destOrd="0" parTransId="{96F1F12B-A43C-4408-B67E-8143CD23D0DA}" sibTransId="{B7D53D81-F598-4452-81DB-17E6B25B8C04}"/>
    <dgm:cxn modelId="{E9EC7774-85D8-41D5-B16B-87361A850F43}" type="presOf" srcId="{96F1F12B-A43C-4408-B67E-8143CD23D0DA}" destId="{B7496068-E759-4E2B-900D-33908F1D1A28}" srcOrd="0" destOrd="0" presId="urn:microsoft.com/office/officeart/2005/8/layout/hierarchy1"/>
    <dgm:cxn modelId="{197F2951-A5E5-445E-BF79-81A86CF4997D}" type="presOf" srcId="{4653030E-1C20-4568-A4DC-52AB1A0726A7}" destId="{DD06427D-9C5E-495F-992C-255E19D98304}" srcOrd="0" destOrd="0" presId="urn:microsoft.com/office/officeart/2005/8/layout/hierarchy1"/>
    <dgm:cxn modelId="{27D1F950-3711-4B91-9F6F-D4C05E8F2C53}" type="presOf" srcId="{C3DC73DF-6E39-4974-A178-2F67504024C7}" destId="{7BFFE6A8-A405-49DC-8AFC-3659CD118E7E}" srcOrd="0" destOrd="0" presId="urn:microsoft.com/office/officeart/2005/8/layout/hierarchy1"/>
    <dgm:cxn modelId="{12E50297-B2F4-43BD-9DFD-6639D32F5B70}" type="presOf" srcId="{2FBC26B4-A96D-4D6D-934F-9E2FE2C2702D}" destId="{B2F14220-5D76-4B06-9254-1ABCF7D1CC64}" srcOrd="0" destOrd="0" presId="urn:microsoft.com/office/officeart/2005/8/layout/hierarchy1"/>
    <dgm:cxn modelId="{2050DC14-F9D8-4494-9810-3E0FA74E0ED9}" srcId="{2FBC26B4-A96D-4D6D-934F-9E2FE2C2702D}" destId="{14F53E6B-70D5-4CD3-9B27-14823FF0884D}" srcOrd="0" destOrd="0" parTransId="{E3A00D7C-62E3-4781-AEAF-0ABA5ED91795}" sibTransId="{3499271E-4531-4369-8AB7-2EFF31C9D3D6}"/>
    <dgm:cxn modelId="{FEEB2BD5-5455-464C-9D9C-E848B3D023F8}" srcId="{4653030E-1C20-4568-A4DC-52AB1A0726A7}" destId="{2FBC26B4-A96D-4D6D-934F-9E2FE2C2702D}" srcOrd="0" destOrd="0" parTransId="{ACD70427-2DF4-4BAE-AEB4-1E3186A62468}" sibTransId="{DAC812FD-89D7-4D09-AFC8-4D46772B1AE0}"/>
    <dgm:cxn modelId="{04D71B63-9624-4968-893E-8385224C84F5}" type="presParOf" srcId="{DD06427D-9C5E-495F-992C-255E19D98304}" destId="{14BCF577-82BD-4D65-B7C9-4D4415D34E64}" srcOrd="0" destOrd="0" presId="urn:microsoft.com/office/officeart/2005/8/layout/hierarchy1"/>
    <dgm:cxn modelId="{21C3CF39-1540-41E4-B236-A724EFC8FDEC}" type="presParOf" srcId="{14BCF577-82BD-4D65-B7C9-4D4415D34E64}" destId="{F1431680-0ED9-40E8-AD5F-0A2921BBEB37}" srcOrd="0" destOrd="0" presId="urn:microsoft.com/office/officeart/2005/8/layout/hierarchy1"/>
    <dgm:cxn modelId="{C84166E7-F5B5-4284-ACC4-0BDF12174C3F}" type="presParOf" srcId="{F1431680-0ED9-40E8-AD5F-0A2921BBEB37}" destId="{7F86B7DB-3F0C-48D3-93CE-D244C48F5A6D}" srcOrd="0" destOrd="0" presId="urn:microsoft.com/office/officeart/2005/8/layout/hierarchy1"/>
    <dgm:cxn modelId="{0567DC7F-28D9-4AD7-93A0-DC2AE3B81F5A}" type="presParOf" srcId="{F1431680-0ED9-40E8-AD5F-0A2921BBEB37}" destId="{B2F14220-5D76-4B06-9254-1ABCF7D1CC64}" srcOrd="1" destOrd="0" presId="urn:microsoft.com/office/officeart/2005/8/layout/hierarchy1"/>
    <dgm:cxn modelId="{810B8549-F16D-46FA-A17B-F1580DF0DF42}" type="presParOf" srcId="{14BCF577-82BD-4D65-B7C9-4D4415D34E64}" destId="{CF7741A9-F167-427D-9ECD-1507410A10D3}" srcOrd="1" destOrd="0" presId="urn:microsoft.com/office/officeart/2005/8/layout/hierarchy1"/>
    <dgm:cxn modelId="{1F8992D3-E349-4048-9B6B-538D65887A82}" type="presParOf" srcId="{CF7741A9-F167-427D-9ECD-1507410A10D3}" destId="{698BF305-96B0-4419-ADE5-D1BC64EE8FE1}" srcOrd="0" destOrd="0" presId="urn:microsoft.com/office/officeart/2005/8/layout/hierarchy1"/>
    <dgm:cxn modelId="{9820FC46-9A23-427F-91C4-36003D5AF03E}" type="presParOf" srcId="{CF7741A9-F167-427D-9ECD-1507410A10D3}" destId="{0A517F7B-F2DD-4BAA-B75A-9F9582CEAE15}" srcOrd="1" destOrd="0" presId="urn:microsoft.com/office/officeart/2005/8/layout/hierarchy1"/>
    <dgm:cxn modelId="{E3F0F1C1-4261-4787-98C5-340EE9E7CC20}" type="presParOf" srcId="{0A517F7B-F2DD-4BAA-B75A-9F9582CEAE15}" destId="{6029B561-0A54-4A1A-93ED-85C2A4544B64}" srcOrd="0" destOrd="0" presId="urn:microsoft.com/office/officeart/2005/8/layout/hierarchy1"/>
    <dgm:cxn modelId="{D4F208C3-B9FB-493B-A2DD-085CFA3585B9}" type="presParOf" srcId="{6029B561-0A54-4A1A-93ED-85C2A4544B64}" destId="{B9E784EA-8BDD-4425-A6FD-E99202B69684}" srcOrd="0" destOrd="0" presId="urn:microsoft.com/office/officeart/2005/8/layout/hierarchy1"/>
    <dgm:cxn modelId="{C1F06794-481D-4E6D-BDC2-C8B3F58B5E17}" type="presParOf" srcId="{6029B561-0A54-4A1A-93ED-85C2A4544B64}" destId="{BB63C565-22E5-4794-B8D9-6F8FFC6D872E}" srcOrd="1" destOrd="0" presId="urn:microsoft.com/office/officeart/2005/8/layout/hierarchy1"/>
    <dgm:cxn modelId="{D046E817-C0EE-48C5-8BB3-98C16FE025F2}" type="presParOf" srcId="{0A517F7B-F2DD-4BAA-B75A-9F9582CEAE15}" destId="{C1DCB06C-EF54-49EC-A5F3-01CA51AE52D6}" srcOrd="1" destOrd="0" presId="urn:microsoft.com/office/officeart/2005/8/layout/hierarchy1"/>
    <dgm:cxn modelId="{318DDFDB-4D5D-481E-AD64-912C0B4C0E52}" type="presParOf" srcId="{CF7741A9-F167-427D-9ECD-1507410A10D3}" destId="{CEFB5BC2-B77A-44CD-8B32-B71BFEFDF2A7}" srcOrd="2" destOrd="0" presId="urn:microsoft.com/office/officeart/2005/8/layout/hierarchy1"/>
    <dgm:cxn modelId="{87DBA6E2-5ECC-4DED-AD66-11717843236C}" type="presParOf" srcId="{CF7741A9-F167-427D-9ECD-1507410A10D3}" destId="{C2F375D7-D924-4DBC-A6CC-7732D9386CE2}" srcOrd="3" destOrd="0" presId="urn:microsoft.com/office/officeart/2005/8/layout/hierarchy1"/>
    <dgm:cxn modelId="{7717D0CB-6FB6-40E5-A056-11176E0D4BDA}" type="presParOf" srcId="{C2F375D7-D924-4DBC-A6CC-7732D9386CE2}" destId="{58D564D3-1BA1-4E88-9D4C-1D6DEA4D33E9}" srcOrd="0" destOrd="0" presId="urn:microsoft.com/office/officeart/2005/8/layout/hierarchy1"/>
    <dgm:cxn modelId="{9F2FDA44-9E23-44D8-AFAE-740FA78B9F4B}" type="presParOf" srcId="{58D564D3-1BA1-4E88-9D4C-1D6DEA4D33E9}" destId="{80248AD4-3B86-4483-BB23-847AA835BA71}" srcOrd="0" destOrd="0" presId="urn:microsoft.com/office/officeart/2005/8/layout/hierarchy1"/>
    <dgm:cxn modelId="{0070592E-516B-4BCF-B5A2-6817C0D864E1}" type="presParOf" srcId="{58D564D3-1BA1-4E88-9D4C-1D6DEA4D33E9}" destId="{C1E0E2B3-3C31-4B07-8EC7-1402BCE683A4}" srcOrd="1" destOrd="0" presId="urn:microsoft.com/office/officeart/2005/8/layout/hierarchy1"/>
    <dgm:cxn modelId="{C88F2FE3-50B1-4E94-B997-A1ECE975FE8F}" type="presParOf" srcId="{C2F375D7-D924-4DBC-A6CC-7732D9386CE2}" destId="{AD56BEA4-4E19-4990-9EA4-E0EB7094D5BD}" srcOrd="1" destOrd="0" presId="urn:microsoft.com/office/officeart/2005/8/layout/hierarchy1"/>
    <dgm:cxn modelId="{985B2BD5-18A1-4950-B5E9-54620BD7F2A2}" type="presParOf" srcId="{AD56BEA4-4E19-4990-9EA4-E0EB7094D5BD}" destId="{B7496068-E759-4E2B-900D-33908F1D1A28}" srcOrd="0" destOrd="0" presId="urn:microsoft.com/office/officeart/2005/8/layout/hierarchy1"/>
    <dgm:cxn modelId="{D6FF4F03-1986-4133-9E59-F75F43DF7D42}" type="presParOf" srcId="{AD56BEA4-4E19-4990-9EA4-E0EB7094D5BD}" destId="{228F1873-9B30-40C1-B5FE-19D215907472}" srcOrd="1" destOrd="0" presId="urn:microsoft.com/office/officeart/2005/8/layout/hierarchy1"/>
    <dgm:cxn modelId="{2FFDFC5C-5381-4A24-AF4A-68F5E95879EE}" type="presParOf" srcId="{228F1873-9B30-40C1-B5FE-19D215907472}" destId="{520C7A11-15B6-479D-8AF0-0229548989B6}" srcOrd="0" destOrd="0" presId="urn:microsoft.com/office/officeart/2005/8/layout/hierarchy1"/>
    <dgm:cxn modelId="{9465F690-DC80-4A32-A426-AEEE41B32A8F}" type="presParOf" srcId="{520C7A11-15B6-479D-8AF0-0229548989B6}" destId="{583300D3-2DC6-4BB9-AFBE-38EE10E2B8A3}" srcOrd="0" destOrd="0" presId="urn:microsoft.com/office/officeart/2005/8/layout/hierarchy1"/>
    <dgm:cxn modelId="{3855B0CC-C6D0-4C24-ACF5-80DBBF1B1E03}" type="presParOf" srcId="{520C7A11-15B6-479D-8AF0-0229548989B6}" destId="{7BFFE6A8-A405-49DC-8AFC-3659CD118E7E}" srcOrd="1" destOrd="0" presId="urn:microsoft.com/office/officeart/2005/8/layout/hierarchy1"/>
    <dgm:cxn modelId="{58B981CA-C9BA-4F3E-9897-2E4B0C6C33FB}" type="presParOf" srcId="{228F1873-9B30-40C1-B5FE-19D215907472}" destId="{09D5AE4F-9B7A-4E6D-8D6A-81E8ED927195}"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CA702C-F0EA-4D70-8F25-DE96FB432348}"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ru-RU"/>
        </a:p>
      </dgm:t>
    </dgm:pt>
    <dgm:pt modelId="{0E578DC3-CDFC-4C8F-8713-3363B9E2A0C5}">
      <dgm:prSet phldrT="[Текст]"/>
      <dgm:spPr/>
      <dgm:t>
        <a:bodyPr/>
        <a:lstStyle/>
        <a:p>
          <a:r>
            <a:rPr lang="ru-RU" dirty="0">
              <a:solidFill>
                <a:srgbClr val="025373"/>
              </a:solidFill>
              <a:latin typeface="Calibri" panose="020F0502020204030204" pitchFamily="34" charset="0"/>
              <a:cs typeface="Calibri" panose="020F0502020204030204" pitchFamily="34" charset="0"/>
            </a:rPr>
            <a:t>НДС по Необлагаемой деятельности</a:t>
          </a:r>
        </a:p>
      </dgm:t>
    </dgm:pt>
    <dgm:pt modelId="{9F4736A7-E744-4DFD-BBBA-A48974C72788}" type="parTrans" cxnId="{5B8D318E-D2E4-4887-ADCC-371002F0F098}">
      <dgm:prSet/>
      <dgm:spPr/>
      <dgm:t>
        <a:bodyPr/>
        <a:lstStyle/>
        <a:p>
          <a:endParaRPr lang="ru-RU">
            <a:latin typeface="Calibri" panose="020F0502020204030204" pitchFamily="34" charset="0"/>
            <a:cs typeface="Calibri" panose="020F0502020204030204" pitchFamily="34" charset="0"/>
          </a:endParaRPr>
        </a:p>
      </dgm:t>
    </dgm:pt>
    <dgm:pt modelId="{4AA09297-5393-4AE1-83A7-E360DCE48251}" type="sibTrans" cxnId="{5B8D318E-D2E4-4887-ADCC-371002F0F098}">
      <dgm:prSet/>
      <dgm:spPr/>
      <dgm:t>
        <a:bodyPr/>
        <a:lstStyle/>
        <a:p>
          <a:endParaRPr lang="ru-RU">
            <a:latin typeface="Calibri" panose="020F0502020204030204" pitchFamily="34" charset="0"/>
            <a:cs typeface="Calibri" panose="020F0502020204030204" pitchFamily="34" charset="0"/>
          </a:endParaRPr>
        </a:p>
      </dgm:t>
    </dgm:pt>
    <dgm:pt modelId="{C4E446D4-BCD4-42DD-A91D-4ACBBE49E2D9}">
      <dgm:prSet phldrT="[Текст]"/>
      <dgm:spPr/>
      <dgm:t>
        <a:bodyPr/>
        <a:lstStyle/>
        <a:p>
          <a:r>
            <a:rPr lang="ru-RU" dirty="0">
              <a:latin typeface="Calibri" panose="020F0502020204030204" pitchFamily="34" charset="0"/>
              <a:cs typeface="Calibri" panose="020F0502020204030204" pitchFamily="34" charset="0"/>
            </a:rPr>
            <a:t>Учитывается в стоимости</a:t>
          </a:r>
        </a:p>
      </dgm:t>
    </dgm:pt>
    <dgm:pt modelId="{04749A5A-9408-4A98-8A23-A4A0925D78F5}" type="parTrans" cxnId="{4C8AA23E-E7C6-456E-843C-89C3ED6D4C7A}">
      <dgm:prSet/>
      <dgm:spPr/>
      <dgm:t>
        <a:bodyPr/>
        <a:lstStyle/>
        <a:p>
          <a:endParaRPr lang="ru-RU">
            <a:latin typeface="Calibri" panose="020F0502020204030204" pitchFamily="34" charset="0"/>
            <a:cs typeface="Calibri" panose="020F0502020204030204" pitchFamily="34" charset="0"/>
          </a:endParaRPr>
        </a:p>
      </dgm:t>
    </dgm:pt>
    <dgm:pt modelId="{E9DB4156-3EA1-47BB-9512-FB24A4F1532C}" type="sibTrans" cxnId="{4C8AA23E-E7C6-456E-843C-89C3ED6D4C7A}">
      <dgm:prSet/>
      <dgm:spPr/>
      <dgm:t>
        <a:bodyPr/>
        <a:lstStyle/>
        <a:p>
          <a:endParaRPr lang="ru-RU">
            <a:latin typeface="Calibri" panose="020F0502020204030204" pitchFamily="34" charset="0"/>
            <a:cs typeface="Calibri" panose="020F0502020204030204" pitchFamily="34" charset="0"/>
          </a:endParaRPr>
        </a:p>
      </dgm:t>
    </dgm:pt>
    <dgm:pt modelId="{7BD94581-6CE7-46DC-8380-AA232C3D4A29}">
      <dgm:prSet phldrT="[Текст]"/>
      <dgm:spPr/>
      <dgm:t>
        <a:bodyPr/>
        <a:lstStyle/>
        <a:p>
          <a:r>
            <a:rPr lang="ru-RU" dirty="0">
              <a:latin typeface="Calibri" panose="020F0502020204030204" pitchFamily="34" charset="0"/>
              <a:cs typeface="Calibri" panose="020F0502020204030204" pitchFamily="34" charset="0"/>
            </a:rPr>
            <a:t>Правило 5% не применяется</a:t>
          </a:r>
        </a:p>
      </dgm:t>
    </dgm:pt>
    <dgm:pt modelId="{00BFCD91-4E4C-4995-8F53-95227B1F5026}" type="parTrans" cxnId="{EB1B2776-26D2-435C-BFEB-24505DAF7DF2}">
      <dgm:prSet/>
      <dgm:spPr/>
      <dgm:t>
        <a:bodyPr/>
        <a:lstStyle/>
        <a:p>
          <a:endParaRPr lang="ru-RU">
            <a:latin typeface="Calibri" panose="020F0502020204030204" pitchFamily="34" charset="0"/>
            <a:cs typeface="Calibri" panose="020F0502020204030204" pitchFamily="34" charset="0"/>
          </a:endParaRPr>
        </a:p>
      </dgm:t>
    </dgm:pt>
    <dgm:pt modelId="{FFA37687-832D-4044-B17A-F1199411A36D}" type="sibTrans" cxnId="{EB1B2776-26D2-435C-BFEB-24505DAF7DF2}">
      <dgm:prSet/>
      <dgm:spPr/>
      <dgm:t>
        <a:bodyPr/>
        <a:lstStyle/>
        <a:p>
          <a:endParaRPr lang="ru-RU">
            <a:latin typeface="Calibri" panose="020F0502020204030204" pitchFamily="34" charset="0"/>
            <a:cs typeface="Calibri" panose="020F0502020204030204" pitchFamily="34" charset="0"/>
          </a:endParaRPr>
        </a:p>
      </dgm:t>
    </dgm:pt>
    <dgm:pt modelId="{ABF101B4-B303-435B-BAB8-A95F2739F447}">
      <dgm:prSet phldrT="[Текст]"/>
      <dgm:spPr/>
      <dgm:t>
        <a:bodyPr/>
        <a:lstStyle/>
        <a:p>
          <a:r>
            <a:rPr lang="ru-RU" dirty="0">
              <a:solidFill>
                <a:srgbClr val="025373"/>
              </a:solidFill>
              <a:latin typeface="Calibri" panose="020F0502020204030204" pitchFamily="34" charset="0"/>
              <a:cs typeface="Calibri" panose="020F0502020204030204" pitchFamily="34" charset="0"/>
            </a:rPr>
            <a:t>НДС по ОБЛАГАЕМОЙ деятельности</a:t>
          </a:r>
        </a:p>
      </dgm:t>
    </dgm:pt>
    <dgm:pt modelId="{88D19250-2FA6-40C7-AC1B-EB6BB3750955}" type="parTrans" cxnId="{FE69145E-A35E-44F7-A06F-9DEF37BA41C9}">
      <dgm:prSet/>
      <dgm:spPr/>
      <dgm:t>
        <a:bodyPr/>
        <a:lstStyle/>
        <a:p>
          <a:endParaRPr lang="ru-RU">
            <a:latin typeface="Calibri" panose="020F0502020204030204" pitchFamily="34" charset="0"/>
            <a:cs typeface="Calibri" panose="020F0502020204030204" pitchFamily="34" charset="0"/>
          </a:endParaRPr>
        </a:p>
      </dgm:t>
    </dgm:pt>
    <dgm:pt modelId="{750FA676-F16F-4ADC-9514-13871ABD959A}" type="sibTrans" cxnId="{FE69145E-A35E-44F7-A06F-9DEF37BA41C9}">
      <dgm:prSet/>
      <dgm:spPr/>
      <dgm:t>
        <a:bodyPr/>
        <a:lstStyle/>
        <a:p>
          <a:endParaRPr lang="ru-RU">
            <a:latin typeface="Calibri" panose="020F0502020204030204" pitchFamily="34" charset="0"/>
            <a:cs typeface="Calibri" panose="020F0502020204030204" pitchFamily="34" charset="0"/>
          </a:endParaRPr>
        </a:p>
      </dgm:t>
    </dgm:pt>
    <dgm:pt modelId="{685EF58B-3EFD-40B2-9B2B-F3F624F2025D}">
      <dgm:prSet phldrT="[Текст]"/>
      <dgm:spPr/>
      <dgm:t>
        <a:bodyPr/>
        <a:lstStyle/>
        <a:p>
          <a:r>
            <a:rPr lang="ru-RU" dirty="0">
              <a:latin typeface="Calibri" panose="020F0502020204030204" pitchFamily="34" charset="0"/>
              <a:cs typeface="Calibri" panose="020F0502020204030204" pitchFamily="34" charset="0"/>
            </a:rPr>
            <a:t>Принимается к вычету</a:t>
          </a:r>
        </a:p>
      </dgm:t>
    </dgm:pt>
    <dgm:pt modelId="{5078181C-4CFC-4F92-A156-4C46EDB3D4F4}" type="parTrans" cxnId="{18B75872-DF22-4760-A70D-F7DF84A7D76C}">
      <dgm:prSet/>
      <dgm:spPr/>
      <dgm:t>
        <a:bodyPr/>
        <a:lstStyle/>
        <a:p>
          <a:endParaRPr lang="ru-RU">
            <a:latin typeface="Calibri" panose="020F0502020204030204" pitchFamily="34" charset="0"/>
            <a:cs typeface="Calibri" panose="020F0502020204030204" pitchFamily="34" charset="0"/>
          </a:endParaRPr>
        </a:p>
      </dgm:t>
    </dgm:pt>
    <dgm:pt modelId="{A8175A53-1CB0-4336-8C36-A02762250FD6}" type="sibTrans" cxnId="{18B75872-DF22-4760-A70D-F7DF84A7D76C}">
      <dgm:prSet/>
      <dgm:spPr/>
      <dgm:t>
        <a:bodyPr/>
        <a:lstStyle/>
        <a:p>
          <a:endParaRPr lang="ru-RU">
            <a:latin typeface="Calibri" panose="020F0502020204030204" pitchFamily="34" charset="0"/>
            <a:cs typeface="Calibri" panose="020F0502020204030204" pitchFamily="34" charset="0"/>
          </a:endParaRPr>
        </a:p>
      </dgm:t>
    </dgm:pt>
    <dgm:pt modelId="{9621E915-A3E4-4E17-AEB1-801FF49184A1}">
      <dgm:prSet phldrT="[Текст]"/>
      <dgm:spPr/>
      <dgm:t>
        <a:bodyPr/>
        <a:lstStyle/>
        <a:p>
          <a:r>
            <a:rPr lang="ru-RU" dirty="0">
              <a:solidFill>
                <a:srgbClr val="025373"/>
              </a:solidFill>
              <a:latin typeface="Calibri" panose="020F0502020204030204" pitchFamily="34" charset="0"/>
              <a:cs typeface="Calibri" panose="020F0502020204030204" pitchFamily="34" charset="0"/>
            </a:rPr>
            <a:t>НДС относящийся и к ОБЛАГАЕМОЙ и к Необлагаемой</a:t>
          </a:r>
        </a:p>
        <a:p>
          <a:r>
            <a:rPr lang="ru-RU" dirty="0">
              <a:solidFill>
                <a:srgbClr val="025373"/>
              </a:solidFill>
              <a:latin typeface="Calibri" panose="020F0502020204030204" pitchFamily="34" charset="0"/>
              <a:cs typeface="Calibri" panose="020F0502020204030204" pitchFamily="34" charset="0"/>
            </a:rPr>
            <a:t>(распределяемый)</a:t>
          </a:r>
        </a:p>
      </dgm:t>
    </dgm:pt>
    <dgm:pt modelId="{D1E317C0-AE99-4FA7-BE4E-099C742A1E2A}" type="parTrans" cxnId="{ED50396F-E08A-4F90-8F60-037E05C05D85}">
      <dgm:prSet/>
      <dgm:spPr/>
      <dgm:t>
        <a:bodyPr/>
        <a:lstStyle/>
        <a:p>
          <a:endParaRPr lang="ru-RU">
            <a:latin typeface="Calibri" panose="020F0502020204030204" pitchFamily="34" charset="0"/>
            <a:cs typeface="Calibri" panose="020F0502020204030204" pitchFamily="34" charset="0"/>
          </a:endParaRPr>
        </a:p>
      </dgm:t>
    </dgm:pt>
    <dgm:pt modelId="{45E5996B-486C-4590-8D8C-92644F28FC33}" type="sibTrans" cxnId="{ED50396F-E08A-4F90-8F60-037E05C05D85}">
      <dgm:prSet/>
      <dgm:spPr/>
      <dgm:t>
        <a:bodyPr/>
        <a:lstStyle/>
        <a:p>
          <a:endParaRPr lang="ru-RU">
            <a:latin typeface="Calibri" panose="020F0502020204030204" pitchFamily="34" charset="0"/>
            <a:cs typeface="Calibri" panose="020F0502020204030204" pitchFamily="34" charset="0"/>
          </a:endParaRPr>
        </a:p>
      </dgm:t>
    </dgm:pt>
    <dgm:pt modelId="{530CBDA2-00AE-4DB8-91D7-146BC8349EDF}">
      <dgm:prSet phldrT="[Текст]"/>
      <dgm:spPr/>
      <dgm:t>
        <a:bodyPr/>
        <a:lstStyle/>
        <a:p>
          <a:r>
            <a:rPr lang="ru-RU" dirty="0">
              <a:latin typeface="Calibri" panose="020F0502020204030204" pitchFamily="34" charset="0"/>
              <a:cs typeface="Calibri" panose="020F0502020204030204" pitchFamily="34" charset="0"/>
            </a:rPr>
            <a:t>Распределяется в пропорции</a:t>
          </a:r>
        </a:p>
      </dgm:t>
    </dgm:pt>
    <dgm:pt modelId="{1B701375-347E-4773-A5C4-33998A770E6E}" type="parTrans" cxnId="{50CA4BA3-DD0C-4D40-9D63-765F8288D062}">
      <dgm:prSet/>
      <dgm:spPr/>
      <dgm:t>
        <a:bodyPr/>
        <a:lstStyle/>
        <a:p>
          <a:endParaRPr lang="ru-RU">
            <a:latin typeface="Calibri" panose="020F0502020204030204" pitchFamily="34" charset="0"/>
            <a:cs typeface="Calibri" panose="020F0502020204030204" pitchFamily="34" charset="0"/>
          </a:endParaRPr>
        </a:p>
      </dgm:t>
    </dgm:pt>
    <dgm:pt modelId="{9F65CBB1-7A20-48EA-BC00-80DE87E313E6}" type="sibTrans" cxnId="{50CA4BA3-DD0C-4D40-9D63-765F8288D062}">
      <dgm:prSet/>
      <dgm:spPr/>
      <dgm:t>
        <a:bodyPr/>
        <a:lstStyle/>
        <a:p>
          <a:endParaRPr lang="ru-RU">
            <a:latin typeface="Calibri" panose="020F0502020204030204" pitchFamily="34" charset="0"/>
            <a:cs typeface="Calibri" panose="020F0502020204030204" pitchFamily="34" charset="0"/>
          </a:endParaRPr>
        </a:p>
      </dgm:t>
    </dgm:pt>
    <dgm:pt modelId="{C0DDDEDC-1411-403C-ABE3-6556B7795C75}">
      <dgm:prSet phldrT="[Текст]"/>
      <dgm:spPr/>
      <dgm:t>
        <a:bodyPr/>
        <a:lstStyle/>
        <a:p>
          <a:r>
            <a:rPr lang="ru-RU" dirty="0">
              <a:latin typeface="Calibri" panose="020F0502020204030204" pitchFamily="34" charset="0"/>
              <a:cs typeface="Calibri" panose="020F0502020204030204" pitchFamily="34" charset="0"/>
            </a:rPr>
            <a:t>Применяется правило 5%</a:t>
          </a:r>
        </a:p>
      </dgm:t>
    </dgm:pt>
    <dgm:pt modelId="{EC7876BE-1A86-4A22-8BF2-2540A2F95D0D}" type="parTrans" cxnId="{91748802-816D-4DA1-BCD9-0B91D5BB7E5C}">
      <dgm:prSet/>
      <dgm:spPr/>
      <dgm:t>
        <a:bodyPr/>
        <a:lstStyle/>
        <a:p>
          <a:endParaRPr lang="ru-RU">
            <a:latin typeface="Calibri" panose="020F0502020204030204" pitchFamily="34" charset="0"/>
            <a:cs typeface="Calibri" panose="020F0502020204030204" pitchFamily="34" charset="0"/>
          </a:endParaRPr>
        </a:p>
      </dgm:t>
    </dgm:pt>
    <dgm:pt modelId="{594D7F4E-9D80-445B-B921-2331AEF554DE}" type="sibTrans" cxnId="{91748802-816D-4DA1-BCD9-0B91D5BB7E5C}">
      <dgm:prSet/>
      <dgm:spPr/>
      <dgm:t>
        <a:bodyPr/>
        <a:lstStyle/>
        <a:p>
          <a:endParaRPr lang="ru-RU">
            <a:latin typeface="Calibri" panose="020F0502020204030204" pitchFamily="34" charset="0"/>
            <a:cs typeface="Calibri" panose="020F0502020204030204" pitchFamily="34" charset="0"/>
          </a:endParaRPr>
        </a:p>
      </dgm:t>
    </dgm:pt>
    <dgm:pt modelId="{1FD9BB06-68FC-4E47-808B-675E054D93B9}">
      <dgm:prSet/>
      <dgm:spPr/>
      <dgm:t>
        <a:bodyPr/>
        <a:lstStyle/>
        <a:p>
          <a:r>
            <a:rPr lang="ru-RU" dirty="0">
              <a:latin typeface="Calibri" panose="020F0502020204030204" pitchFamily="34" charset="0"/>
              <a:cs typeface="Calibri" panose="020F0502020204030204" pitchFamily="34" charset="0"/>
            </a:rPr>
            <a:t>Правило 5% не применяется</a:t>
          </a:r>
        </a:p>
      </dgm:t>
    </dgm:pt>
    <dgm:pt modelId="{75C38286-371C-4956-A44E-ABD6C0238484}" type="parTrans" cxnId="{5B0E7A11-8FFE-4CC9-8785-79F8947E90B7}">
      <dgm:prSet/>
      <dgm:spPr/>
      <dgm:t>
        <a:bodyPr/>
        <a:lstStyle/>
        <a:p>
          <a:endParaRPr lang="ru-RU">
            <a:latin typeface="Calibri" panose="020F0502020204030204" pitchFamily="34" charset="0"/>
            <a:cs typeface="Calibri" panose="020F0502020204030204" pitchFamily="34" charset="0"/>
          </a:endParaRPr>
        </a:p>
      </dgm:t>
    </dgm:pt>
    <dgm:pt modelId="{D14C3DE8-7C0C-4BC5-B402-3B2DC6DEE01E}" type="sibTrans" cxnId="{5B0E7A11-8FFE-4CC9-8785-79F8947E90B7}">
      <dgm:prSet/>
      <dgm:spPr/>
      <dgm:t>
        <a:bodyPr/>
        <a:lstStyle/>
        <a:p>
          <a:endParaRPr lang="ru-RU">
            <a:latin typeface="Calibri" panose="020F0502020204030204" pitchFamily="34" charset="0"/>
            <a:cs typeface="Calibri" panose="020F0502020204030204" pitchFamily="34" charset="0"/>
          </a:endParaRPr>
        </a:p>
      </dgm:t>
    </dgm:pt>
    <dgm:pt modelId="{1444CA50-563B-4344-925E-867EEB5F8F99}" type="pres">
      <dgm:prSet presAssocID="{8DCA702C-F0EA-4D70-8F25-DE96FB432348}" presName="theList" presStyleCnt="0">
        <dgm:presLayoutVars>
          <dgm:dir/>
          <dgm:animLvl val="lvl"/>
          <dgm:resizeHandles val="exact"/>
        </dgm:presLayoutVars>
      </dgm:prSet>
      <dgm:spPr/>
      <dgm:t>
        <a:bodyPr/>
        <a:lstStyle/>
        <a:p>
          <a:endParaRPr lang="ru-RU"/>
        </a:p>
      </dgm:t>
    </dgm:pt>
    <dgm:pt modelId="{E41B1EE0-98F4-415F-BDBC-EF97EE9246E0}" type="pres">
      <dgm:prSet presAssocID="{0E578DC3-CDFC-4C8F-8713-3363B9E2A0C5}" presName="compNode" presStyleCnt="0"/>
      <dgm:spPr/>
    </dgm:pt>
    <dgm:pt modelId="{81819A8C-E85B-4351-B581-B6D6921B6324}" type="pres">
      <dgm:prSet presAssocID="{0E578DC3-CDFC-4C8F-8713-3363B9E2A0C5}" presName="aNode" presStyleLbl="bgShp" presStyleIdx="0" presStyleCnt="3"/>
      <dgm:spPr/>
      <dgm:t>
        <a:bodyPr/>
        <a:lstStyle/>
        <a:p>
          <a:endParaRPr lang="ru-RU"/>
        </a:p>
      </dgm:t>
    </dgm:pt>
    <dgm:pt modelId="{D5AC1357-72F9-423E-A93C-40E896ACAA72}" type="pres">
      <dgm:prSet presAssocID="{0E578DC3-CDFC-4C8F-8713-3363B9E2A0C5}" presName="textNode" presStyleLbl="bgShp" presStyleIdx="0" presStyleCnt="3"/>
      <dgm:spPr/>
      <dgm:t>
        <a:bodyPr/>
        <a:lstStyle/>
        <a:p>
          <a:endParaRPr lang="ru-RU"/>
        </a:p>
      </dgm:t>
    </dgm:pt>
    <dgm:pt modelId="{2CC1BC25-9FCE-466D-A752-14826B87E285}" type="pres">
      <dgm:prSet presAssocID="{0E578DC3-CDFC-4C8F-8713-3363B9E2A0C5}" presName="compChildNode" presStyleCnt="0"/>
      <dgm:spPr/>
    </dgm:pt>
    <dgm:pt modelId="{E7A215B2-5D4F-4A39-9831-8FC14F6128EB}" type="pres">
      <dgm:prSet presAssocID="{0E578DC3-CDFC-4C8F-8713-3363B9E2A0C5}" presName="theInnerList" presStyleCnt="0"/>
      <dgm:spPr/>
    </dgm:pt>
    <dgm:pt modelId="{5B66CCD3-ED32-4912-AD57-EA286FA17E9C}" type="pres">
      <dgm:prSet presAssocID="{C4E446D4-BCD4-42DD-A91D-4ACBBE49E2D9}" presName="childNode" presStyleLbl="node1" presStyleIdx="0" presStyleCnt="6">
        <dgm:presLayoutVars>
          <dgm:bulletEnabled val="1"/>
        </dgm:presLayoutVars>
      </dgm:prSet>
      <dgm:spPr/>
      <dgm:t>
        <a:bodyPr/>
        <a:lstStyle/>
        <a:p>
          <a:endParaRPr lang="ru-RU"/>
        </a:p>
      </dgm:t>
    </dgm:pt>
    <dgm:pt modelId="{4B1DAB64-A0BA-4A18-A2E3-F2F8CC135DBB}" type="pres">
      <dgm:prSet presAssocID="{C4E446D4-BCD4-42DD-A91D-4ACBBE49E2D9}" presName="aSpace2" presStyleCnt="0"/>
      <dgm:spPr/>
    </dgm:pt>
    <dgm:pt modelId="{AEF43270-E609-4006-A390-9F6B176B932D}" type="pres">
      <dgm:prSet presAssocID="{7BD94581-6CE7-46DC-8380-AA232C3D4A29}" presName="childNode" presStyleLbl="node1" presStyleIdx="1" presStyleCnt="6">
        <dgm:presLayoutVars>
          <dgm:bulletEnabled val="1"/>
        </dgm:presLayoutVars>
      </dgm:prSet>
      <dgm:spPr/>
      <dgm:t>
        <a:bodyPr/>
        <a:lstStyle/>
        <a:p>
          <a:endParaRPr lang="ru-RU"/>
        </a:p>
      </dgm:t>
    </dgm:pt>
    <dgm:pt modelId="{D36CD7DC-6A5A-4FC9-88B3-F0B2EBB2DE93}" type="pres">
      <dgm:prSet presAssocID="{0E578DC3-CDFC-4C8F-8713-3363B9E2A0C5}" presName="aSpace" presStyleCnt="0"/>
      <dgm:spPr/>
    </dgm:pt>
    <dgm:pt modelId="{B930A1EA-6208-4526-9E59-5D05850BB696}" type="pres">
      <dgm:prSet presAssocID="{ABF101B4-B303-435B-BAB8-A95F2739F447}" presName="compNode" presStyleCnt="0"/>
      <dgm:spPr/>
    </dgm:pt>
    <dgm:pt modelId="{CF05574D-9F6B-4F08-A8EE-0F6C3D87CAB6}" type="pres">
      <dgm:prSet presAssocID="{ABF101B4-B303-435B-BAB8-A95F2739F447}" presName="aNode" presStyleLbl="bgShp" presStyleIdx="1" presStyleCnt="3"/>
      <dgm:spPr/>
      <dgm:t>
        <a:bodyPr/>
        <a:lstStyle/>
        <a:p>
          <a:endParaRPr lang="ru-RU"/>
        </a:p>
      </dgm:t>
    </dgm:pt>
    <dgm:pt modelId="{1021BCA5-BDA6-46D7-8D4F-CA084443C830}" type="pres">
      <dgm:prSet presAssocID="{ABF101B4-B303-435B-BAB8-A95F2739F447}" presName="textNode" presStyleLbl="bgShp" presStyleIdx="1" presStyleCnt="3"/>
      <dgm:spPr/>
      <dgm:t>
        <a:bodyPr/>
        <a:lstStyle/>
        <a:p>
          <a:endParaRPr lang="ru-RU"/>
        </a:p>
      </dgm:t>
    </dgm:pt>
    <dgm:pt modelId="{190500D4-6EA4-4A9C-B6DF-591903EBDB79}" type="pres">
      <dgm:prSet presAssocID="{ABF101B4-B303-435B-BAB8-A95F2739F447}" presName="compChildNode" presStyleCnt="0"/>
      <dgm:spPr/>
    </dgm:pt>
    <dgm:pt modelId="{6B70FAF6-EE68-43EF-9F86-B73A7BED9037}" type="pres">
      <dgm:prSet presAssocID="{ABF101B4-B303-435B-BAB8-A95F2739F447}" presName="theInnerList" presStyleCnt="0"/>
      <dgm:spPr/>
    </dgm:pt>
    <dgm:pt modelId="{9CB907FF-72D2-42D2-81F2-C8639506CAE0}" type="pres">
      <dgm:prSet presAssocID="{685EF58B-3EFD-40B2-9B2B-F3F624F2025D}" presName="childNode" presStyleLbl="node1" presStyleIdx="2" presStyleCnt="6">
        <dgm:presLayoutVars>
          <dgm:bulletEnabled val="1"/>
        </dgm:presLayoutVars>
      </dgm:prSet>
      <dgm:spPr/>
      <dgm:t>
        <a:bodyPr/>
        <a:lstStyle/>
        <a:p>
          <a:endParaRPr lang="ru-RU"/>
        </a:p>
      </dgm:t>
    </dgm:pt>
    <dgm:pt modelId="{A3FC8552-1C5B-4B20-BAC3-8D614B0416FB}" type="pres">
      <dgm:prSet presAssocID="{685EF58B-3EFD-40B2-9B2B-F3F624F2025D}" presName="aSpace2" presStyleCnt="0"/>
      <dgm:spPr/>
    </dgm:pt>
    <dgm:pt modelId="{228FB06C-0361-49C8-977D-5272F6884DE5}" type="pres">
      <dgm:prSet presAssocID="{1FD9BB06-68FC-4E47-808B-675E054D93B9}" presName="childNode" presStyleLbl="node1" presStyleIdx="3" presStyleCnt="6">
        <dgm:presLayoutVars>
          <dgm:bulletEnabled val="1"/>
        </dgm:presLayoutVars>
      </dgm:prSet>
      <dgm:spPr/>
      <dgm:t>
        <a:bodyPr/>
        <a:lstStyle/>
        <a:p>
          <a:endParaRPr lang="ru-RU"/>
        </a:p>
      </dgm:t>
    </dgm:pt>
    <dgm:pt modelId="{64DC1358-36D8-4E0D-8D66-1E5D18A344F0}" type="pres">
      <dgm:prSet presAssocID="{ABF101B4-B303-435B-BAB8-A95F2739F447}" presName="aSpace" presStyleCnt="0"/>
      <dgm:spPr/>
    </dgm:pt>
    <dgm:pt modelId="{66377CE5-EFF8-466D-B6C7-499D4A4DB583}" type="pres">
      <dgm:prSet presAssocID="{9621E915-A3E4-4E17-AEB1-801FF49184A1}" presName="compNode" presStyleCnt="0"/>
      <dgm:spPr/>
    </dgm:pt>
    <dgm:pt modelId="{C6A2CE32-B754-4CCB-805B-73B9D3927072}" type="pres">
      <dgm:prSet presAssocID="{9621E915-A3E4-4E17-AEB1-801FF49184A1}" presName="aNode" presStyleLbl="bgShp" presStyleIdx="2" presStyleCnt="3"/>
      <dgm:spPr/>
      <dgm:t>
        <a:bodyPr/>
        <a:lstStyle/>
        <a:p>
          <a:endParaRPr lang="ru-RU"/>
        </a:p>
      </dgm:t>
    </dgm:pt>
    <dgm:pt modelId="{15BFD576-E490-405B-8D63-F08511057A84}" type="pres">
      <dgm:prSet presAssocID="{9621E915-A3E4-4E17-AEB1-801FF49184A1}" presName="textNode" presStyleLbl="bgShp" presStyleIdx="2" presStyleCnt="3"/>
      <dgm:spPr/>
      <dgm:t>
        <a:bodyPr/>
        <a:lstStyle/>
        <a:p>
          <a:endParaRPr lang="ru-RU"/>
        </a:p>
      </dgm:t>
    </dgm:pt>
    <dgm:pt modelId="{11CE03A2-2415-4E28-8D8B-924C192911C3}" type="pres">
      <dgm:prSet presAssocID="{9621E915-A3E4-4E17-AEB1-801FF49184A1}" presName="compChildNode" presStyleCnt="0"/>
      <dgm:spPr/>
    </dgm:pt>
    <dgm:pt modelId="{417CF54B-5EDF-4AA0-BF69-30730FE8DD90}" type="pres">
      <dgm:prSet presAssocID="{9621E915-A3E4-4E17-AEB1-801FF49184A1}" presName="theInnerList" presStyleCnt="0"/>
      <dgm:spPr/>
    </dgm:pt>
    <dgm:pt modelId="{6459DE29-B62A-44B9-A4DF-83E768B3320C}" type="pres">
      <dgm:prSet presAssocID="{530CBDA2-00AE-4DB8-91D7-146BC8349EDF}" presName="childNode" presStyleLbl="node1" presStyleIdx="4" presStyleCnt="6">
        <dgm:presLayoutVars>
          <dgm:bulletEnabled val="1"/>
        </dgm:presLayoutVars>
      </dgm:prSet>
      <dgm:spPr/>
      <dgm:t>
        <a:bodyPr/>
        <a:lstStyle/>
        <a:p>
          <a:endParaRPr lang="ru-RU"/>
        </a:p>
      </dgm:t>
    </dgm:pt>
    <dgm:pt modelId="{00595639-F490-4377-A134-1CA2AB13A08A}" type="pres">
      <dgm:prSet presAssocID="{530CBDA2-00AE-4DB8-91D7-146BC8349EDF}" presName="aSpace2" presStyleCnt="0"/>
      <dgm:spPr/>
    </dgm:pt>
    <dgm:pt modelId="{FAF7A64B-C544-4161-A294-33AC431CB97C}" type="pres">
      <dgm:prSet presAssocID="{C0DDDEDC-1411-403C-ABE3-6556B7795C75}" presName="childNode" presStyleLbl="node1" presStyleIdx="5" presStyleCnt="6" custScaleX="103430">
        <dgm:presLayoutVars>
          <dgm:bulletEnabled val="1"/>
        </dgm:presLayoutVars>
      </dgm:prSet>
      <dgm:spPr/>
      <dgm:t>
        <a:bodyPr/>
        <a:lstStyle/>
        <a:p>
          <a:endParaRPr lang="ru-RU"/>
        </a:p>
      </dgm:t>
    </dgm:pt>
  </dgm:ptLst>
  <dgm:cxnLst>
    <dgm:cxn modelId="{C06FB7D1-9E1D-4424-857A-A8064A52746C}" type="presOf" srcId="{C4E446D4-BCD4-42DD-A91D-4ACBBE49E2D9}" destId="{5B66CCD3-ED32-4912-AD57-EA286FA17E9C}" srcOrd="0" destOrd="0" presId="urn:microsoft.com/office/officeart/2005/8/layout/lProcess2"/>
    <dgm:cxn modelId="{42A8B0FA-7528-45A9-BC0B-7B4F58D1B470}" type="presOf" srcId="{9621E915-A3E4-4E17-AEB1-801FF49184A1}" destId="{C6A2CE32-B754-4CCB-805B-73B9D3927072}" srcOrd="0" destOrd="0" presId="urn:microsoft.com/office/officeart/2005/8/layout/lProcess2"/>
    <dgm:cxn modelId="{50CA4BA3-DD0C-4D40-9D63-765F8288D062}" srcId="{9621E915-A3E4-4E17-AEB1-801FF49184A1}" destId="{530CBDA2-00AE-4DB8-91D7-146BC8349EDF}" srcOrd="0" destOrd="0" parTransId="{1B701375-347E-4773-A5C4-33998A770E6E}" sibTransId="{9F65CBB1-7A20-48EA-BC00-80DE87E313E6}"/>
    <dgm:cxn modelId="{0A8A42C0-D503-4EB1-BCF0-BE65A503BEA4}" type="presOf" srcId="{685EF58B-3EFD-40B2-9B2B-F3F624F2025D}" destId="{9CB907FF-72D2-42D2-81F2-C8639506CAE0}" srcOrd="0" destOrd="0" presId="urn:microsoft.com/office/officeart/2005/8/layout/lProcess2"/>
    <dgm:cxn modelId="{ED50396F-E08A-4F90-8F60-037E05C05D85}" srcId="{8DCA702C-F0EA-4D70-8F25-DE96FB432348}" destId="{9621E915-A3E4-4E17-AEB1-801FF49184A1}" srcOrd="2" destOrd="0" parTransId="{D1E317C0-AE99-4FA7-BE4E-099C742A1E2A}" sibTransId="{45E5996B-486C-4590-8D8C-92644F28FC33}"/>
    <dgm:cxn modelId="{DF3752F8-7BAC-490A-824F-A5E97E558073}" type="presOf" srcId="{0E578DC3-CDFC-4C8F-8713-3363B9E2A0C5}" destId="{D5AC1357-72F9-423E-A93C-40E896ACAA72}" srcOrd="1" destOrd="0" presId="urn:microsoft.com/office/officeart/2005/8/layout/lProcess2"/>
    <dgm:cxn modelId="{567398B0-4891-4C1B-9156-510F7D1F7906}" type="presOf" srcId="{530CBDA2-00AE-4DB8-91D7-146BC8349EDF}" destId="{6459DE29-B62A-44B9-A4DF-83E768B3320C}" srcOrd="0" destOrd="0" presId="urn:microsoft.com/office/officeart/2005/8/layout/lProcess2"/>
    <dgm:cxn modelId="{AF297868-ACE6-4533-B9E5-4D87B092A98E}" type="presOf" srcId="{0E578DC3-CDFC-4C8F-8713-3363B9E2A0C5}" destId="{81819A8C-E85B-4351-B581-B6D6921B6324}" srcOrd="0" destOrd="0" presId="urn:microsoft.com/office/officeart/2005/8/layout/lProcess2"/>
    <dgm:cxn modelId="{858CACB5-0728-4B19-9F89-88F8254A2B42}" type="presOf" srcId="{C0DDDEDC-1411-403C-ABE3-6556B7795C75}" destId="{FAF7A64B-C544-4161-A294-33AC431CB97C}" srcOrd="0" destOrd="0" presId="urn:microsoft.com/office/officeart/2005/8/layout/lProcess2"/>
    <dgm:cxn modelId="{C46D9391-8642-4190-85B4-BC7DC66DEE76}" type="presOf" srcId="{8DCA702C-F0EA-4D70-8F25-DE96FB432348}" destId="{1444CA50-563B-4344-925E-867EEB5F8F99}" srcOrd="0" destOrd="0" presId="urn:microsoft.com/office/officeart/2005/8/layout/lProcess2"/>
    <dgm:cxn modelId="{5B0E7A11-8FFE-4CC9-8785-79F8947E90B7}" srcId="{ABF101B4-B303-435B-BAB8-A95F2739F447}" destId="{1FD9BB06-68FC-4E47-808B-675E054D93B9}" srcOrd="1" destOrd="0" parTransId="{75C38286-371C-4956-A44E-ABD6C0238484}" sibTransId="{D14C3DE8-7C0C-4BC5-B402-3B2DC6DEE01E}"/>
    <dgm:cxn modelId="{92861379-AFCE-411E-B972-FECC899BD8E3}" type="presOf" srcId="{ABF101B4-B303-435B-BAB8-A95F2739F447}" destId="{1021BCA5-BDA6-46D7-8D4F-CA084443C830}" srcOrd="1" destOrd="0" presId="urn:microsoft.com/office/officeart/2005/8/layout/lProcess2"/>
    <dgm:cxn modelId="{91748802-816D-4DA1-BCD9-0B91D5BB7E5C}" srcId="{9621E915-A3E4-4E17-AEB1-801FF49184A1}" destId="{C0DDDEDC-1411-403C-ABE3-6556B7795C75}" srcOrd="1" destOrd="0" parTransId="{EC7876BE-1A86-4A22-8BF2-2540A2F95D0D}" sibTransId="{594D7F4E-9D80-445B-B921-2331AEF554DE}"/>
    <dgm:cxn modelId="{4C8AA23E-E7C6-456E-843C-89C3ED6D4C7A}" srcId="{0E578DC3-CDFC-4C8F-8713-3363B9E2A0C5}" destId="{C4E446D4-BCD4-42DD-A91D-4ACBBE49E2D9}" srcOrd="0" destOrd="0" parTransId="{04749A5A-9408-4A98-8A23-A4A0925D78F5}" sibTransId="{E9DB4156-3EA1-47BB-9512-FB24A4F1532C}"/>
    <dgm:cxn modelId="{7D1330CB-9375-441B-A6E7-13F03C4C79C5}" type="presOf" srcId="{9621E915-A3E4-4E17-AEB1-801FF49184A1}" destId="{15BFD576-E490-405B-8D63-F08511057A84}" srcOrd="1" destOrd="0" presId="urn:microsoft.com/office/officeart/2005/8/layout/lProcess2"/>
    <dgm:cxn modelId="{EB1B2776-26D2-435C-BFEB-24505DAF7DF2}" srcId="{0E578DC3-CDFC-4C8F-8713-3363B9E2A0C5}" destId="{7BD94581-6CE7-46DC-8380-AA232C3D4A29}" srcOrd="1" destOrd="0" parTransId="{00BFCD91-4E4C-4995-8F53-95227B1F5026}" sibTransId="{FFA37687-832D-4044-B17A-F1199411A36D}"/>
    <dgm:cxn modelId="{18B75872-DF22-4760-A70D-F7DF84A7D76C}" srcId="{ABF101B4-B303-435B-BAB8-A95F2739F447}" destId="{685EF58B-3EFD-40B2-9B2B-F3F624F2025D}" srcOrd="0" destOrd="0" parTransId="{5078181C-4CFC-4F92-A156-4C46EDB3D4F4}" sibTransId="{A8175A53-1CB0-4336-8C36-A02762250FD6}"/>
    <dgm:cxn modelId="{30262243-1201-4D5D-9C1B-56CBE1992F3B}" type="presOf" srcId="{7BD94581-6CE7-46DC-8380-AA232C3D4A29}" destId="{AEF43270-E609-4006-A390-9F6B176B932D}" srcOrd="0" destOrd="0" presId="urn:microsoft.com/office/officeart/2005/8/layout/lProcess2"/>
    <dgm:cxn modelId="{CF15125F-5567-4DB2-B290-155ED1B45D7D}" type="presOf" srcId="{1FD9BB06-68FC-4E47-808B-675E054D93B9}" destId="{228FB06C-0361-49C8-977D-5272F6884DE5}" srcOrd="0" destOrd="0" presId="urn:microsoft.com/office/officeart/2005/8/layout/lProcess2"/>
    <dgm:cxn modelId="{FE69145E-A35E-44F7-A06F-9DEF37BA41C9}" srcId="{8DCA702C-F0EA-4D70-8F25-DE96FB432348}" destId="{ABF101B4-B303-435B-BAB8-A95F2739F447}" srcOrd="1" destOrd="0" parTransId="{88D19250-2FA6-40C7-AC1B-EB6BB3750955}" sibTransId="{750FA676-F16F-4ADC-9514-13871ABD959A}"/>
    <dgm:cxn modelId="{5B8D318E-D2E4-4887-ADCC-371002F0F098}" srcId="{8DCA702C-F0EA-4D70-8F25-DE96FB432348}" destId="{0E578DC3-CDFC-4C8F-8713-3363B9E2A0C5}" srcOrd="0" destOrd="0" parTransId="{9F4736A7-E744-4DFD-BBBA-A48974C72788}" sibTransId="{4AA09297-5393-4AE1-83A7-E360DCE48251}"/>
    <dgm:cxn modelId="{CAEA8C0F-774C-435D-B314-288F5737D440}" type="presOf" srcId="{ABF101B4-B303-435B-BAB8-A95F2739F447}" destId="{CF05574D-9F6B-4F08-A8EE-0F6C3D87CAB6}" srcOrd="0" destOrd="0" presId="urn:microsoft.com/office/officeart/2005/8/layout/lProcess2"/>
    <dgm:cxn modelId="{ADAE5C14-4FCD-4563-ABCE-E8AB00FBA12C}" type="presParOf" srcId="{1444CA50-563B-4344-925E-867EEB5F8F99}" destId="{E41B1EE0-98F4-415F-BDBC-EF97EE9246E0}" srcOrd="0" destOrd="0" presId="urn:microsoft.com/office/officeart/2005/8/layout/lProcess2"/>
    <dgm:cxn modelId="{8E2735C6-CC03-4053-97F0-B47823F3B44D}" type="presParOf" srcId="{E41B1EE0-98F4-415F-BDBC-EF97EE9246E0}" destId="{81819A8C-E85B-4351-B581-B6D6921B6324}" srcOrd="0" destOrd="0" presId="urn:microsoft.com/office/officeart/2005/8/layout/lProcess2"/>
    <dgm:cxn modelId="{3F1135E5-7CCC-4A22-89F8-45DF19728DB7}" type="presParOf" srcId="{E41B1EE0-98F4-415F-BDBC-EF97EE9246E0}" destId="{D5AC1357-72F9-423E-A93C-40E896ACAA72}" srcOrd="1" destOrd="0" presId="urn:microsoft.com/office/officeart/2005/8/layout/lProcess2"/>
    <dgm:cxn modelId="{FDAE07CA-4876-41EC-8CF3-1E87EDF75E06}" type="presParOf" srcId="{E41B1EE0-98F4-415F-BDBC-EF97EE9246E0}" destId="{2CC1BC25-9FCE-466D-A752-14826B87E285}" srcOrd="2" destOrd="0" presId="urn:microsoft.com/office/officeart/2005/8/layout/lProcess2"/>
    <dgm:cxn modelId="{86E34B88-A28D-4F58-85C3-EFED75CC89BD}" type="presParOf" srcId="{2CC1BC25-9FCE-466D-A752-14826B87E285}" destId="{E7A215B2-5D4F-4A39-9831-8FC14F6128EB}" srcOrd="0" destOrd="0" presId="urn:microsoft.com/office/officeart/2005/8/layout/lProcess2"/>
    <dgm:cxn modelId="{15281244-56D9-48A0-9310-5389DEA9E5CA}" type="presParOf" srcId="{E7A215B2-5D4F-4A39-9831-8FC14F6128EB}" destId="{5B66CCD3-ED32-4912-AD57-EA286FA17E9C}" srcOrd="0" destOrd="0" presId="urn:microsoft.com/office/officeart/2005/8/layout/lProcess2"/>
    <dgm:cxn modelId="{97708C95-CAF2-4CD7-997F-DF9691FF0E62}" type="presParOf" srcId="{E7A215B2-5D4F-4A39-9831-8FC14F6128EB}" destId="{4B1DAB64-A0BA-4A18-A2E3-F2F8CC135DBB}" srcOrd="1" destOrd="0" presId="urn:microsoft.com/office/officeart/2005/8/layout/lProcess2"/>
    <dgm:cxn modelId="{08A33EAC-2422-49D0-A206-8C1F4FDDA6BD}" type="presParOf" srcId="{E7A215B2-5D4F-4A39-9831-8FC14F6128EB}" destId="{AEF43270-E609-4006-A390-9F6B176B932D}" srcOrd="2" destOrd="0" presId="urn:microsoft.com/office/officeart/2005/8/layout/lProcess2"/>
    <dgm:cxn modelId="{B740C4EE-0C84-42A7-A6E8-08DB4C003D3B}" type="presParOf" srcId="{1444CA50-563B-4344-925E-867EEB5F8F99}" destId="{D36CD7DC-6A5A-4FC9-88B3-F0B2EBB2DE93}" srcOrd="1" destOrd="0" presId="urn:microsoft.com/office/officeart/2005/8/layout/lProcess2"/>
    <dgm:cxn modelId="{F1054099-5601-4162-B731-ED58757BBA33}" type="presParOf" srcId="{1444CA50-563B-4344-925E-867EEB5F8F99}" destId="{B930A1EA-6208-4526-9E59-5D05850BB696}" srcOrd="2" destOrd="0" presId="urn:microsoft.com/office/officeart/2005/8/layout/lProcess2"/>
    <dgm:cxn modelId="{09C82DE2-2D6A-4941-A034-75F4A0CE9CA2}" type="presParOf" srcId="{B930A1EA-6208-4526-9E59-5D05850BB696}" destId="{CF05574D-9F6B-4F08-A8EE-0F6C3D87CAB6}" srcOrd="0" destOrd="0" presId="urn:microsoft.com/office/officeart/2005/8/layout/lProcess2"/>
    <dgm:cxn modelId="{CE49CBA2-0240-48B7-A7FD-3B242ADD06C5}" type="presParOf" srcId="{B930A1EA-6208-4526-9E59-5D05850BB696}" destId="{1021BCA5-BDA6-46D7-8D4F-CA084443C830}" srcOrd="1" destOrd="0" presId="urn:microsoft.com/office/officeart/2005/8/layout/lProcess2"/>
    <dgm:cxn modelId="{03BA76F0-E21C-4A65-8F03-882701C8FD40}" type="presParOf" srcId="{B930A1EA-6208-4526-9E59-5D05850BB696}" destId="{190500D4-6EA4-4A9C-B6DF-591903EBDB79}" srcOrd="2" destOrd="0" presId="urn:microsoft.com/office/officeart/2005/8/layout/lProcess2"/>
    <dgm:cxn modelId="{36B00C3B-AA36-4875-816A-0C9C47755A39}" type="presParOf" srcId="{190500D4-6EA4-4A9C-B6DF-591903EBDB79}" destId="{6B70FAF6-EE68-43EF-9F86-B73A7BED9037}" srcOrd="0" destOrd="0" presId="urn:microsoft.com/office/officeart/2005/8/layout/lProcess2"/>
    <dgm:cxn modelId="{4616C221-BC98-4762-A0E2-3076E59B7525}" type="presParOf" srcId="{6B70FAF6-EE68-43EF-9F86-B73A7BED9037}" destId="{9CB907FF-72D2-42D2-81F2-C8639506CAE0}" srcOrd="0" destOrd="0" presId="urn:microsoft.com/office/officeart/2005/8/layout/lProcess2"/>
    <dgm:cxn modelId="{C5496E2E-3643-48F9-81C2-77C674EB3CC4}" type="presParOf" srcId="{6B70FAF6-EE68-43EF-9F86-B73A7BED9037}" destId="{A3FC8552-1C5B-4B20-BAC3-8D614B0416FB}" srcOrd="1" destOrd="0" presId="urn:microsoft.com/office/officeart/2005/8/layout/lProcess2"/>
    <dgm:cxn modelId="{B05A3741-435B-4368-B415-643F7AB62BE4}" type="presParOf" srcId="{6B70FAF6-EE68-43EF-9F86-B73A7BED9037}" destId="{228FB06C-0361-49C8-977D-5272F6884DE5}" srcOrd="2" destOrd="0" presId="urn:microsoft.com/office/officeart/2005/8/layout/lProcess2"/>
    <dgm:cxn modelId="{3B423FC8-226B-46BE-A18E-FAA940EDDFFD}" type="presParOf" srcId="{1444CA50-563B-4344-925E-867EEB5F8F99}" destId="{64DC1358-36D8-4E0D-8D66-1E5D18A344F0}" srcOrd="3" destOrd="0" presId="urn:microsoft.com/office/officeart/2005/8/layout/lProcess2"/>
    <dgm:cxn modelId="{C41181D5-4E46-4B4D-AB7C-6937650E6487}" type="presParOf" srcId="{1444CA50-563B-4344-925E-867EEB5F8F99}" destId="{66377CE5-EFF8-466D-B6C7-499D4A4DB583}" srcOrd="4" destOrd="0" presId="urn:microsoft.com/office/officeart/2005/8/layout/lProcess2"/>
    <dgm:cxn modelId="{7C84A525-7370-4F56-8876-EFCCBA3CE66E}" type="presParOf" srcId="{66377CE5-EFF8-466D-B6C7-499D4A4DB583}" destId="{C6A2CE32-B754-4CCB-805B-73B9D3927072}" srcOrd="0" destOrd="0" presId="urn:microsoft.com/office/officeart/2005/8/layout/lProcess2"/>
    <dgm:cxn modelId="{888B4410-BCC1-4C24-8626-B156B423CD9B}" type="presParOf" srcId="{66377CE5-EFF8-466D-B6C7-499D4A4DB583}" destId="{15BFD576-E490-405B-8D63-F08511057A84}" srcOrd="1" destOrd="0" presId="urn:microsoft.com/office/officeart/2005/8/layout/lProcess2"/>
    <dgm:cxn modelId="{FECA46FD-ED82-4841-B2CF-70E9B91A63E6}" type="presParOf" srcId="{66377CE5-EFF8-466D-B6C7-499D4A4DB583}" destId="{11CE03A2-2415-4E28-8D8B-924C192911C3}" srcOrd="2" destOrd="0" presId="urn:microsoft.com/office/officeart/2005/8/layout/lProcess2"/>
    <dgm:cxn modelId="{6C1484B3-4CA5-43C2-88E2-CE0F75DA6BE3}" type="presParOf" srcId="{11CE03A2-2415-4E28-8D8B-924C192911C3}" destId="{417CF54B-5EDF-4AA0-BF69-30730FE8DD90}" srcOrd="0" destOrd="0" presId="urn:microsoft.com/office/officeart/2005/8/layout/lProcess2"/>
    <dgm:cxn modelId="{BC8BD3E0-2E8E-44E0-AB0F-5C414A29441A}" type="presParOf" srcId="{417CF54B-5EDF-4AA0-BF69-30730FE8DD90}" destId="{6459DE29-B62A-44B9-A4DF-83E768B3320C}" srcOrd="0" destOrd="0" presId="urn:microsoft.com/office/officeart/2005/8/layout/lProcess2"/>
    <dgm:cxn modelId="{9989EA85-CAC7-47AC-925F-C00673F1D72B}" type="presParOf" srcId="{417CF54B-5EDF-4AA0-BF69-30730FE8DD90}" destId="{00595639-F490-4377-A134-1CA2AB13A08A}" srcOrd="1" destOrd="0" presId="urn:microsoft.com/office/officeart/2005/8/layout/lProcess2"/>
    <dgm:cxn modelId="{D946EE03-DF32-4340-821D-67B9F474B5C9}" type="presParOf" srcId="{417CF54B-5EDF-4AA0-BF69-30730FE8DD90}" destId="{FAF7A64B-C544-4161-A294-33AC431CB97C}" srcOrd="2" destOrd="0" presId="urn:microsoft.com/office/officeart/2005/8/layout/l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CA702C-F0EA-4D70-8F25-DE96FB432348}"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ru-RU"/>
        </a:p>
      </dgm:t>
    </dgm:pt>
    <dgm:pt modelId="{0E578DC3-CDFC-4C8F-8713-3363B9E2A0C5}">
      <dgm:prSet phldrT="[Текст]"/>
      <dgm:spPr/>
      <dgm:t>
        <a:bodyPr/>
        <a:lstStyle/>
        <a:p>
          <a:r>
            <a:rPr lang="ru-RU" dirty="0">
              <a:solidFill>
                <a:srgbClr val="025373"/>
              </a:solidFill>
              <a:latin typeface="Calibri" panose="020F0502020204030204" pitchFamily="34" charset="0"/>
              <a:cs typeface="Calibri" panose="020F0502020204030204" pitchFamily="34" charset="0"/>
            </a:rPr>
            <a:t>НДС по Необлагаемой деятельности</a:t>
          </a:r>
        </a:p>
      </dgm:t>
    </dgm:pt>
    <dgm:pt modelId="{9F4736A7-E744-4DFD-BBBA-A48974C72788}" type="parTrans" cxnId="{5B8D318E-D2E4-4887-ADCC-371002F0F098}">
      <dgm:prSet/>
      <dgm:spPr/>
      <dgm:t>
        <a:bodyPr/>
        <a:lstStyle/>
        <a:p>
          <a:endParaRPr lang="ru-RU">
            <a:latin typeface="Calibri" panose="020F0502020204030204" pitchFamily="34" charset="0"/>
            <a:cs typeface="Calibri" panose="020F0502020204030204" pitchFamily="34" charset="0"/>
          </a:endParaRPr>
        </a:p>
      </dgm:t>
    </dgm:pt>
    <dgm:pt modelId="{4AA09297-5393-4AE1-83A7-E360DCE48251}" type="sibTrans" cxnId="{5B8D318E-D2E4-4887-ADCC-371002F0F098}">
      <dgm:prSet/>
      <dgm:spPr/>
      <dgm:t>
        <a:bodyPr/>
        <a:lstStyle/>
        <a:p>
          <a:endParaRPr lang="ru-RU">
            <a:latin typeface="Calibri" panose="020F0502020204030204" pitchFamily="34" charset="0"/>
            <a:cs typeface="Calibri" panose="020F0502020204030204" pitchFamily="34" charset="0"/>
          </a:endParaRPr>
        </a:p>
      </dgm:t>
    </dgm:pt>
    <dgm:pt modelId="{C4E446D4-BCD4-42DD-A91D-4ACBBE49E2D9}">
      <dgm:prSet phldrT="[Текст]"/>
      <dgm:spPr/>
      <dgm:t>
        <a:bodyPr/>
        <a:lstStyle/>
        <a:p>
          <a:r>
            <a:rPr lang="ru-RU" dirty="0">
              <a:latin typeface="Calibri" panose="020F0502020204030204" pitchFamily="34" charset="0"/>
              <a:cs typeface="Calibri" panose="020F0502020204030204" pitchFamily="34" charset="0"/>
            </a:rPr>
            <a:t>Учитывается в стоимости</a:t>
          </a:r>
        </a:p>
      </dgm:t>
    </dgm:pt>
    <dgm:pt modelId="{04749A5A-9408-4A98-8A23-A4A0925D78F5}" type="parTrans" cxnId="{4C8AA23E-E7C6-456E-843C-89C3ED6D4C7A}">
      <dgm:prSet/>
      <dgm:spPr/>
      <dgm:t>
        <a:bodyPr/>
        <a:lstStyle/>
        <a:p>
          <a:endParaRPr lang="ru-RU">
            <a:latin typeface="Calibri" panose="020F0502020204030204" pitchFamily="34" charset="0"/>
            <a:cs typeface="Calibri" panose="020F0502020204030204" pitchFamily="34" charset="0"/>
          </a:endParaRPr>
        </a:p>
      </dgm:t>
    </dgm:pt>
    <dgm:pt modelId="{E9DB4156-3EA1-47BB-9512-FB24A4F1532C}" type="sibTrans" cxnId="{4C8AA23E-E7C6-456E-843C-89C3ED6D4C7A}">
      <dgm:prSet/>
      <dgm:spPr/>
      <dgm:t>
        <a:bodyPr/>
        <a:lstStyle/>
        <a:p>
          <a:endParaRPr lang="ru-RU">
            <a:latin typeface="Calibri" panose="020F0502020204030204" pitchFamily="34" charset="0"/>
            <a:cs typeface="Calibri" panose="020F0502020204030204" pitchFamily="34" charset="0"/>
          </a:endParaRPr>
        </a:p>
      </dgm:t>
    </dgm:pt>
    <dgm:pt modelId="{7BD94581-6CE7-46DC-8380-AA232C3D4A29}">
      <dgm:prSet phldrT="[Текст]"/>
      <dgm:spPr/>
      <dgm:t>
        <a:bodyPr/>
        <a:lstStyle/>
        <a:p>
          <a:r>
            <a:rPr lang="ru-RU" dirty="0">
              <a:latin typeface="Calibri" panose="020F0502020204030204" pitchFamily="34" charset="0"/>
              <a:cs typeface="Calibri" panose="020F0502020204030204" pitchFamily="34" charset="0"/>
            </a:rPr>
            <a:t>Правило 5% не применяется</a:t>
          </a:r>
        </a:p>
      </dgm:t>
    </dgm:pt>
    <dgm:pt modelId="{00BFCD91-4E4C-4995-8F53-95227B1F5026}" type="parTrans" cxnId="{EB1B2776-26D2-435C-BFEB-24505DAF7DF2}">
      <dgm:prSet/>
      <dgm:spPr/>
      <dgm:t>
        <a:bodyPr/>
        <a:lstStyle/>
        <a:p>
          <a:endParaRPr lang="ru-RU">
            <a:latin typeface="Calibri" panose="020F0502020204030204" pitchFamily="34" charset="0"/>
            <a:cs typeface="Calibri" panose="020F0502020204030204" pitchFamily="34" charset="0"/>
          </a:endParaRPr>
        </a:p>
      </dgm:t>
    </dgm:pt>
    <dgm:pt modelId="{FFA37687-832D-4044-B17A-F1199411A36D}" type="sibTrans" cxnId="{EB1B2776-26D2-435C-BFEB-24505DAF7DF2}">
      <dgm:prSet/>
      <dgm:spPr/>
      <dgm:t>
        <a:bodyPr/>
        <a:lstStyle/>
        <a:p>
          <a:endParaRPr lang="ru-RU">
            <a:latin typeface="Calibri" panose="020F0502020204030204" pitchFamily="34" charset="0"/>
            <a:cs typeface="Calibri" panose="020F0502020204030204" pitchFamily="34" charset="0"/>
          </a:endParaRPr>
        </a:p>
      </dgm:t>
    </dgm:pt>
    <dgm:pt modelId="{ABF101B4-B303-435B-BAB8-A95F2739F447}">
      <dgm:prSet phldrT="[Текст]"/>
      <dgm:spPr/>
      <dgm:t>
        <a:bodyPr/>
        <a:lstStyle/>
        <a:p>
          <a:r>
            <a:rPr lang="ru-RU" dirty="0">
              <a:solidFill>
                <a:srgbClr val="025373"/>
              </a:solidFill>
              <a:latin typeface="Calibri" panose="020F0502020204030204" pitchFamily="34" charset="0"/>
              <a:cs typeface="Calibri" panose="020F0502020204030204" pitchFamily="34" charset="0"/>
            </a:rPr>
            <a:t>НДС по ОБЛАГАЕМОЙ деятельности</a:t>
          </a:r>
        </a:p>
      </dgm:t>
    </dgm:pt>
    <dgm:pt modelId="{88D19250-2FA6-40C7-AC1B-EB6BB3750955}" type="parTrans" cxnId="{FE69145E-A35E-44F7-A06F-9DEF37BA41C9}">
      <dgm:prSet/>
      <dgm:spPr/>
      <dgm:t>
        <a:bodyPr/>
        <a:lstStyle/>
        <a:p>
          <a:endParaRPr lang="ru-RU">
            <a:latin typeface="Calibri" panose="020F0502020204030204" pitchFamily="34" charset="0"/>
            <a:cs typeface="Calibri" panose="020F0502020204030204" pitchFamily="34" charset="0"/>
          </a:endParaRPr>
        </a:p>
      </dgm:t>
    </dgm:pt>
    <dgm:pt modelId="{750FA676-F16F-4ADC-9514-13871ABD959A}" type="sibTrans" cxnId="{FE69145E-A35E-44F7-A06F-9DEF37BA41C9}">
      <dgm:prSet/>
      <dgm:spPr/>
      <dgm:t>
        <a:bodyPr/>
        <a:lstStyle/>
        <a:p>
          <a:endParaRPr lang="ru-RU">
            <a:latin typeface="Calibri" panose="020F0502020204030204" pitchFamily="34" charset="0"/>
            <a:cs typeface="Calibri" panose="020F0502020204030204" pitchFamily="34" charset="0"/>
          </a:endParaRPr>
        </a:p>
      </dgm:t>
    </dgm:pt>
    <dgm:pt modelId="{685EF58B-3EFD-40B2-9B2B-F3F624F2025D}">
      <dgm:prSet phldrT="[Текст]"/>
      <dgm:spPr/>
      <dgm:t>
        <a:bodyPr/>
        <a:lstStyle/>
        <a:p>
          <a:r>
            <a:rPr lang="ru-RU" dirty="0">
              <a:latin typeface="Calibri" panose="020F0502020204030204" pitchFamily="34" charset="0"/>
              <a:cs typeface="Calibri" panose="020F0502020204030204" pitchFamily="34" charset="0"/>
            </a:rPr>
            <a:t>Принимается к вычету</a:t>
          </a:r>
        </a:p>
      </dgm:t>
    </dgm:pt>
    <dgm:pt modelId="{5078181C-4CFC-4F92-A156-4C46EDB3D4F4}" type="parTrans" cxnId="{18B75872-DF22-4760-A70D-F7DF84A7D76C}">
      <dgm:prSet/>
      <dgm:spPr/>
      <dgm:t>
        <a:bodyPr/>
        <a:lstStyle/>
        <a:p>
          <a:endParaRPr lang="ru-RU">
            <a:latin typeface="Calibri" panose="020F0502020204030204" pitchFamily="34" charset="0"/>
            <a:cs typeface="Calibri" panose="020F0502020204030204" pitchFamily="34" charset="0"/>
          </a:endParaRPr>
        </a:p>
      </dgm:t>
    </dgm:pt>
    <dgm:pt modelId="{A8175A53-1CB0-4336-8C36-A02762250FD6}" type="sibTrans" cxnId="{18B75872-DF22-4760-A70D-F7DF84A7D76C}">
      <dgm:prSet/>
      <dgm:spPr/>
      <dgm:t>
        <a:bodyPr/>
        <a:lstStyle/>
        <a:p>
          <a:endParaRPr lang="ru-RU">
            <a:latin typeface="Calibri" panose="020F0502020204030204" pitchFamily="34" charset="0"/>
            <a:cs typeface="Calibri" panose="020F0502020204030204" pitchFamily="34" charset="0"/>
          </a:endParaRPr>
        </a:p>
      </dgm:t>
    </dgm:pt>
    <dgm:pt modelId="{9621E915-A3E4-4E17-AEB1-801FF49184A1}">
      <dgm:prSet phldrT="[Текст]"/>
      <dgm:spPr/>
      <dgm:t>
        <a:bodyPr/>
        <a:lstStyle/>
        <a:p>
          <a:r>
            <a:rPr lang="ru-RU" dirty="0">
              <a:solidFill>
                <a:srgbClr val="025373"/>
              </a:solidFill>
              <a:latin typeface="Calibri" panose="020F0502020204030204" pitchFamily="34" charset="0"/>
              <a:cs typeface="Calibri" panose="020F0502020204030204" pitchFamily="34" charset="0"/>
            </a:rPr>
            <a:t>НДС относящийся и к ОБЛАГАЕМОЙ и к Необлагаемой</a:t>
          </a:r>
        </a:p>
        <a:p>
          <a:r>
            <a:rPr lang="ru-RU" dirty="0">
              <a:solidFill>
                <a:srgbClr val="025373"/>
              </a:solidFill>
              <a:latin typeface="Calibri" panose="020F0502020204030204" pitchFamily="34" charset="0"/>
              <a:cs typeface="Calibri" panose="020F0502020204030204" pitchFamily="34" charset="0"/>
            </a:rPr>
            <a:t>(распределяемый)</a:t>
          </a:r>
        </a:p>
      </dgm:t>
    </dgm:pt>
    <dgm:pt modelId="{D1E317C0-AE99-4FA7-BE4E-099C742A1E2A}" type="parTrans" cxnId="{ED50396F-E08A-4F90-8F60-037E05C05D85}">
      <dgm:prSet/>
      <dgm:spPr/>
      <dgm:t>
        <a:bodyPr/>
        <a:lstStyle/>
        <a:p>
          <a:endParaRPr lang="ru-RU">
            <a:latin typeface="Calibri" panose="020F0502020204030204" pitchFamily="34" charset="0"/>
            <a:cs typeface="Calibri" panose="020F0502020204030204" pitchFamily="34" charset="0"/>
          </a:endParaRPr>
        </a:p>
      </dgm:t>
    </dgm:pt>
    <dgm:pt modelId="{45E5996B-486C-4590-8D8C-92644F28FC33}" type="sibTrans" cxnId="{ED50396F-E08A-4F90-8F60-037E05C05D85}">
      <dgm:prSet/>
      <dgm:spPr/>
      <dgm:t>
        <a:bodyPr/>
        <a:lstStyle/>
        <a:p>
          <a:endParaRPr lang="ru-RU">
            <a:latin typeface="Calibri" panose="020F0502020204030204" pitchFamily="34" charset="0"/>
            <a:cs typeface="Calibri" panose="020F0502020204030204" pitchFamily="34" charset="0"/>
          </a:endParaRPr>
        </a:p>
      </dgm:t>
    </dgm:pt>
    <dgm:pt modelId="{530CBDA2-00AE-4DB8-91D7-146BC8349EDF}">
      <dgm:prSet phldrT="[Текст]"/>
      <dgm:spPr/>
      <dgm:t>
        <a:bodyPr/>
        <a:lstStyle/>
        <a:p>
          <a:r>
            <a:rPr lang="ru-RU" dirty="0">
              <a:latin typeface="Calibri" panose="020F0502020204030204" pitchFamily="34" charset="0"/>
              <a:cs typeface="Calibri" panose="020F0502020204030204" pitchFamily="34" charset="0"/>
            </a:rPr>
            <a:t>Распределяется в пропорции</a:t>
          </a:r>
        </a:p>
      </dgm:t>
    </dgm:pt>
    <dgm:pt modelId="{1B701375-347E-4773-A5C4-33998A770E6E}" type="parTrans" cxnId="{50CA4BA3-DD0C-4D40-9D63-765F8288D062}">
      <dgm:prSet/>
      <dgm:spPr/>
      <dgm:t>
        <a:bodyPr/>
        <a:lstStyle/>
        <a:p>
          <a:endParaRPr lang="ru-RU">
            <a:latin typeface="Calibri" panose="020F0502020204030204" pitchFamily="34" charset="0"/>
            <a:cs typeface="Calibri" panose="020F0502020204030204" pitchFamily="34" charset="0"/>
          </a:endParaRPr>
        </a:p>
      </dgm:t>
    </dgm:pt>
    <dgm:pt modelId="{9F65CBB1-7A20-48EA-BC00-80DE87E313E6}" type="sibTrans" cxnId="{50CA4BA3-DD0C-4D40-9D63-765F8288D062}">
      <dgm:prSet/>
      <dgm:spPr/>
      <dgm:t>
        <a:bodyPr/>
        <a:lstStyle/>
        <a:p>
          <a:endParaRPr lang="ru-RU">
            <a:latin typeface="Calibri" panose="020F0502020204030204" pitchFamily="34" charset="0"/>
            <a:cs typeface="Calibri" panose="020F0502020204030204" pitchFamily="34" charset="0"/>
          </a:endParaRPr>
        </a:p>
      </dgm:t>
    </dgm:pt>
    <dgm:pt modelId="{C0DDDEDC-1411-403C-ABE3-6556B7795C75}">
      <dgm:prSet phldrT="[Текст]"/>
      <dgm:spPr/>
      <dgm:t>
        <a:bodyPr/>
        <a:lstStyle/>
        <a:p>
          <a:r>
            <a:rPr lang="ru-RU" dirty="0">
              <a:latin typeface="Calibri" panose="020F0502020204030204" pitchFamily="34" charset="0"/>
              <a:cs typeface="Calibri" panose="020F0502020204030204" pitchFamily="34" charset="0"/>
            </a:rPr>
            <a:t>Применяется правило 5%</a:t>
          </a:r>
        </a:p>
      </dgm:t>
    </dgm:pt>
    <dgm:pt modelId="{EC7876BE-1A86-4A22-8BF2-2540A2F95D0D}" type="parTrans" cxnId="{91748802-816D-4DA1-BCD9-0B91D5BB7E5C}">
      <dgm:prSet/>
      <dgm:spPr/>
      <dgm:t>
        <a:bodyPr/>
        <a:lstStyle/>
        <a:p>
          <a:endParaRPr lang="ru-RU">
            <a:latin typeface="Calibri" panose="020F0502020204030204" pitchFamily="34" charset="0"/>
            <a:cs typeface="Calibri" panose="020F0502020204030204" pitchFamily="34" charset="0"/>
          </a:endParaRPr>
        </a:p>
      </dgm:t>
    </dgm:pt>
    <dgm:pt modelId="{594D7F4E-9D80-445B-B921-2331AEF554DE}" type="sibTrans" cxnId="{91748802-816D-4DA1-BCD9-0B91D5BB7E5C}">
      <dgm:prSet/>
      <dgm:spPr/>
      <dgm:t>
        <a:bodyPr/>
        <a:lstStyle/>
        <a:p>
          <a:endParaRPr lang="ru-RU">
            <a:latin typeface="Calibri" panose="020F0502020204030204" pitchFamily="34" charset="0"/>
            <a:cs typeface="Calibri" panose="020F0502020204030204" pitchFamily="34" charset="0"/>
          </a:endParaRPr>
        </a:p>
      </dgm:t>
    </dgm:pt>
    <dgm:pt modelId="{1FD9BB06-68FC-4E47-808B-675E054D93B9}">
      <dgm:prSet/>
      <dgm:spPr/>
      <dgm:t>
        <a:bodyPr/>
        <a:lstStyle/>
        <a:p>
          <a:r>
            <a:rPr lang="ru-RU" dirty="0">
              <a:latin typeface="Calibri" panose="020F0502020204030204" pitchFamily="34" charset="0"/>
              <a:cs typeface="Calibri" panose="020F0502020204030204" pitchFamily="34" charset="0"/>
            </a:rPr>
            <a:t>Правило 5% не применяется</a:t>
          </a:r>
        </a:p>
      </dgm:t>
    </dgm:pt>
    <dgm:pt modelId="{75C38286-371C-4956-A44E-ABD6C0238484}" type="parTrans" cxnId="{5B0E7A11-8FFE-4CC9-8785-79F8947E90B7}">
      <dgm:prSet/>
      <dgm:spPr/>
      <dgm:t>
        <a:bodyPr/>
        <a:lstStyle/>
        <a:p>
          <a:endParaRPr lang="ru-RU">
            <a:latin typeface="Calibri" panose="020F0502020204030204" pitchFamily="34" charset="0"/>
            <a:cs typeface="Calibri" panose="020F0502020204030204" pitchFamily="34" charset="0"/>
          </a:endParaRPr>
        </a:p>
      </dgm:t>
    </dgm:pt>
    <dgm:pt modelId="{D14C3DE8-7C0C-4BC5-B402-3B2DC6DEE01E}" type="sibTrans" cxnId="{5B0E7A11-8FFE-4CC9-8785-79F8947E90B7}">
      <dgm:prSet/>
      <dgm:spPr/>
      <dgm:t>
        <a:bodyPr/>
        <a:lstStyle/>
        <a:p>
          <a:endParaRPr lang="ru-RU">
            <a:latin typeface="Calibri" panose="020F0502020204030204" pitchFamily="34" charset="0"/>
            <a:cs typeface="Calibri" panose="020F0502020204030204" pitchFamily="34" charset="0"/>
          </a:endParaRPr>
        </a:p>
      </dgm:t>
    </dgm:pt>
    <dgm:pt modelId="{1444CA50-563B-4344-925E-867EEB5F8F99}" type="pres">
      <dgm:prSet presAssocID="{8DCA702C-F0EA-4D70-8F25-DE96FB432348}" presName="theList" presStyleCnt="0">
        <dgm:presLayoutVars>
          <dgm:dir/>
          <dgm:animLvl val="lvl"/>
          <dgm:resizeHandles val="exact"/>
        </dgm:presLayoutVars>
      </dgm:prSet>
      <dgm:spPr/>
      <dgm:t>
        <a:bodyPr/>
        <a:lstStyle/>
        <a:p>
          <a:endParaRPr lang="ru-RU"/>
        </a:p>
      </dgm:t>
    </dgm:pt>
    <dgm:pt modelId="{E41B1EE0-98F4-415F-BDBC-EF97EE9246E0}" type="pres">
      <dgm:prSet presAssocID="{0E578DC3-CDFC-4C8F-8713-3363B9E2A0C5}" presName="compNode" presStyleCnt="0"/>
      <dgm:spPr/>
    </dgm:pt>
    <dgm:pt modelId="{81819A8C-E85B-4351-B581-B6D6921B6324}" type="pres">
      <dgm:prSet presAssocID="{0E578DC3-CDFC-4C8F-8713-3363B9E2A0C5}" presName="aNode" presStyleLbl="bgShp" presStyleIdx="0" presStyleCnt="3"/>
      <dgm:spPr/>
      <dgm:t>
        <a:bodyPr/>
        <a:lstStyle/>
        <a:p>
          <a:endParaRPr lang="ru-RU"/>
        </a:p>
      </dgm:t>
    </dgm:pt>
    <dgm:pt modelId="{D5AC1357-72F9-423E-A93C-40E896ACAA72}" type="pres">
      <dgm:prSet presAssocID="{0E578DC3-CDFC-4C8F-8713-3363B9E2A0C5}" presName="textNode" presStyleLbl="bgShp" presStyleIdx="0" presStyleCnt="3"/>
      <dgm:spPr/>
      <dgm:t>
        <a:bodyPr/>
        <a:lstStyle/>
        <a:p>
          <a:endParaRPr lang="ru-RU"/>
        </a:p>
      </dgm:t>
    </dgm:pt>
    <dgm:pt modelId="{2CC1BC25-9FCE-466D-A752-14826B87E285}" type="pres">
      <dgm:prSet presAssocID="{0E578DC3-CDFC-4C8F-8713-3363B9E2A0C5}" presName="compChildNode" presStyleCnt="0"/>
      <dgm:spPr/>
    </dgm:pt>
    <dgm:pt modelId="{E7A215B2-5D4F-4A39-9831-8FC14F6128EB}" type="pres">
      <dgm:prSet presAssocID="{0E578DC3-CDFC-4C8F-8713-3363B9E2A0C5}" presName="theInnerList" presStyleCnt="0"/>
      <dgm:spPr/>
    </dgm:pt>
    <dgm:pt modelId="{5B66CCD3-ED32-4912-AD57-EA286FA17E9C}" type="pres">
      <dgm:prSet presAssocID="{C4E446D4-BCD4-42DD-A91D-4ACBBE49E2D9}" presName="childNode" presStyleLbl="node1" presStyleIdx="0" presStyleCnt="6">
        <dgm:presLayoutVars>
          <dgm:bulletEnabled val="1"/>
        </dgm:presLayoutVars>
      </dgm:prSet>
      <dgm:spPr/>
      <dgm:t>
        <a:bodyPr/>
        <a:lstStyle/>
        <a:p>
          <a:endParaRPr lang="ru-RU"/>
        </a:p>
      </dgm:t>
    </dgm:pt>
    <dgm:pt modelId="{4B1DAB64-A0BA-4A18-A2E3-F2F8CC135DBB}" type="pres">
      <dgm:prSet presAssocID="{C4E446D4-BCD4-42DD-A91D-4ACBBE49E2D9}" presName="aSpace2" presStyleCnt="0"/>
      <dgm:spPr/>
    </dgm:pt>
    <dgm:pt modelId="{AEF43270-E609-4006-A390-9F6B176B932D}" type="pres">
      <dgm:prSet presAssocID="{7BD94581-6CE7-46DC-8380-AA232C3D4A29}" presName="childNode" presStyleLbl="node1" presStyleIdx="1" presStyleCnt="6">
        <dgm:presLayoutVars>
          <dgm:bulletEnabled val="1"/>
        </dgm:presLayoutVars>
      </dgm:prSet>
      <dgm:spPr/>
      <dgm:t>
        <a:bodyPr/>
        <a:lstStyle/>
        <a:p>
          <a:endParaRPr lang="ru-RU"/>
        </a:p>
      </dgm:t>
    </dgm:pt>
    <dgm:pt modelId="{D36CD7DC-6A5A-4FC9-88B3-F0B2EBB2DE93}" type="pres">
      <dgm:prSet presAssocID="{0E578DC3-CDFC-4C8F-8713-3363B9E2A0C5}" presName="aSpace" presStyleCnt="0"/>
      <dgm:spPr/>
    </dgm:pt>
    <dgm:pt modelId="{B930A1EA-6208-4526-9E59-5D05850BB696}" type="pres">
      <dgm:prSet presAssocID="{ABF101B4-B303-435B-BAB8-A95F2739F447}" presName="compNode" presStyleCnt="0"/>
      <dgm:spPr/>
    </dgm:pt>
    <dgm:pt modelId="{CF05574D-9F6B-4F08-A8EE-0F6C3D87CAB6}" type="pres">
      <dgm:prSet presAssocID="{ABF101B4-B303-435B-BAB8-A95F2739F447}" presName="aNode" presStyleLbl="bgShp" presStyleIdx="1" presStyleCnt="3"/>
      <dgm:spPr/>
      <dgm:t>
        <a:bodyPr/>
        <a:lstStyle/>
        <a:p>
          <a:endParaRPr lang="ru-RU"/>
        </a:p>
      </dgm:t>
    </dgm:pt>
    <dgm:pt modelId="{1021BCA5-BDA6-46D7-8D4F-CA084443C830}" type="pres">
      <dgm:prSet presAssocID="{ABF101B4-B303-435B-BAB8-A95F2739F447}" presName="textNode" presStyleLbl="bgShp" presStyleIdx="1" presStyleCnt="3"/>
      <dgm:spPr/>
      <dgm:t>
        <a:bodyPr/>
        <a:lstStyle/>
        <a:p>
          <a:endParaRPr lang="ru-RU"/>
        </a:p>
      </dgm:t>
    </dgm:pt>
    <dgm:pt modelId="{190500D4-6EA4-4A9C-B6DF-591903EBDB79}" type="pres">
      <dgm:prSet presAssocID="{ABF101B4-B303-435B-BAB8-A95F2739F447}" presName="compChildNode" presStyleCnt="0"/>
      <dgm:spPr/>
    </dgm:pt>
    <dgm:pt modelId="{6B70FAF6-EE68-43EF-9F86-B73A7BED9037}" type="pres">
      <dgm:prSet presAssocID="{ABF101B4-B303-435B-BAB8-A95F2739F447}" presName="theInnerList" presStyleCnt="0"/>
      <dgm:spPr/>
    </dgm:pt>
    <dgm:pt modelId="{9CB907FF-72D2-42D2-81F2-C8639506CAE0}" type="pres">
      <dgm:prSet presAssocID="{685EF58B-3EFD-40B2-9B2B-F3F624F2025D}" presName="childNode" presStyleLbl="node1" presStyleIdx="2" presStyleCnt="6">
        <dgm:presLayoutVars>
          <dgm:bulletEnabled val="1"/>
        </dgm:presLayoutVars>
      </dgm:prSet>
      <dgm:spPr/>
      <dgm:t>
        <a:bodyPr/>
        <a:lstStyle/>
        <a:p>
          <a:endParaRPr lang="ru-RU"/>
        </a:p>
      </dgm:t>
    </dgm:pt>
    <dgm:pt modelId="{A3FC8552-1C5B-4B20-BAC3-8D614B0416FB}" type="pres">
      <dgm:prSet presAssocID="{685EF58B-3EFD-40B2-9B2B-F3F624F2025D}" presName="aSpace2" presStyleCnt="0"/>
      <dgm:spPr/>
    </dgm:pt>
    <dgm:pt modelId="{228FB06C-0361-49C8-977D-5272F6884DE5}" type="pres">
      <dgm:prSet presAssocID="{1FD9BB06-68FC-4E47-808B-675E054D93B9}" presName="childNode" presStyleLbl="node1" presStyleIdx="3" presStyleCnt="6">
        <dgm:presLayoutVars>
          <dgm:bulletEnabled val="1"/>
        </dgm:presLayoutVars>
      </dgm:prSet>
      <dgm:spPr/>
      <dgm:t>
        <a:bodyPr/>
        <a:lstStyle/>
        <a:p>
          <a:endParaRPr lang="ru-RU"/>
        </a:p>
      </dgm:t>
    </dgm:pt>
    <dgm:pt modelId="{64DC1358-36D8-4E0D-8D66-1E5D18A344F0}" type="pres">
      <dgm:prSet presAssocID="{ABF101B4-B303-435B-BAB8-A95F2739F447}" presName="aSpace" presStyleCnt="0"/>
      <dgm:spPr/>
    </dgm:pt>
    <dgm:pt modelId="{66377CE5-EFF8-466D-B6C7-499D4A4DB583}" type="pres">
      <dgm:prSet presAssocID="{9621E915-A3E4-4E17-AEB1-801FF49184A1}" presName="compNode" presStyleCnt="0"/>
      <dgm:spPr/>
    </dgm:pt>
    <dgm:pt modelId="{C6A2CE32-B754-4CCB-805B-73B9D3927072}" type="pres">
      <dgm:prSet presAssocID="{9621E915-A3E4-4E17-AEB1-801FF49184A1}" presName="aNode" presStyleLbl="bgShp" presStyleIdx="2" presStyleCnt="3"/>
      <dgm:spPr/>
      <dgm:t>
        <a:bodyPr/>
        <a:lstStyle/>
        <a:p>
          <a:endParaRPr lang="ru-RU"/>
        </a:p>
      </dgm:t>
    </dgm:pt>
    <dgm:pt modelId="{15BFD576-E490-405B-8D63-F08511057A84}" type="pres">
      <dgm:prSet presAssocID="{9621E915-A3E4-4E17-AEB1-801FF49184A1}" presName="textNode" presStyleLbl="bgShp" presStyleIdx="2" presStyleCnt="3"/>
      <dgm:spPr/>
      <dgm:t>
        <a:bodyPr/>
        <a:lstStyle/>
        <a:p>
          <a:endParaRPr lang="ru-RU"/>
        </a:p>
      </dgm:t>
    </dgm:pt>
    <dgm:pt modelId="{11CE03A2-2415-4E28-8D8B-924C192911C3}" type="pres">
      <dgm:prSet presAssocID="{9621E915-A3E4-4E17-AEB1-801FF49184A1}" presName="compChildNode" presStyleCnt="0"/>
      <dgm:spPr/>
    </dgm:pt>
    <dgm:pt modelId="{417CF54B-5EDF-4AA0-BF69-30730FE8DD90}" type="pres">
      <dgm:prSet presAssocID="{9621E915-A3E4-4E17-AEB1-801FF49184A1}" presName="theInnerList" presStyleCnt="0"/>
      <dgm:spPr/>
    </dgm:pt>
    <dgm:pt modelId="{6459DE29-B62A-44B9-A4DF-83E768B3320C}" type="pres">
      <dgm:prSet presAssocID="{530CBDA2-00AE-4DB8-91D7-146BC8349EDF}" presName="childNode" presStyleLbl="node1" presStyleIdx="4" presStyleCnt="6">
        <dgm:presLayoutVars>
          <dgm:bulletEnabled val="1"/>
        </dgm:presLayoutVars>
      </dgm:prSet>
      <dgm:spPr/>
      <dgm:t>
        <a:bodyPr/>
        <a:lstStyle/>
        <a:p>
          <a:endParaRPr lang="ru-RU"/>
        </a:p>
      </dgm:t>
    </dgm:pt>
    <dgm:pt modelId="{00595639-F490-4377-A134-1CA2AB13A08A}" type="pres">
      <dgm:prSet presAssocID="{530CBDA2-00AE-4DB8-91D7-146BC8349EDF}" presName="aSpace2" presStyleCnt="0"/>
      <dgm:spPr/>
    </dgm:pt>
    <dgm:pt modelId="{FAF7A64B-C544-4161-A294-33AC431CB97C}" type="pres">
      <dgm:prSet presAssocID="{C0DDDEDC-1411-403C-ABE3-6556B7795C75}" presName="childNode" presStyleLbl="node1" presStyleIdx="5" presStyleCnt="6" custScaleX="103430">
        <dgm:presLayoutVars>
          <dgm:bulletEnabled val="1"/>
        </dgm:presLayoutVars>
      </dgm:prSet>
      <dgm:spPr/>
      <dgm:t>
        <a:bodyPr/>
        <a:lstStyle/>
        <a:p>
          <a:endParaRPr lang="ru-RU"/>
        </a:p>
      </dgm:t>
    </dgm:pt>
  </dgm:ptLst>
  <dgm:cxnLst>
    <dgm:cxn modelId="{4964E755-0143-4A70-A8B5-564DDB9B4E63}" type="presOf" srcId="{0E578DC3-CDFC-4C8F-8713-3363B9E2A0C5}" destId="{D5AC1357-72F9-423E-A93C-40E896ACAA72}" srcOrd="1" destOrd="0" presId="urn:microsoft.com/office/officeart/2005/8/layout/lProcess2"/>
    <dgm:cxn modelId="{B8D8C690-4171-4911-991A-CC3A5DC402AD}" type="presOf" srcId="{8DCA702C-F0EA-4D70-8F25-DE96FB432348}" destId="{1444CA50-563B-4344-925E-867EEB5F8F99}" srcOrd="0" destOrd="0" presId="urn:microsoft.com/office/officeart/2005/8/layout/lProcess2"/>
    <dgm:cxn modelId="{59ECFE49-F845-4F7F-A50B-4195209DBC86}" type="presOf" srcId="{0E578DC3-CDFC-4C8F-8713-3363B9E2A0C5}" destId="{81819A8C-E85B-4351-B581-B6D6921B6324}" srcOrd="0" destOrd="0" presId="urn:microsoft.com/office/officeart/2005/8/layout/lProcess2"/>
    <dgm:cxn modelId="{50CA4BA3-DD0C-4D40-9D63-765F8288D062}" srcId="{9621E915-A3E4-4E17-AEB1-801FF49184A1}" destId="{530CBDA2-00AE-4DB8-91D7-146BC8349EDF}" srcOrd="0" destOrd="0" parTransId="{1B701375-347E-4773-A5C4-33998A770E6E}" sibTransId="{9F65CBB1-7A20-48EA-BC00-80DE87E313E6}"/>
    <dgm:cxn modelId="{ED50396F-E08A-4F90-8F60-037E05C05D85}" srcId="{8DCA702C-F0EA-4D70-8F25-DE96FB432348}" destId="{9621E915-A3E4-4E17-AEB1-801FF49184A1}" srcOrd="2" destOrd="0" parTransId="{D1E317C0-AE99-4FA7-BE4E-099C742A1E2A}" sibTransId="{45E5996B-486C-4590-8D8C-92644F28FC33}"/>
    <dgm:cxn modelId="{0BCDACD3-40D9-40C7-A830-3B706CBF5F9D}" type="presOf" srcId="{9621E915-A3E4-4E17-AEB1-801FF49184A1}" destId="{C6A2CE32-B754-4CCB-805B-73B9D3927072}" srcOrd="0" destOrd="0" presId="urn:microsoft.com/office/officeart/2005/8/layout/lProcess2"/>
    <dgm:cxn modelId="{38845673-353F-4216-B24D-27E7DE9CE71A}" type="presOf" srcId="{530CBDA2-00AE-4DB8-91D7-146BC8349EDF}" destId="{6459DE29-B62A-44B9-A4DF-83E768B3320C}" srcOrd="0" destOrd="0" presId="urn:microsoft.com/office/officeart/2005/8/layout/lProcess2"/>
    <dgm:cxn modelId="{9D30FAAF-0C1F-40CE-A20F-848EDB19496A}" type="presOf" srcId="{ABF101B4-B303-435B-BAB8-A95F2739F447}" destId="{CF05574D-9F6B-4F08-A8EE-0F6C3D87CAB6}" srcOrd="0" destOrd="0" presId="urn:microsoft.com/office/officeart/2005/8/layout/lProcess2"/>
    <dgm:cxn modelId="{94845F50-864F-4431-9B22-F08D52063898}" type="presOf" srcId="{ABF101B4-B303-435B-BAB8-A95F2739F447}" destId="{1021BCA5-BDA6-46D7-8D4F-CA084443C830}" srcOrd="1" destOrd="0" presId="urn:microsoft.com/office/officeart/2005/8/layout/lProcess2"/>
    <dgm:cxn modelId="{10117325-FB69-427C-8151-3DF716D5012C}" type="presOf" srcId="{685EF58B-3EFD-40B2-9B2B-F3F624F2025D}" destId="{9CB907FF-72D2-42D2-81F2-C8639506CAE0}" srcOrd="0" destOrd="0" presId="urn:microsoft.com/office/officeart/2005/8/layout/lProcess2"/>
    <dgm:cxn modelId="{56369F1C-487F-474D-9481-D9F59D10BE01}" type="presOf" srcId="{1FD9BB06-68FC-4E47-808B-675E054D93B9}" destId="{228FB06C-0361-49C8-977D-5272F6884DE5}" srcOrd="0" destOrd="0" presId="urn:microsoft.com/office/officeart/2005/8/layout/lProcess2"/>
    <dgm:cxn modelId="{5B0E7A11-8FFE-4CC9-8785-79F8947E90B7}" srcId="{ABF101B4-B303-435B-BAB8-A95F2739F447}" destId="{1FD9BB06-68FC-4E47-808B-675E054D93B9}" srcOrd="1" destOrd="0" parTransId="{75C38286-371C-4956-A44E-ABD6C0238484}" sibTransId="{D14C3DE8-7C0C-4BC5-B402-3B2DC6DEE01E}"/>
    <dgm:cxn modelId="{91748802-816D-4DA1-BCD9-0B91D5BB7E5C}" srcId="{9621E915-A3E4-4E17-AEB1-801FF49184A1}" destId="{C0DDDEDC-1411-403C-ABE3-6556B7795C75}" srcOrd="1" destOrd="0" parTransId="{EC7876BE-1A86-4A22-8BF2-2540A2F95D0D}" sibTransId="{594D7F4E-9D80-445B-B921-2331AEF554DE}"/>
    <dgm:cxn modelId="{16DB93AF-745B-4441-8591-62C1E7AD3626}" type="presOf" srcId="{9621E915-A3E4-4E17-AEB1-801FF49184A1}" destId="{15BFD576-E490-405B-8D63-F08511057A84}" srcOrd="1" destOrd="0" presId="urn:microsoft.com/office/officeart/2005/8/layout/lProcess2"/>
    <dgm:cxn modelId="{1A36D098-B85C-4878-B928-30D5CEFFBD3A}" type="presOf" srcId="{7BD94581-6CE7-46DC-8380-AA232C3D4A29}" destId="{AEF43270-E609-4006-A390-9F6B176B932D}" srcOrd="0" destOrd="0" presId="urn:microsoft.com/office/officeart/2005/8/layout/lProcess2"/>
    <dgm:cxn modelId="{835FA70D-DC5C-47A6-8F12-B1366D09E9B8}" type="presOf" srcId="{C4E446D4-BCD4-42DD-A91D-4ACBBE49E2D9}" destId="{5B66CCD3-ED32-4912-AD57-EA286FA17E9C}" srcOrd="0" destOrd="0" presId="urn:microsoft.com/office/officeart/2005/8/layout/lProcess2"/>
    <dgm:cxn modelId="{4C8AA23E-E7C6-456E-843C-89C3ED6D4C7A}" srcId="{0E578DC3-CDFC-4C8F-8713-3363B9E2A0C5}" destId="{C4E446D4-BCD4-42DD-A91D-4ACBBE49E2D9}" srcOrd="0" destOrd="0" parTransId="{04749A5A-9408-4A98-8A23-A4A0925D78F5}" sibTransId="{E9DB4156-3EA1-47BB-9512-FB24A4F1532C}"/>
    <dgm:cxn modelId="{18B75872-DF22-4760-A70D-F7DF84A7D76C}" srcId="{ABF101B4-B303-435B-BAB8-A95F2739F447}" destId="{685EF58B-3EFD-40B2-9B2B-F3F624F2025D}" srcOrd="0" destOrd="0" parTransId="{5078181C-4CFC-4F92-A156-4C46EDB3D4F4}" sibTransId="{A8175A53-1CB0-4336-8C36-A02762250FD6}"/>
    <dgm:cxn modelId="{EB1B2776-26D2-435C-BFEB-24505DAF7DF2}" srcId="{0E578DC3-CDFC-4C8F-8713-3363B9E2A0C5}" destId="{7BD94581-6CE7-46DC-8380-AA232C3D4A29}" srcOrd="1" destOrd="0" parTransId="{00BFCD91-4E4C-4995-8F53-95227B1F5026}" sibTransId="{FFA37687-832D-4044-B17A-F1199411A36D}"/>
    <dgm:cxn modelId="{FE69145E-A35E-44F7-A06F-9DEF37BA41C9}" srcId="{8DCA702C-F0EA-4D70-8F25-DE96FB432348}" destId="{ABF101B4-B303-435B-BAB8-A95F2739F447}" srcOrd="1" destOrd="0" parTransId="{88D19250-2FA6-40C7-AC1B-EB6BB3750955}" sibTransId="{750FA676-F16F-4ADC-9514-13871ABD959A}"/>
    <dgm:cxn modelId="{5B8D318E-D2E4-4887-ADCC-371002F0F098}" srcId="{8DCA702C-F0EA-4D70-8F25-DE96FB432348}" destId="{0E578DC3-CDFC-4C8F-8713-3363B9E2A0C5}" srcOrd="0" destOrd="0" parTransId="{9F4736A7-E744-4DFD-BBBA-A48974C72788}" sibTransId="{4AA09297-5393-4AE1-83A7-E360DCE48251}"/>
    <dgm:cxn modelId="{FDF94551-67E6-4CE4-A706-3F11BE0EF09F}" type="presOf" srcId="{C0DDDEDC-1411-403C-ABE3-6556B7795C75}" destId="{FAF7A64B-C544-4161-A294-33AC431CB97C}" srcOrd="0" destOrd="0" presId="urn:microsoft.com/office/officeart/2005/8/layout/lProcess2"/>
    <dgm:cxn modelId="{C1E54714-E41A-4583-B9B9-E574F509F59E}" type="presParOf" srcId="{1444CA50-563B-4344-925E-867EEB5F8F99}" destId="{E41B1EE0-98F4-415F-BDBC-EF97EE9246E0}" srcOrd="0" destOrd="0" presId="urn:microsoft.com/office/officeart/2005/8/layout/lProcess2"/>
    <dgm:cxn modelId="{E2A9F004-062F-40C4-B5EE-D46EB795B062}" type="presParOf" srcId="{E41B1EE0-98F4-415F-BDBC-EF97EE9246E0}" destId="{81819A8C-E85B-4351-B581-B6D6921B6324}" srcOrd="0" destOrd="0" presId="urn:microsoft.com/office/officeart/2005/8/layout/lProcess2"/>
    <dgm:cxn modelId="{CF60B326-2461-4247-AA8D-D187E1D13E2D}" type="presParOf" srcId="{E41B1EE0-98F4-415F-BDBC-EF97EE9246E0}" destId="{D5AC1357-72F9-423E-A93C-40E896ACAA72}" srcOrd="1" destOrd="0" presId="urn:microsoft.com/office/officeart/2005/8/layout/lProcess2"/>
    <dgm:cxn modelId="{75C3B1AB-F3C6-4842-A167-2CFEBF1623A7}" type="presParOf" srcId="{E41B1EE0-98F4-415F-BDBC-EF97EE9246E0}" destId="{2CC1BC25-9FCE-466D-A752-14826B87E285}" srcOrd="2" destOrd="0" presId="urn:microsoft.com/office/officeart/2005/8/layout/lProcess2"/>
    <dgm:cxn modelId="{A8EA8C83-63DC-494E-BD7F-CBCA859B67D7}" type="presParOf" srcId="{2CC1BC25-9FCE-466D-A752-14826B87E285}" destId="{E7A215B2-5D4F-4A39-9831-8FC14F6128EB}" srcOrd="0" destOrd="0" presId="urn:microsoft.com/office/officeart/2005/8/layout/lProcess2"/>
    <dgm:cxn modelId="{9EC198EC-64EE-4227-9207-1B5C9E0AABE7}" type="presParOf" srcId="{E7A215B2-5D4F-4A39-9831-8FC14F6128EB}" destId="{5B66CCD3-ED32-4912-AD57-EA286FA17E9C}" srcOrd="0" destOrd="0" presId="urn:microsoft.com/office/officeart/2005/8/layout/lProcess2"/>
    <dgm:cxn modelId="{35755DC2-CD3C-4BF4-A57A-30BC4F31DE36}" type="presParOf" srcId="{E7A215B2-5D4F-4A39-9831-8FC14F6128EB}" destId="{4B1DAB64-A0BA-4A18-A2E3-F2F8CC135DBB}" srcOrd="1" destOrd="0" presId="urn:microsoft.com/office/officeart/2005/8/layout/lProcess2"/>
    <dgm:cxn modelId="{37F40C9A-2E80-4583-B394-E074C1E00D9F}" type="presParOf" srcId="{E7A215B2-5D4F-4A39-9831-8FC14F6128EB}" destId="{AEF43270-E609-4006-A390-9F6B176B932D}" srcOrd="2" destOrd="0" presId="urn:microsoft.com/office/officeart/2005/8/layout/lProcess2"/>
    <dgm:cxn modelId="{FE3BA66D-7835-4EA4-8D13-5F37AB95FAD6}" type="presParOf" srcId="{1444CA50-563B-4344-925E-867EEB5F8F99}" destId="{D36CD7DC-6A5A-4FC9-88B3-F0B2EBB2DE93}" srcOrd="1" destOrd="0" presId="urn:microsoft.com/office/officeart/2005/8/layout/lProcess2"/>
    <dgm:cxn modelId="{E5F0BC27-EC96-4E76-9AC3-7418F0DBD212}" type="presParOf" srcId="{1444CA50-563B-4344-925E-867EEB5F8F99}" destId="{B930A1EA-6208-4526-9E59-5D05850BB696}" srcOrd="2" destOrd="0" presId="urn:microsoft.com/office/officeart/2005/8/layout/lProcess2"/>
    <dgm:cxn modelId="{4A7B12DB-F644-49DD-B07A-BCB21C7E10BA}" type="presParOf" srcId="{B930A1EA-6208-4526-9E59-5D05850BB696}" destId="{CF05574D-9F6B-4F08-A8EE-0F6C3D87CAB6}" srcOrd="0" destOrd="0" presId="urn:microsoft.com/office/officeart/2005/8/layout/lProcess2"/>
    <dgm:cxn modelId="{171A842D-CB17-40E1-AFF7-4B7934433E96}" type="presParOf" srcId="{B930A1EA-6208-4526-9E59-5D05850BB696}" destId="{1021BCA5-BDA6-46D7-8D4F-CA084443C830}" srcOrd="1" destOrd="0" presId="urn:microsoft.com/office/officeart/2005/8/layout/lProcess2"/>
    <dgm:cxn modelId="{9A9AF076-9351-48BF-BE63-03E0F336E776}" type="presParOf" srcId="{B930A1EA-6208-4526-9E59-5D05850BB696}" destId="{190500D4-6EA4-4A9C-B6DF-591903EBDB79}" srcOrd="2" destOrd="0" presId="urn:microsoft.com/office/officeart/2005/8/layout/lProcess2"/>
    <dgm:cxn modelId="{B693EEFB-E84C-4EF4-A7F0-214A89CAD2CD}" type="presParOf" srcId="{190500D4-6EA4-4A9C-B6DF-591903EBDB79}" destId="{6B70FAF6-EE68-43EF-9F86-B73A7BED9037}" srcOrd="0" destOrd="0" presId="urn:microsoft.com/office/officeart/2005/8/layout/lProcess2"/>
    <dgm:cxn modelId="{25B66C62-9423-47BB-AA77-F691FC6B993E}" type="presParOf" srcId="{6B70FAF6-EE68-43EF-9F86-B73A7BED9037}" destId="{9CB907FF-72D2-42D2-81F2-C8639506CAE0}" srcOrd="0" destOrd="0" presId="urn:microsoft.com/office/officeart/2005/8/layout/lProcess2"/>
    <dgm:cxn modelId="{F1BD25B9-14CB-46B6-936F-25987B6D8F6D}" type="presParOf" srcId="{6B70FAF6-EE68-43EF-9F86-B73A7BED9037}" destId="{A3FC8552-1C5B-4B20-BAC3-8D614B0416FB}" srcOrd="1" destOrd="0" presId="urn:microsoft.com/office/officeart/2005/8/layout/lProcess2"/>
    <dgm:cxn modelId="{9201288B-79A1-437D-89E3-A80D9642DD02}" type="presParOf" srcId="{6B70FAF6-EE68-43EF-9F86-B73A7BED9037}" destId="{228FB06C-0361-49C8-977D-5272F6884DE5}" srcOrd="2" destOrd="0" presId="urn:microsoft.com/office/officeart/2005/8/layout/lProcess2"/>
    <dgm:cxn modelId="{EC3815CC-BE09-46F2-9278-0DF9D5936DD9}" type="presParOf" srcId="{1444CA50-563B-4344-925E-867EEB5F8F99}" destId="{64DC1358-36D8-4E0D-8D66-1E5D18A344F0}" srcOrd="3" destOrd="0" presId="urn:microsoft.com/office/officeart/2005/8/layout/lProcess2"/>
    <dgm:cxn modelId="{B1E86E5D-4EE2-49CD-A699-AFF94D4329B6}" type="presParOf" srcId="{1444CA50-563B-4344-925E-867EEB5F8F99}" destId="{66377CE5-EFF8-466D-B6C7-499D4A4DB583}" srcOrd="4" destOrd="0" presId="urn:microsoft.com/office/officeart/2005/8/layout/lProcess2"/>
    <dgm:cxn modelId="{2716B2AB-C8F5-4249-B0F4-9AF05BBCE0DA}" type="presParOf" srcId="{66377CE5-EFF8-466D-B6C7-499D4A4DB583}" destId="{C6A2CE32-B754-4CCB-805B-73B9D3927072}" srcOrd="0" destOrd="0" presId="urn:microsoft.com/office/officeart/2005/8/layout/lProcess2"/>
    <dgm:cxn modelId="{6FC1165F-42FD-43F4-95A3-5C5236C37E70}" type="presParOf" srcId="{66377CE5-EFF8-466D-B6C7-499D4A4DB583}" destId="{15BFD576-E490-405B-8D63-F08511057A84}" srcOrd="1" destOrd="0" presId="urn:microsoft.com/office/officeart/2005/8/layout/lProcess2"/>
    <dgm:cxn modelId="{2132FF00-6497-4CDF-B070-6F424A4534EC}" type="presParOf" srcId="{66377CE5-EFF8-466D-B6C7-499D4A4DB583}" destId="{11CE03A2-2415-4E28-8D8B-924C192911C3}" srcOrd="2" destOrd="0" presId="urn:microsoft.com/office/officeart/2005/8/layout/lProcess2"/>
    <dgm:cxn modelId="{273EF661-EF55-44EA-9E0F-E3312BB892FA}" type="presParOf" srcId="{11CE03A2-2415-4E28-8D8B-924C192911C3}" destId="{417CF54B-5EDF-4AA0-BF69-30730FE8DD90}" srcOrd="0" destOrd="0" presId="urn:microsoft.com/office/officeart/2005/8/layout/lProcess2"/>
    <dgm:cxn modelId="{91D53AB1-ED8A-45F5-B7F9-E9F79E57ADE4}" type="presParOf" srcId="{417CF54B-5EDF-4AA0-BF69-30730FE8DD90}" destId="{6459DE29-B62A-44B9-A4DF-83E768B3320C}" srcOrd="0" destOrd="0" presId="urn:microsoft.com/office/officeart/2005/8/layout/lProcess2"/>
    <dgm:cxn modelId="{4B66650E-AD27-40A5-9925-2CAC480368EA}" type="presParOf" srcId="{417CF54B-5EDF-4AA0-BF69-30730FE8DD90}" destId="{00595639-F490-4377-A134-1CA2AB13A08A}" srcOrd="1" destOrd="0" presId="urn:microsoft.com/office/officeart/2005/8/layout/lProcess2"/>
    <dgm:cxn modelId="{C65DA0B6-A9EF-4914-946F-F4D22B4C67F2}" type="presParOf" srcId="{417CF54B-5EDF-4AA0-BF69-30730FE8DD90}" destId="{FAF7A64B-C544-4161-A294-33AC431CB97C}" srcOrd="2" destOrd="0" presId="urn:microsoft.com/office/officeart/2005/8/layout/l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645D356-6ED8-4D8F-A3D5-10500FEADF63}"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ru-RU"/>
        </a:p>
      </dgm:t>
    </dgm:pt>
    <dgm:pt modelId="{3E68A146-2828-4EF5-8D42-2719D9843925}">
      <dgm:prSet phldrT="[Текст]" custT="1"/>
      <dgm:spPr>
        <a:ln>
          <a:solidFill>
            <a:srgbClr val="025373"/>
          </a:solidFill>
        </a:ln>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000" dirty="0">
              <a:solidFill>
                <a:srgbClr val="025373"/>
              </a:solidFill>
            </a:rPr>
            <a:t>Передача имущества в уставный капитал (пп.1 п.3 ст.170 НК РФ)</a:t>
          </a:r>
        </a:p>
      </dgm:t>
    </dgm:pt>
    <dgm:pt modelId="{4571CC65-C2BD-4F21-8337-B03DB44FEAB3}" type="parTrans" cxnId="{F48A84E9-0187-48AE-86E4-3631A8723081}">
      <dgm:prSet/>
      <dgm:spPr/>
      <dgm:t>
        <a:bodyPr/>
        <a:lstStyle/>
        <a:p>
          <a:endParaRPr lang="ru-RU"/>
        </a:p>
      </dgm:t>
    </dgm:pt>
    <dgm:pt modelId="{1E31BC6F-3E82-4B51-B7E1-F9D72AA6C725}" type="sibTrans" cxnId="{F48A84E9-0187-48AE-86E4-3631A8723081}">
      <dgm:prSet/>
      <dgm:spPr/>
      <dgm:t>
        <a:bodyPr/>
        <a:lstStyle/>
        <a:p>
          <a:endParaRPr lang="ru-RU"/>
        </a:p>
      </dgm:t>
    </dgm:pt>
    <dgm:pt modelId="{AD3142B1-BC10-4AE4-B7B6-659CA699BDBF}">
      <dgm:prSet phldrT="[Текст]" custT="1"/>
      <dgm:spPr>
        <a:ln>
          <a:solidFill>
            <a:schemeClr val="tx2"/>
          </a:solidFill>
        </a:ln>
      </dgm:spPr>
      <dgm:t>
        <a:bodyPr/>
        <a:lstStyle/>
        <a:p>
          <a:r>
            <a:rPr lang="ru-RU" sz="1000" dirty="0">
              <a:solidFill>
                <a:srgbClr val="025373"/>
              </a:solidFill>
            </a:rPr>
            <a:t>При уменьшении стоимости ранее отгруженных ТРУ (пп.4 п.3 ст.170 НК РФ)</a:t>
          </a:r>
        </a:p>
      </dgm:t>
    </dgm:pt>
    <dgm:pt modelId="{AC5E82FF-84D5-416A-822B-E51E79628AE0}" type="parTrans" cxnId="{484D2F20-0140-430B-A269-4097C720CFCC}">
      <dgm:prSet/>
      <dgm:spPr/>
      <dgm:t>
        <a:bodyPr/>
        <a:lstStyle/>
        <a:p>
          <a:endParaRPr lang="ru-RU"/>
        </a:p>
      </dgm:t>
    </dgm:pt>
    <dgm:pt modelId="{FEE9C178-2EC5-4143-9FDF-0CD4B7DB7498}" type="sibTrans" cxnId="{484D2F20-0140-430B-A269-4097C720CFCC}">
      <dgm:prSet/>
      <dgm:spPr/>
      <dgm:t>
        <a:bodyPr/>
        <a:lstStyle/>
        <a:p>
          <a:endParaRPr lang="ru-RU"/>
        </a:p>
      </dgm:t>
    </dgm:pt>
    <dgm:pt modelId="{AD770D60-BD0D-46A2-9B85-56B40BBA24C6}">
      <dgm:prSet phldrT="[Текст]" custT="1"/>
      <dgm:spPr>
        <a:ln>
          <a:solidFill>
            <a:srgbClr val="025373"/>
          </a:solidFill>
        </a:ln>
      </dgm:spPr>
      <dgm:t>
        <a:bodyPr/>
        <a:lstStyle/>
        <a:p>
          <a:endParaRPr lang="ru-RU" sz="1000" dirty="0" smtClean="0"/>
        </a:p>
        <a:p>
          <a:r>
            <a:rPr lang="ru-RU" sz="1000" dirty="0" smtClean="0">
              <a:solidFill>
                <a:srgbClr val="025373"/>
              </a:solidFill>
            </a:rPr>
            <a:t>При </a:t>
          </a:r>
          <a:r>
            <a:rPr lang="ru-RU" sz="1000" dirty="0">
              <a:solidFill>
                <a:srgbClr val="025373"/>
              </a:solidFill>
            </a:rPr>
            <a:t>получении субсидий ( п.6 п. 7 ст.170 НК РФ)</a:t>
          </a:r>
        </a:p>
        <a:p>
          <a:endParaRPr lang="ru-RU" sz="1050" dirty="0"/>
        </a:p>
      </dgm:t>
    </dgm:pt>
    <dgm:pt modelId="{073320A6-110B-4FA5-986E-CC221796DAF2}" type="parTrans" cxnId="{6DF81989-F8A4-4F49-A59E-ED521EA64474}">
      <dgm:prSet/>
      <dgm:spPr/>
      <dgm:t>
        <a:bodyPr/>
        <a:lstStyle/>
        <a:p>
          <a:endParaRPr lang="ru-RU"/>
        </a:p>
      </dgm:t>
    </dgm:pt>
    <dgm:pt modelId="{D542C940-6735-43EB-B405-B0740F30CC6B}" type="sibTrans" cxnId="{6DF81989-F8A4-4F49-A59E-ED521EA64474}">
      <dgm:prSet/>
      <dgm:spPr/>
      <dgm:t>
        <a:bodyPr/>
        <a:lstStyle/>
        <a:p>
          <a:endParaRPr lang="ru-RU"/>
        </a:p>
      </dgm:t>
    </dgm:pt>
    <dgm:pt modelId="{3C20BAAA-3346-474A-BF5F-8F198DFCC3B5}">
      <dgm:prSet custT="1"/>
      <dgm:spPr/>
      <dgm:t>
        <a:bodyPr/>
        <a:lstStyle/>
        <a:p>
          <a:r>
            <a:rPr lang="ru-RU" sz="1000" dirty="0">
              <a:solidFill>
                <a:srgbClr val="025373"/>
              </a:solidFill>
            </a:rPr>
            <a:t>Переход на УСН с освобождением от НДС или с пониженными ставками (пп.2 п.3 ст.170 НК РФ</a:t>
          </a:r>
          <a:r>
            <a:rPr lang="ru-RU" sz="1000" dirty="0"/>
            <a:t>)</a:t>
          </a:r>
        </a:p>
      </dgm:t>
    </dgm:pt>
    <dgm:pt modelId="{34FD5A52-5DAF-48EB-9B15-02753E27FA4A}" type="parTrans" cxnId="{27DEED8D-0F3B-49B2-8ED2-9CAC03789B9B}">
      <dgm:prSet/>
      <dgm:spPr/>
      <dgm:t>
        <a:bodyPr/>
        <a:lstStyle/>
        <a:p>
          <a:endParaRPr lang="ru-RU"/>
        </a:p>
      </dgm:t>
    </dgm:pt>
    <dgm:pt modelId="{07D27FDA-A046-4EC7-820A-A6FF56DB22E3}" type="sibTrans" cxnId="{27DEED8D-0F3B-49B2-8ED2-9CAC03789B9B}">
      <dgm:prSet/>
      <dgm:spPr/>
      <dgm:t>
        <a:bodyPr/>
        <a:lstStyle/>
        <a:p>
          <a:endParaRPr lang="ru-RU"/>
        </a:p>
      </dgm:t>
    </dgm:pt>
    <dgm:pt modelId="{8E769918-B3AC-41DE-8EE6-008714444E56}">
      <dgm:prSet custT="1"/>
      <dgm:spPr/>
      <dgm:t>
        <a:bodyPr/>
        <a:lstStyle/>
        <a:p>
          <a:r>
            <a:rPr lang="ru-RU" sz="1050" dirty="0">
              <a:solidFill>
                <a:srgbClr val="025373"/>
              </a:solidFill>
            </a:rPr>
            <a:t>Вычет НДС с авансов выданных (пп.3 п.3 ст.170 НК РФ)</a:t>
          </a:r>
        </a:p>
      </dgm:t>
    </dgm:pt>
    <dgm:pt modelId="{A8434818-03F2-4E3D-9695-E3283E38F7A5}" type="parTrans" cxnId="{E132992D-F95F-4B35-A6FA-6550A96B4644}">
      <dgm:prSet/>
      <dgm:spPr/>
      <dgm:t>
        <a:bodyPr/>
        <a:lstStyle/>
        <a:p>
          <a:endParaRPr lang="ru-RU"/>
        </a:p>
      </dgm:t>
    </dgm:pt>
    <dgm:pt modelId="{060D424D-6F52-4459-B333-A91A727E889C}" type="sibTrans" cxnId="{E132992D-F95F-4B35-A6FA-6550A96B4644}">
      <dgm:prSet/>
      <dgm:spPr/>
      <dgm:t>
        <a:bodyPr/>
        <a:lstStyle/>
        <a:p>
          <a:endParaRPr lang="ru-RU"/>
        </a:p>
      </dgm:t>
    </dgm:pt>
    <dgm:pt modelId="{08C4DE0D-3D3F-4692-ACE2-8FD712780E2D}">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ru-RU" sz="1050" dirty="0"/>
        </a:p>
        <a:p>
          <a:pPr marL="0" marR="0" indent="0" defTabSz="914400" eaLnBrk="1" fontAlgn="auto" latinLnBrk="0" hangingPunct="1">
            <a:lnSpc>
              <a:spcPct val="100000"/>
            </a:lnSpc>
            <a:spcBef>
              <a:spcPts val="0"/>
            </a:spcBef>
            <a:spcAft>
              <a:spcPts val="0"/>
            </a:spcAft>
            <a:buClrTx/>
            <a:buSzTx/>
            <a:buFontTx/>
            <a:buNone/>
            <a:tabLst/>
            <a:defRPr/>
          </a:pPr>
          <a:r>
            <a:rPr lang="ru-RU" sz="1000" dirty="0">
              <a:solidFill>
                <a:srgbClr val="025373"/>
              </a:solidFill>
            </a:rPr>
            <a:t>Использование ТРУ в необлагаемой деятельности</a:t>
          </a:r>
        </a:p>
        <a:p>
          <a:pPr marL="0" marR="0" indent="0" defTabSz="914400" eaLnBrk="1" fontAlgn="auto" latinLnBrk="0" hangingPunct="1">
            <a:lnSpc>
              <a:spcPct val="100000"/>
            </a:lnSpc>
            <a:spcBef>
              <a:spcPts val="0"/>
            </a:spcBef>
            <a:spcAft>
              <a:spcPts val="0"/>
            </a:spcAft>
            <a:buClrTx/>
            <a:buSzTx/>
            <a:buFontTx/>
            <a:buNone/>
            <a:tabLst/>
            <a:defRPr/>
          </a:pPr>
          <a:r>
            <a:rPr lang="ru-RU" sz="1000" dirty="0">
              <a:solidFill>
                <a:srgbClr val="025373"/>
              </a:solidFill>
            </a:rPr>
            <a:t>(пп.2 п.3 ст.170 НК РФ)</a:t>
          </a:r>
        </a:p>
        <a:p>
          <a:endParaRPr lang="ru-RU" sz="1050" dirty="0"/>
        </a:p>
      </dgm:t>
    </dgm:pt>
    <dgm:pt modelId="{B2D7F713-418E-48C4-B4D9-B9BA595C463D}" type="parTrans" cxnId="{E4F8E400-9208-4515-96BF-1D5A87830B49}">
      <dgm:prSet/>
      <dgm:spPr/>
      <dgm:t>
        <a:bodyPr/>
        <a:lstStyle/>
        <a:p>
          <a:endParaRPr lang="ru-RU"/>
        </a:p>
      </dgm:t>
    </dgm:pt>
    <dgm:pt modelId="{C45F795C-55AA-4514-8934-5FA0E0917C21}" type="sibTrans" cxnId="{E4F8E400-9208-4515-96BF-1D5A87830B49}">
      <dgm:prSet/>
      <dgm:spPr/>
      <dgm:t>
        <a:bodyPr/>
        <a:lstStyle/>
        <a:p>
          <a:endParaRPr lang="ru-RU"/>
        </a:p>
      </dgm:t>
    </dgm:pt>
    <dgm:pt modelId="{50D17E92-C522-4A58-AECB-962456AE4DB6}" type="pres">
      <dgm:prSet presAssocID="{8645D356-6ED8-4D8F-A3D5-10500FEADF63}" presName="compositeShape" presStyleCnt="0">
        <dgm:presLayoutVars>
          <dgm:dir/>
          <dgm:resizeHandles/>
        </dgm:presLayoutVars>
      </dgm:prSet>
      <dgm:spPr/>
      <dgm:t>
        <a:bodyPr/>
        <a:lstStyle/>
        <a:p>
          <a:endParaRPr lang="ru-RU"/>
        </a:p>
      </dgm:t>
    </dgm:pt>
    <dgm:pt modelId="{1F328A3B-828E-41B2-9FDD-3E70626B52E6}" type="pres">
      <dgm:prSet presAssocID="{8645D356-6ED8-4D8F-A3D5-10500FEADF63}" presName="pyramid" presStyleLbl="node1" presStyleIdx="0" presStyleCnt="1" custLinFactNeighborX="-703"/>
      <dgm:spPr>
        <a:solidFill>
          <a:schemeClr val="accent1"/>
        </a:solidFill>
      </dgm:spPr>
      <dgm:t>
        <a:bodyPr/>
        <a:lstStyle/>
        <a:p>
          <a:endParaRPr lang="ru-RU"/>
        </a:p>
      </dgm:t>
    </dgm:pt>
    <dgm:pt modelId="{74AEC0A7-9D09-45F8-ABC7-B07332D965B0}" type="pres">
      <dgm:prSet presAssocID="{8645D356-6ED8-4D8F-A3D5-10500FEADF63}" presName="theList" presStyleCnt="0"/>
      <dgm:spPr/>
    </dgm:pt>
    <dgm:pt modelId="{8A09082B-BA18-4698-A6EB-C512E72140FC}" type="pres">
      <dgm:prSet presAssocID="{3E68A146-2828-4EF5-8D42-2719D9843925}" presName="aNode" presStyleLbl="fgAcc1" presStyleIdx="0" presStyleCnt="6" custLinFactNeighborX="-361">
        <dgm:presLayoutVars>
          <dgm:bulletEnabled val="1"/>
        </dgm:presLayoutVars>
      </dgm:prSet>
      <dgm:spPr/>
      <dgm:t>
        <a:bodyPr/>
        <a:lstStyle/>
        <a:p>
          <a:endParaRPr lang="ru-RU"/>
        </a:p>
      </dgm:t>
    </dgm:pt>
    <dgm:pt modelId="{23C9ADBD-C16D-4D6D-9A2F-94C9C5CD75F4}" type="pres">
      <dgm:prSet presAssocID="{3E68A146-2828-4EF5-8D42-2719D9843925}" presName="aSpace" presStyleCnt="0"/>
      <dgm:spPr/>
    </dgm:pt>
    <dgm:pt modelId="{18CC52AF-78D2-4D55-9B65-647FD45E15C4}" type="pres">
      <dgm:prSet presAssocID="{08C4DE0D-3D3F-4692-ACE2-8FD712780E2D}" presName="aNode" presStyleLbl="fgAcc1" presStyleIdx="1" presStyleCnt="6">
        <dgm:presLayoutVars>
          <dgm:bulletEnabled val="1"/>
        </dgm:presLayoutVars>
      </dgm:prSet>
      <dgm:spPr/>
      <dgm:t>
        <a:bodyPr/>
        <a:lstStyle/>
        <a:p>
          <a:endParaRPr lang="ru-RU"/>
        </a:p>
      </dgm:t>
    </dgm:pt>
    <dgm:pt modelId="{61233F56-808C-483C-8CD8-3EF55F2E0B9A}" type="pres">
      <dgm:prSet presAssocID="{08C4DE0D-3D3F-4692-ACE2-8FD712780E2D}" presName="aSpace" presStyleCnt="0"/>
      <dgm:spPr/>
    </dgm:pt>
    <dgm:pt modelId="{ACC5A3A6-9F58-4B51-BA74-7DEE0BEE028A}" type="pres">
      <dgm:prSet presAssocID="{3C20BAAA-3346-474A-BF5F-8F198DFCC3B5}" presName="aNode" presStyleLbl="fgAcc1" presStyleIdx="2" presStyleCnt="6">
        <dgm:presLayoutVars>
          <dgm:bulletEnabled val="1"/>
        </dgm:presLayoutVars>
      </dgm:prSet>
      <dgm:spPr/>
      <dgm:t>
        <a:bodyPr/>
        <a:lstStyle/>
        <a:p>
          <a:endParaRPr lang="ru-RU"/>
        </a:p>
      </dgm:t>
    </dgm:pt>
    <dgm:pt modelId="{D7D708B2-FC2E-48F6-A323-6227AFF13814}" type="pres">
      <dgm:prSet presAssocID="{3C20BAAA-3346-474A-BF5F-8F198DFCC3B5}" presName="aSpace" presStyleCnt="0"/>
      <dgm:spPr/>
    </dgm:pt>
    <dgm:pt modelId="{DF2A33E2-6F2D-404E-B803-49D451113B36}" type="pres">
      <dgm:prSet presAssocID="{AD3142B1-BC10-4AE4-B7B6-659CA699BDBF}" presName="aNode" presStyleLbl="fgAcc1" presStyleIdx="3" presStyleCnt="6">
        <dgm:presLayoutVars>
          <dgm:bulletEnabled val="1"/>
        </dgm:presLayoutVars>
      </dgm:prSet>
      <dgm:spPr/>
      <dgm:t>
        <a:bodyPr/>
        <a:lstStyle/>
        <a:p>
          <a:endParaRPr lang="ru-RU"/>
        </a:p>
      </dgm:t>
    </dgm:pt>
    <dgm:pt modelId="{337B12A0-BAE8-4470-A1C5-51B2F7CEB82C}" type="pres">
      <dgm:prSet presAssocID="{AD3142B1-BC10-4AE4-B7B6-659CA699BDBF}" presName="aSpace" presStyleCnt="0"/>
      <dgm:spPr/>
    </dgm:pt>
    <dgm:pt modelId="{FD946A87-90DD-4A53-87A9-549A7D371604}" type="pres">
      <dgm:prSet presAssocID="{AD770D60-BD0D-46A2-9B85-56B40BBA24C6}" presName="aNode" presStyleLbl="fgAcc1" presStyleIdx="4" presStyleCnt="6" custLinFactNeighborX="-1930" custLinFactNeighborY="-36363">
        <dgm:presLayoutVars>
          <dgm:bulletEnabled val="1"/>
        </dgm:presLayoutVars>
      </dgm:prSet>
      <dgm:spPr/>
      <dgm:t>
        <a:bodyPr/>
        <a:lstStyle/>
        <a:p>
          <a:endParaRPr lang="ru-RU"/>
        </a:p>
      </dgm:t>
    </dgm:pt>
    <dgm:pt modelId="{97E8E205-E4DD-4AA4-A544-8FD7FC44C17C}" type="pres">
      <dgm:prSet presAssocID="{AD770D60-BD0D-46A2-9B85-56B40BBA24C6}" presName="aSpace" presStyleCnt="0"/>
      <dgm:spPr/>
    </dgm:pt>
    <dgm:pt modelId="{C18E4833-5C64-4670-B597-9482EBA90F80}" type="pres">
      <dgm:prSet presAssocID="{8E769918-B3AC-41DE-8EE6-008714444E56}" presName="aNode" presStyleLbl="fgAcc1" presStyleIdx="5" presStyleCnt="6">
        <dgm:presLayoutVars>
          <dgm:bulletEnabled val="1"/>
        </dgm:presLayoutVars>
      </dgm:prSet>
      <dgm:spPr/>
      <dgm:t>
        <a:bodyPr/>
        <a:lstStyle/>
        <a:p>
          <a:endParaRPr lang="ru-RU"/>
        </a:p>
      </dgm:t>
    </dgm:pt>
    <dgm:pt modelId="{EFCA8005-F75B-424B-8820-B397F2F16BD0}" type="pres">
      <dgm:prSet presAssocID="{8E769918-B3AC-41DE-8EE6-008714444E56}" presName="aSpace" presStyleCnt="0"/>
      <dgm:spPr/>
    </dgm:pt>
  </dgm:ptLst>
  <dgm:cxnLst>
    <dgm:cxn modelId="{4CD95BC8-B882-49D6-83EB-B05E3F292EB5}" type="presOf" srcId="{AD770D60-BD0D-46A2-9B85-56B40BBA24C6}" destId="{FD946A87-90DD-4A53-87A9-549A7D371604}" srcOrd="0" destOrd="0" presId="urn:microsoft.com/office/officeart/2005/8/layout/pyramid2"/>
    <dgm:cxn modelId="{484D2F20-0140-430B-A269-4097C720CFCC}" srcId="{8645D356-6ED8-4D8F-A3D5-10500FEADF63}" destId="{AD3142B1-BC10-4AE4-B7B6-659CA699BDBF}" srcOrd="3" destOrd="0" parTransId="{AC5E82FF-84D5-416A-822B-E51E79628AE0}" sibTransId="{FEE9C178-2EC5-4143-9FDF-0CD4B7DB7498}"/>
    <dgm:cxn modelId="{E132992D-F95F-4B35-A6FA-6550A96B4644}" srcId="{8645D356-6ED8-4D8F-A3D5-10500FEADF63}" destId="{8E769918-B3AC-41DE-8EE6-008714444E56}" srcOrd="5" destOrd="0" parTransId="{A8434818-03F2-4E3D-9695-E3283E38F7A5}" sibTransId="{060D424D-6F52-4459-B333-A91A727E889C}"/>
    <dgm:cxn modelId="{200A659F-255E-49D5-9453-991AC1B5A192}" type="presOf" srcId="{3C20BAAA-3346-474A-BF5F-8F198DFCC3B5}" destId="{ACC5A3A6-9F58-4B51-BA74-7DEE0BEE028A}" srcOrd="0" destOrd="0" presId="urn:microsoft.com/office/officeart/2005/8/layout/pyramid2"/>
    <dgm:cxn modelId="{5A6207E5-DA5C-4F64-B68B-272218466AC5}" type="presOf" srcId="{08C4DE0D-3D3F-4692-ACE2-8FD712780E2D}" destId="{18CC52AF-78D2-4D55-9B65-647FD45E15C4}" srcOrd="0" destOrd="0" presId="urn:microsoft.com/office/officeart/2005/8/layout/pyramid2"/>
    <dgm:cxn modelId="{E4F8E400-9208-4515-96BF-1D5A87830B49}" srcId="{8645D356-6ED8-4D8F-A3D5-10500FEADF63}" destId="{08C4DE0D-3D3F-4692-ACE2-8FD712780E2D}" srcOrd="1" destOrd="0" parTransId="{B2D7F713-418E-48C4-B4D9-B9BA595C463D}" sibTransId="{C45F795C-55AA-4514-8934-5FA0E0917C21}"/>
    <dgm:cxn modelId="{0A03EBCD-D8E3-4143-8366-3EE1A40DFD96}" type="presOf" srcId="{AD3142B1-BC10-4AE4-B7B6-659CA699BDBF}" destId="{DF2A33E2-6F2D-404E-B803-49D451113B36}" srcOrd="0" destOrd="0" presId="urn:microsoft.com/office/officeart/2005/8/layout/pyramid2"/>
    <dgm:cxn modelId="{F48A84E9-0187-48AE-86E4-3631A8723081}" srcId="{8645D356-6ED8-4D8F-A3D5-10500FEADF63}" destId="{3E68A146-2828-4EF5-8D42-2719D9843925}" srcOrd="0" destOrd="0" parTransId="{4571CC65-C2BD-4F21-8337-B03DB44FEAB3}" sibTransId="{1E31BC6F-3E82-4B51-B7E1-F9D72AA6C725}"/>
    <dgm:cxn modelId="{F7CA20EF-445A-489E-9BDF-A2C9B486FF0D}" type="presOf" srcId="{3E68A146-2828-4EF5-8D42-2719D9843925}" destId="{8A09082B-BA18-4698-A6EB-C512E72140FC}" srcOrd="0" destOrd="0" presId="urn:microsoft.com/office/officeart/2005/8/layout/pyramid2"/>
    <dgm:cxn modelId="{C313684F-8D71-40A8-9A80-F42CC0D0D441}" type="presOf" srcId="{8645D356-6ED8-4D8F-A3D5-10500FEADF63}" destId="{50D17E92-C522-4A58-AECB-962456AE4DB6}" srcOrd="0" destOrd="0" presId="urn:microsoft.com/office/officeart/2005/8/layout/pyramid2"/>
    <dgm:cxn modelId="{16A801AE-15DC-4C5F-8136-9A99EE8352FA}" type="presOf" srcId="{8E769918-B3AC-41DE-8EE6-008714444E56}" destId="{C18E4833-5C64-4670-B597-9482EBA90F80}" srcOrd="0" destOrd="0" presId="urn:microsoft.com/office/officeart/2005/8/layout/pyramid2"/>
    <dgm:cxn modelId="{6DF81989-F8A4-4F49-A59E-ED521EA64474}" srcId="{8645D356-6ED8-4D8F-A3D5-10500FEADF63}" destId="{AD770D60-BD0D-46A2-9B85-56B40BBA24C6}" srcOrd="4" destOrd="0" parTransId="{073320A6-110B-4FA5-986E-CC221796DAF2}" sibTransId="{D542C940-6735-43EB-B405-B0740F30CC6B}"/>
    <dgm:cxn modelId="{27DEED8D-0F3B-49B2-8ED2-9CAC03789B9B}" srcId="{8645D356-6ED8-4D8F-A3D5-10500FEADF63}" destId="{3C20BAAA-3346-474A-BF5F-8F198DFCC3B5}" srcOrd="2" destOrd="0" parTransId="{34FD5A52-5DAF-48EB-9B15-02753E27FA4A}" sibTransId="{07D27FDA-A046-4EC7-820A-A6FF56DB22E3}"/>
    <dgm:cxn modelId="{75E40D38-8A7F-4539-9C55-BB163C27D2DA}" type="presParOf" srcId="{50D17E92-C522-4A58-AECB-962456AE4DB6}" destId="{1F328A3B-828E-41B2-9FDD-3E70626B52E6}" srcOrd="0" destOrd="0" presId="urn:microsoft.com/office/officeart/2005/8/layout/pyramid2"/>
    <dgm:cxn modelId="{7E639578-B5A1-46D4-A437-5B4C90052DF3}" type="presParOf" srcId="{50D17E92-C522-4A58-AECB-962456AE4DB6}" destId="{74AEC0A7-9D09-45F8-ABC7-B07332D965B0}" srcOrd="1" destOrd="0" presId="urn:microsoft.com/office/officeart/2005/8/layout/pyramid2"/>
    <dgm:cxn modelId="{F53498DB-09C4-4600-9721-C6909C2A8610}" type="presParOf" srcId="{74AEC0A7-9D09-45F8-ABC7-B07332D965B0}" destId="{8A09082B-BA18-4698-A6EB-C512E72140FC}" srcOrd="0" destOrd="0" presId="urn:microsoft.com/office/officeart/2005/8/layout/pyramid2"/>
    <dgm:cxn modelId="{7ED10C48-4627-491B-A48A-42833A192A28}" type="presParOf" srcId="{74AEC0A7-9D09-45F8-ABC7-B07332D965B0}" destId="{23C9ADBD-C16D-4D6D-9A2F-94C9C5CD75F4}" srcOrd="1" destOrd="0" presId="urn:microsoft.com/office/officeart/2005/8/layout/pyramid2"/>
    <dgm:cxn modelId="{2AE511B3-09D0-453F-ADD4-3EB0D0F983B8}" type="presParOf" srcId="{74AEC0A7-9D09-45F8-ABC7-B07332D965B0}" destId="{18CC52AF-78D2-4D55-9B65-647FD45E15C4}" srcOrd="2" destOrd="0" presId="urn:microsoft.com/office/officeart/2005/8/layout/pyramid2"/>
    <dgm:cxn modelId="{8663F28E-5566-4A58-AABD-430A688FC579}" type="presParOf" srcId="{74AEC0A7-9D09-45F8-ABC7-B07332D965B0}" destId="{61233F56-808C-483C-8CD8-3EF55F2E0B9A}" srcOrd="3" destOrd="0" presId="urn:microsoft.com/office/officeart/2005/8/layout/pyramid2"/>
    <dgm:cxn modelId="{5D9E5E70-89C1-4290-82C5-A443BF4F9511}" type="presParOf" srcId="{74AEC0A7-9D09-45F8-ABC7-B07332D965B0}" destId="{ACC5A3A6-9F58-4B51-BA74-7DEE0BEE028A}" srcOrd="4" destOrd="0" presId="urn:microsoft.com/office/officeart/2005/8/layout/pyramid2"/>
    <dgm:cxn modelId="{104CCFDF-6391-4E81-B6FC-4703D85529BC}" type="presParOf" srcId="{74AEC0A7-9D09-45F8-ABC7-B07332D965B0}" destId="{D7D708B2-FC2E-48F6-A323-6227AFF13814}" srcOrd="5" destOrd="0" presId="urn:microsoft.com/office/officeart/2005/8/layout/pyramid2"/>
    <dgm:cxn modelId="{9FA4252D-D1E5-4D10-B898-ABEF766067CE}" type="presParOf" srcId="{74AEC0A7-9D09-45F8-ABC7-B07332D965B0}" destId="{DF2A33E2-6F2D-404E-B803-49D451113B36}" srcOrd="6" destOrd="0" presId="urn:microsoft.com/office/officeart/2005/8/layout/pyramid2"/>
    <dgm:cxn modelId="{68E3B765-668A-4439-B4F2-33D3B8B5BF73}" type="presParOf" srcId="{74AEC0A7-9D09-45F8-ABC7-B07332D965B0}" destId="{337B12A0-BAE8-4470-A1C5-51B2F7CEB82C}" srcOrd="7" destOrd="0" presId="urn:microsoft.com/office/officeart/2005/8/layout/pyramid2"/>
    <dgm:cxn modelId="{C54A7021-663F-4EDA-AF6C-BF0D3C0F26EF}" type="presParOf" srcId="{74AEC0A7-9D09-45F8-ABC7-B07332D965B0}" destId="{FD946A87-90DD-4A53-87A9-549A7D371604}" srcOrd="8" destOrd="0" presId="urn:microsoft.com/office/officeart/2005/8/layout/pyramid2"/>
    <dgm:cxn modelId="{80074090-E8F3-4DD5-AC7C-29CBD3D86670}" type="presParOf" srcId="{74AEC0A7-9D09-45F8-ABC7-B07332D965B0}" destId="{97E8E205-E4DD-4AA4-A544-8FD7FC44C17C}" srcOrd="9" destOrd="0" presId="urn:microsoft.com/office/officeart/2005/8/layout/pyramid2"/>
    <dgm:cxn modelId="{47DB0AA0-67AC-466E-87A4-1856F5EAFE7D}" type="presParOf" srcId="{74AEC0A7-9D09-45F8-ABC7-B07332D965B0}" destId="{C18E4833-5C64-4670-B597-9482EBA90F80}" srcOrd="10" destOrd="0" presId="urn:microsoft.com/office/officeart/2005/8/layout/pyramid2"/>
    <dgm:cxn modelId="{EC9A9016-EE52-4965-BCB4-499A7EFACF4E}" type="presParOf" srcId="{74AEC0A7-9D09-45F8-ABC7-B07332D965B0}" destId="{EFCA8005-F75B-424B-8820-B397F2F16BD0}" srcOrd="11" destOrd="0" presId="urn:microsoft.com/office/officeart/2005/8/layout/pyramid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A14F5BB-2C83-43C8-9EBB-222640931BFA}" type="doc">
      <dgm:prSet loTypeId="urn:microsoft.com/office/officeart/2005/8/layout/hierarchy3" loCatId="hierarchy" qsTypeId="urn:microsoft.com/office/officeart/2005/8/quickstyle/simple1" qsCatId="simple" csTypeId="urn:microsoft.com/office/officeart/2005/8/colors/accent3_1" csCatId="accent3" phldr="1"/>
      <dgm:spPr/>
      <dgm:t>
        <a:bodyPr/>
        <a:lstStyle/>
        <a:p>
          <a:endParaRPr lang="ru-RU"/>
        </a:p>
      </dgm:t>
    </dgm:pt>
    <dgm:pt modelId="{30207E53-CC84-43D8-88DB-72A3CE24BE8E}">
      <dgm:prSet phldrT="[Текст]" custT="1"/>
      <dgm:spPr>
        <a:ln>
          <a:solidFill>
            <a:schemeClr val="tx2"/>
          </a:solidFill>
        </a:ln>
      </dgm:spPr>
      <dgm:t>
        <a:bodyPr/>
        <a:lstStyle/>
        <a:p>
          <a:r>
            <a:rPr lang="ru-RU" sz="1400" dirty="0">
              <a:solidFill>
                <a:schemeClr val="tx1"/>
              </a:solidFill>
            </a:rPr>
            <a:t>Субсидии</a:t>
          </a:r>
        </a:p>
        <a:p>
          <a:r>
            <a:rPr lang="ru-RU" sz="1400" dirty="0">
              <a:solidFill>
                <a:schemeClr val="tx1"/>
              </a:solidFill>
            </a:rPr>
            <a:t> облагаются НДС</a:t>
          </a:r>
        </a:p>
      </dgm:t>
    </dgm:pt>
    <dgm:pt modelId="{666E6518-800A-4E31-A859-444B417FF6D8}" type="parTrans" cxnId="{378AD1AE-8A46-47FC-9ABF-0BD29BF890B6}">
      <dgm:prSet/>
      <dgm:spPr/>
      <dgm:t>
        <a:bodyPr/>
        <a:lstStyle/>
        <a:p>
          <a:endParaRPr lang="ru-RU"/>
        </a:p>
      </dgm:t>
    </dgm:pt>
    <dgm:pt modelId="{49B1D226-A87F-4006-88DC-722E4F54F243}" type="sibTrans" cxnId="{378AD1AE-8A46-47FC-9ABF-0BD29BF890B6}">
      <dgm:prSet/>
      <dgm:spPr/>
      <dgm:t>
        <a:bodyPr/>
        <a:lstStyle/>
        <a:p>
          <a:endParaRPr lang="ru-RU"/>
        </a:p>
      </dgm:t>
    </dgm:pt>
    <dgm:pt modelId="{BDC7E6E2-5E1A-4FD3-BF2B-F91AD885D33B}">
      <dgm:prSet phldrT="[Текст]" custT="1"/>
      <dgm:spPr>
        <a:solidFill>
          <a:srgbClr val="D5F6FB">
            <a:alpha val="90000"/>
          </a:srgbClr>
        </a:solidFill>
        <a:ln>
          <a:solidFill>
            <a:schemeClr val="tx2"/>
          </a:solidFill>
        </a:ln>
      </dgm:spPr>
      <dgm:t>
        <a:bodyPr/>
        <a:lstStyle/>
        <a:p>
          <a:endParaRPr lang="ru-RU" sz="1100" dirty="0"/>
        </a:p>
        <a:p>
          <a:r>
            <a:rPr lang="ru-RU" sz="1100" dirty="0"/>
            <a:t>Полученные в качестве оплаты товаров (работ, услуг), реализуемых с НДС </a:t>
          </a:r>
          <a:r>
            <a:rPr lang="en-US" sz="1100" dirty="0"/>
            <a:t>&lt;1&gt;</a:t>
          </a:r>
          <a:endParaRPr lang="ru-RU" sz="1100" dirty="0"/>
        </a:p>
        <a:p>
          <a:endParaRPr lang="ru-RU" sz="1200" dirty="0"/>
        </a:p>
      </dgm:t>
    </dgm:pt>
    <dgm:pt modelId="{BE6B58F1-7E10-43FF-A43A-34898D0C22F3}" type="parTrans" cxnId="{0736D4BF-DFF0-46C2-8B9F-C87A96C2E4DA}">
      <dgm:prSet/>
      <dgm:spPr>
        <a:ln>
          <a:solidFill>
            <a:schemeClr val="tx2"/>
          </a:solidFill>
        </a:ln>
      </dgm:spPr>
      <dgm:t>
        <a:bodyPr/>
        <a:lstStyle/>
        <a:p>
          <a:endParaRPr lang="ru-RU"/>
        </a:p>
      </dgm:t>
    </dgm:pt>
    <dgm:pt modelId="{E05D5D01-FB94-48B5-BC40-367A1823BA67}" type="sibTrans" cxnId="{0736D4BF-DFF0-46C2-8B9F-C87A96C2E4DA}">
      <dgm:prSet/>
      <dgm:spPr/>
      <dgm:t>
        <a:bodyPr/>
        <a:lstStyle/>
        <a:p>
          <a:endParaRPr lang="ru-RU"/>
        </a:p>
      </dgm:t>
    </dgm:pt>
    <dgm:pt modelId="{CDAC43F0-3E9D-4476-8A14-75AAC3AEC020}">
      <dgm:prSet phldrT="[Текст]" custT="1"/>
      <dgm:spPr>
        <a:solidFill>
          <a:srgbClr val="D5F6FB">
            <a:alpha val="90000"/>
          </a:srgbClr>
        </a:solidFill>
        <a:ln>
          <a:solidFill>
            <a:schemeClr val="tx2"/>
          </a:solidFill>
        </a:ln>
      </dgm:spPr>
      <dgm:t>
        <a:bodyPr/>
        <a:lstStyle/>
        <a:p>
          <a:endParaRPr lang="ru-RU" sz="1100" dirty="0"/>
        </a:p>
        <a:p>
          <a:r>
            <a:rPr lang="ru-RU" sz="1100" dirty="0"/>
            <a:t>Полученные для возмещения недополученных доходов в связи с производством и (или) реализацией товаров, работ, услуг, облагаемых НДС</a:t>
          </a:r>
          <a:r>
            <a:rPr lang="en-US" sz="1100" dirty="0"/>
            <a:t>&lt;2&gt;</a:t>
          </a:r>
          <a:endParaRPr lang="ru-RU" sz="1100" dirty="0"/>
        </a:p>
        <a:p>
          <a:endParaRPr lang="ru-RU" sz="1100" dirty="0"/>
        </a:p>
      </dgm:t>
    </dgm:pt>
    <dgm:pt modelId="{9DF4387E-A61D-4305-9801-968187D11098}" type="parTrans" cxnId="{E51D5DC7-A1D9-4772-86C9-6578A91BE68A}">
      <dgm:prSet/>
      <dgm:spPr>
        <a:solidFill>
          <a:srgbClr val="D5F6FB"/>
        </a:solidFill>
        <a:ln>
          <a:solidFill>
            <a:schemeClr val="tx2"/>
          </a:solidFill>
        </a:ln>
      </dgm:spPr>
      <dgm:t>
        <a:bodyPr/>
        <a:lstStyle/>
        <a:p>
          <a:endParaRPr lang="ru-RU"/>
        </a:p>
      </dgm:t>
    </dgm:pt>
    <dgm:pt modelId="{69B0E6F8-B3A9-45A8-B1D8-D354B5838EF9}" type="sibTrans" cxnId="{E51D5DC7-A1D9-4772-86C9-6578A91BE68A}">
      <dgm:prSet/>
      <dgm:spPr/>
      <dgm:t>
        <a:bodyPr/>
        <a:lstStyle/>
        <a:p>
          <a:endParaRPr lang="ru-RU"/>
        </a:p>
      </dgm:t>
    </dgm:pt>
    <dgm:pt modelId="{D1B50027-DAB8-4948-9BB1-95A5B42953A7}">
      <dgm:prSet phldrT="[Текст]" custT="1"/>
      <dgm:spPr>
        <a:ln>
          <a:solidFill>
            <a:schemeClr val="tx2"/>
          </a:solidFill>
        </a:ln>
      </dgm:spPr>
      <dgm:t>
        <a:bodyPr/>
        <a:lstStyle/>
        <a:p>
          <a:r>
            <a:rPr lang="ru-RU" sz="1400" dirty="0">
              <a:solidFill>
                <a:schemeClr val="tx1"/>
              </a:solidFill>
            </a:rPr>
            <a:t>Субсидии не облагаются НДС</a:t>
          </a:r>
        </a:p>
      </dgm:t>
    </dgm:pt>
    <dgm:pt modelId="{DD05C87C-DDFA-4185-9FE5-F66BDE37C335}" type="parTrans" cxnId="{1CA89AB6-9D1B-4F69-AFD7-3C92C3C65D64}">
      <dgm:prSet/>
      <dgm:spPr/>
      <dgm:t>
        <a:bodyPr/>
        <a:lstStyle/>
        <a:p>
          <a:endParaRPr lang="ru-RU"/>
        </a:p>
      </dgm:t>
    </dgm:pt>
    <dgm:pt modelId="{7DA84E11-1F83-4BB3-87A3-971A6BBBEA46}" type="sibTrans" cxnId="{1CA89AB6-9D1B-4F69-AFD7-3C92C3C65D64}">
      <dgm:prSet/>
      <dgm:spPr/>
      <dgm:t>
        <a:bodyPr/>
        <a:lstStyle/>
        <a:p>
          <a:endParaRPr lang="ru-RU"/>
        </a:p>
      </dgm:t>
    </dgm:pt>
    <dgm:pt modelId="{C9EC3B83-88B1-4B68-B762-8C3B815CE0C3}">
      <dgm:prSet phldrT="[Текст]" custT="1"/>
      <dgm:spPr>
        <a:solidFill>
          <a:srgbClr val="D5F6FB">
            <a:alpha val="90000"/>
          </a:srgbClr>
        </a:solidFill>
        <a:ln>
          <a:solidFill>
            <a:schemeClr val="tx2"/>
          </a:solidFill>
        </a:ln>
      </dgm:spPr>
      <dgm:t>
        <a:bodyPr/>
        <a:lstStyle/>
        <a:p>
          <a:endParaRPr lang="ru-RU" sz="1200" dirty="0"/>
        </a:p>
        <a:p>
          <a:r>
            <a:rPr lang="ru-RU" sz="1200" dirty="0"/>
            <a:t>Для финансирования своих затрат на приобретение товаров, работ, услуг, имущественных прав, основных средств, нематериальных активов</a:t>
          </a:r>
          <a:r>
            <a:rPr lang="en-US" sz="1200" dirty="0"/>
            <a:t>&lt;3&gt;</a:t>
          </a:r>
          <a:endParaRPr lang="ru-RU" sz="1200" dirty="0"/>
        </a:p>
        <a:p>
          <a:endParaRPr lang="ru-RU" sz="900" dirty="0"/>
        </a:p>
      </dgm:t>
    </dgm:pt>
    <dgm:pt modelId="{AC2FA16A-D7A9-4038-A8AF-BFADB1131854}" type="parTrans" cxnId="{306F69AA-ACD2-4FD7-96B6-849F677CCC1E}">
      <dgm:prSet/>
      <dgm:spPr>
        <a:solidFill>
          <a:srgbClr val="D5F6FB"/>
        </a:solidFill>
        <a:ln>
          <a:solidFill>
            <a:schemeClr val="tx2"/>
          </a:solidFill>
        </a:ln>
      </dgm:spPr>
      <dgm:t>
        <a:bodyPr/>
        <a:lstStyle/>
        <a:p>
          <a:endParaRPr lang="ru-RU"/>
        </a:p>
      </dgm:t>
    </dgm:pt>
    <dgm:pt modelId="{8D2627D5-DB3F-4E63-BBDE-CB9B8D4892FF}" type="sibTrans" cxnId="{306F69AA-ACD2-4FD7-96B6-849F677CCC1E}">
      <dgm:prSet/>
      <dgm:spPr/>
      <dgm:t>
        <a:bodyPr/>
        <a:lstStyle/>
        <a:p>
          <a:endParaRPr lang="ru-RU"/>
        </a:p>
      </dgm:t>
    </dgm:pt>
    <dgm:pt modelId="{03726AEC-7578-4A73-9260-E5DDC96E6DEC}">
      <dgm:prSet phldrT="[Текст]" custT="1"/>
      <dgm:spPr>
        <a:solidFill>
          <a:srgbClr val="D5F6FB">
            <a:alpha val="90000"/>
          </a:srgbClr>
        </a:solidFill>
        <a:ln>
          <a:solidFill>
            <a:schemeClr val="tx2"/>
          </a:solidFill>
        </a:ln>
      </dgm:spPr>
      <dgm:t>
        <a:bodyPr/>
        <a:lstStyle/>
        <a:p>
          <a:endParaRPr lang="ru-RU" sz="900" dirty="0"/>
        </a:p>
        <a:p>
          <a:r>
            <a:rPr lang="ru-RU" sz="1100" dirty="0"/>
            <a:t>При применении государственных регулируемых цен или цен с учетом предоставляемых по законодательству льгот</a:t>
          </a:r>
          <a:r>
            <a:rPr lang="en-US" sz="1100" dirty="0"/>
            <a:t>&lt;4&gt;</a:t>
          </a:r>
          <a:endParaRPr lang="ru-RU" sz="1100" dirty="0"/>
        </a:p>
        <a:p>
          <a:endParaRPr lang="ru-RU" sz="1100" dirty="0"/>
        </a:p>
      </dgm:t>
    </dgm:pt>
    <dgm:pt modelId="{B98A00C2-5FFE-4955-B3C7-63D12544C1C8}" type="parTrans" cxnId="{2669AA4D-27E8-4866-ACF5-6438113A010E}">
      <dgm:prSet/>
      <dgm:spPr>
        <a:ln>
          <a:solidFill>
            <a:schemeClr val="tx2"/>
          </a:solidFill>
        </a:ln>
      </dgm:spPr>
      <dgm:t>
        <a:bodyPr/>
        <a:lstStyle/>
        <a:p>
          <a:endParaRPr lang="ru-RU"/>
        </a:p>
      </dgm:t>
    </dgm:pt>
    <dgm:pt modelId="{293148AA-CA19-479F-8761-C78331B9A076}" type="sibTrans" cxnId="{2669AA4D-27E8-4866-ACF5-6438113A010E}">
      <dgm:prSet/>
      <dgm:spPr/>
      <dgm:t>
        <a:bodyPr/>
        <a:lstStyle/>
        <a:p>
          <a:endParaRPr lang="ru-RU"/>
        </a:p>
      </dgm:t>
    </dgm:pt>
    <dgm:pt modelId="{53362D8C-2A3B-4E4B-B03F-2E4A45C410C6}" type="pres">
      <dgm:prSet presAssocID="{5A14F5BB-2C83-43C8-9EBB-222640931BFA}" presName="diagram" presStyleCnt="0">
        <dgm:presLayoutVars>
          <dgm:chPref val="1"/>
          <dgm:dir/>
          <dgm:animOne val="branch"/>
          <dgm:animLvl val="lvl"/>
          <dgm:resizeHandles/>
        </dgm:presLayoutVars>
      </dgm:prSet>
      <dgm:spPr/>
      <dgm:t>
        <a:bodyPr/>
        <a:lstStyle/>
        <a:p>
          <a:endParaRPr lang="ru-RU"/>
        </a:p>
      </dgm:t>
    </dgm:pt>
    <dgm:pt modelId="{3D7747BC-FB37-4562-85DB-E2A2C2DBAE89}" type="pres">
      <dgm:prSet presAssocID="{30207E53-CC84-43D8-88DB-72A3CE24BE8E}" presName="root" presStyleCnt="0"/>
      <dgm:spPr/>
    </dgm:pt>
    <dgm:pt modelId="{0F87892F-C312-4B08-B542-C4636624A289}" type="pres">
      <dgm:prSet presAssocID="{30207E53-CC84-43D8-88DB-72A3CE24BE8E}" presName="rootComposite" presStyleCnt="0"/>
      <dgm:spPr/>
    </dgm:pt>
    <dgm:pt modelId="{DC98EE70-D410-4FC4-8011-1FCB545CCD3C}" type="pres">
      <dgm:prSet presAssocID="{30207E53-CC84-43D8-88DB-72A3CE24BE8E}" presName="rootText" presStyleLbl="node1" presStyleIdx="0" presStyleCnt="2"/>
      <dgm:spPr/>
      <dgm:t>
        <a:bodyPr/>
        <a:lstStyle/>
        <a:p>
          <a:endParaRPr lang="ru-RU"/>
        </a:p>
      </dgm:t>
    </dgm:pt>
    <dgm:pt modelId="{0BCFD4FD-93F4-4E1F-B98F-0DC2D9EE73E5}" type="pres">
      <dgm:prSet presAssocID="{30207E53-CC84-43D8-88DB-72A3CE24BE8E}" presName="rootConnector" presStyleLbl="node1" presStyleIdx="0" presStyleCnt="2"/>
      <dgm:spPr/>
      <dgm:t>
        <a:bodyPr/>
        <a:lstStyle/>
        <a:p>
          <a:endParaRPr lang="ru-RU"/>
        </a:p>
      </dgm:t>
    </dgm:pt>
    <dgm:pt modelId="{032623A4-F039-40F2-A9A5-37A24781425D}" type="pres">
      <dgm:prSet presAssocID="{30207E53-CC84-43D8-88DB-72A3CE24BE8E}" presName="childShape" presStyleCnt="0"/>
      <dgm:spPr/>
    </dgm:pt>
    <dgm:pt modelId="{FB3E257A-7E1A-4081-8AB7-8503467F491D}" type="pres">
      <dgm:prSet presAssocID="{BE6B58F1-7E10-43FF-A43A-34898D0C22F3}" presName="Name13" presStyleLbl="parChTrans1D2" presStyleIdx="0" presStyleCnt="4"/>
      <dgm:spPr/>
      <dgm:t>
        <a:bodyPr/>
        <a:lstStyle/>
        <a:p>
          <a:endParaRPr lang="ru-RU"/>
        </a:p>
      </dgm:t>
    </dgm:pt>
    <dgm:pt modelId="{2C1E20C7-5714-4440-A63A-FD188E853562}" type="pres">
      <dgm:prSet presAssocID="{BDC7E6E2-5E1A-4FD3-BF2B-F91AD885D33B}" presName="childText" presStyleLbl="bgAcc1" presStyleIdx="0" presStyleCnt="4" custScaleX="148086">
        <dgm:presLayoutVars>
          <dgm:bulletEnabled val="1"/>
        </dgm:presLayoutVars>
      </dgm:prSet>
      <dgm:spPr/>
      <dgm:t>
        <a:bodyPr/>
        <a:lstStyle/>
        <a:p>
          <a:endParaRPr lang="ru-RU"/>
        </a:p>
      </dgm:t>
    </dgm:pt>
    <dgm:pt modelId="{E53795B8-81A0-410A-B789-0B1045399F4E}" type="pres">
      <dgm:prSet presAssocID="{9DF4387E-A61D-4305-9801-968187D11098}" presName="Name13" presStyleLbl="parChTrans1D2" presStyleIdx="1" presStyleCnt="4"/>
      <dgm:spPr/>
      <dgm:t>
        <a:bodyPr/>
        <a:lstStyle/>
        <a:p>
          <a:endParaRPr lang="ru-RU"/>
        </a:p>
      </dgm:t>
    </dgm:pt>
    <dgm:pt modelId="{042F1751-A7CF-4DA5-8983-E4D2990CF527}" type="pres">
      <dgm:prSet presAssocID="{CDAC43F0-3E9D-4476-8A14-75AAC3AEC020}" presName="childText" presStyleLbl="bgAcc1" presStyleIdx="1" presStyleCnt="4" custScaleX="153358">
        <dgm:presLayoutVars>
          <dgm:bulletEnabled val="1"/>
        </dgm:presLayoutVars>
      </dgm:prSet>
      <dgm:spPr/>
      <dgm:t>
        <a:bodyPr/>
        <a:lstStyle/>
        <a:p>
          <a:endParaRPr lang="ru-RU"/>
        </a:p>
      </dgm:t>
    </dgm:pt>
    <dgm:pt modelId="{3BE5C562-3258-4CC6-B3F9-3E49E29CE15B}" type="pres">
      <dgm:prSet presAssocID="{D1B50027-DAB8-4948-9BB1-95A5B42953A7}" presName="root" presStyleCnt="0"/>
      <dgm:spPr/>
    </dgm:pt>
    <dgm:pt modelId="{B4A7995A-0229-448A-9D68-E271C580FF4E}" type="pres">
      <dgm:prSet presAssocID="{D1B50027-DAB8-4948-9BB1-95A5B42953A7}" presName="rootComposite" presStyleCnt="0"/>
      <dgm:spPr/>
    </dgm:pt>
    <dgm:pt modelId="{79761743-5D2B-4CCF-B08D-A37FBF85FD1B}" type="pres">
      <dgm:prSet presAssocID="{D1B50027-DAB8-4948-9BB1-95A5B42953A7}" presName="rootText" presStyleLbl="node1" presStyleIdx="1" presStyleCnt="2"/>
      <dgm:spPr/>
      <dgm:t>
        <a:bodyPr/>
        <a:lstStyle/>
        <a:p>
          <a:endParaRPr lang="ru-RU"/>
        </a:p>
      </dgm:t>
    </dgm:pt>
    <dgm:pt modelId="{AAA677DA-DB1D-4A36-8B9D-973BB9F51A63}" type="pres">
      <dgm:prSet presAssocID="{D1B50027-DAB8-4948-9BB1-95A5B42953A7}" presName="rootConnector" presStyleLbl="node1" presStyleIdx="1" presStyleCnt="2"/>
      <dgm:spPr/>
      <dgm:t>
        <a:bodyPr/>
        <a:lstStyle/>
        <a:p>
          <a:endParaRPr lang="ru-RU"/>
        </a:p>
      </dgm:t>
    </dgm:pt>
    <dgm:pt modelId="{78555078-69B7-4129-9142-881D5855C5D3}" type="pres">
      <dgm:prSet presAssocID="{D1B50027-DAB8-4948-9BB1-95A5B42953A7}" presName="childShape" presStyleCnt="0"/>
      <dgm:spPr/>
    </dgm:pt>
    <dgm:pt modelId="{D72855C2-18E9-4D61-9DE4-4AE806D0D769}" type="pres">
      <dgm:prSet presAssocID="{AC2FA16A-D7A9-4038-A8AF-BFADB1131854}" presName="Name13" presStyleLbl="parChTrans1D2" presStyleIdx="2" presStyleCnt="4"/>
      <dgm:spPr/>
      <dgm:t>
        <a:bodyPr/>
        <a:lstStyle/>
        <a:p>
          <a:endParaRPr lang="ru-RU"/>
        </a:p>
      </dgm:t>
    </dgm:pt>
    <dgm:pt modelId="{DFDFBC70-5C9D-4D49-9C9A-A71242824C70}" type="pres">
      <dgm:prSet presAssocID="{C9EC3B83-88B1-4B68-B762-8C3B815CE0C3}" presName="childText" presStyleLbl="bgAcc1" presStyleIdx="2" presStyleCnt="4" custScaleX="208718">
        <dgm:presLayoutVars>
          <dgm:bulletEnabled val="1"/>
        </dgm:presLayoutVars>
      </dgm:prSet>
      <dgm:spPr/>
      <dgm:t>
        <a:bodyPr/>
        <a:lstStyle/>
        <a:p>
          <a:endParaRPr lang="ru-RU"/>
        </a:p>
      </dgm:t>
    </dgm:pt>
    <dgm:pt modelId="{0901BBDB-9035-423B-9DDE-3F6576C9A08F}" type="pres">
      <dgm:prSet presAssocID="{B98A00C2-5FFE-4955-B3C7-63D12544C1C8}" presName="Name13" presStyleLbl="parChTrans1D2" presStyleIdx="3" presStyleCnt="4"/>
      <dgm:spPr/>
      <dgm:t>
        <a:bodyPr/>
        <a:lstStyle/>
        <a:p>
          <a:endParaRPr lang="ru-RU"/>
        </a:p>
      </dgm:t>
    </dgm:pt>
    <dgm:pt modelId="{13D0982F-8335-4080-8A86-593601F76090}" type="pres">
      <dgm:prSet presAssocID="{03726AEC-7578-4A73-9260-E5DDC96E6DEC}" presName="childText" presStyleLbl="bgAcc1" presStyleIdx="3" presStyleCnt="4" custScaleX="208718" custLinFactNeighborX="330" custLinFactNeighborY="-3440">
        <dgm:presLayoutVars>
          <dgm:bulletEnabled val="1"/>
        </dgm:presLayoutVars>
      </dgm:prSet>
      <dgm:spPr/>
      <dgm:t>
        <a:bodyPr/>
        <a:lstStyle/>
        <a:p>
          <a:endParaRPr lang="ru-RU"/>
        </a:p>
      </dgm:t>
    </dgm:pt>
  </dgm:ptLst>
  <dgm:cxnLst>
    <dgm:cxn modelId="{549A1F5A-7854-4B13-88F9-DCA5A97ED059}" type="presOf" srcId="{D1B50027-DAB8-4948-9BB1-95A5B42953A7}" destId="{79761743-5D2B-4CCF-B08D-A37FBF85FD1B}" srcOrd="0" destOrd="0" presId="urn:microsoft.com/office/officeart/2005/8/layout/hierarchy3"/>
    <dgm:cxn modelId="{306F69AA-ACD2-4FD7-96B6-849F677CCC1E}" srcId="{D1B50027-DAB8-4948-9BB1-95A5B42953A7}" destId="{C9EC3B83-88B1-4B68-B762-8C3B815CE0C3}" srcOrd="0" destOrd="0" parTransId="{AC2FA16A-D7A9-4038-A8AF-BFADB1131854}" sibTransId="{8D2627D5-DB3F-4E63-BBDE-CB9B8D4892FF}"/>
    <dgm:cxn modelId="{3BD92407-9561-4315-B9FD-369C80400B2D}" type="presOf" srcId="{B98A00C2-5FFE-4955-B3C7-63D12544C1C8}" destId="{0901BBDB-9035-423B-9DDE-3F6576C9A08F}" srcOrd="0" destOrd="0" presId="urn:microsoft.com/office/officeart/2005/8/layout/hierarchy3"/>
    <dgm:cxn modelId="{378AD1AE-8A46-47FC-9ABF-0BD29BF890B6}" srcId="{5A14F5BB-2C83-43C8-9EBB-222640931BFA}" destId="{30207E53-CC84-43D8-88DB-72A3CE24BE8E}" srcOrd="0" destOrd="0" parTransId="{666E6518-800A-4E31-A859-444B417FF6D8}" sibTransId="{49B1D226-A87F-4006-88DC-722E4F54F243}"/>
    <dgm:cxn modelId="{2669AA4D-27E8-4866-ACF5-6438113A010E}" srcId="{D1B50027-DAB8-4948-9BB1-95A5B42953A7}" destId="{03726AEC-7578-4A73-9260-E5DDC96E6DEC}" srcOrd="1" destOrd="0" parTransId="{B98A00C2-5FFE-4955-B3C7-63D12544C1C8}" sibTransId="{293148AA-CA19-479F-8761-C78331B9A076}"/>
    <dgm:cxn modelId="{CEFF0B5C-DAC9-46BE-AB8D-F5B2E4F6341C}" type="presOf" srcId="{CDAC43F0-3E9D-4476-8A14-75AAC3AEC020}" destId="{042F1751-A7CF-4DA5-8983-E4D2990CF527}" srcOrd="0" destOrd="0" presId="urn:microsoft.com/office/officeart/2005/8/layout/hierarchy3"/>
    <dgm:cxn modelId="{0F9134D2-C1BD-40AE-8D3E-56388378533E}" type="presOf" srcId="{03726AEC-7578-4A73-9260-E5DDC96E6DEC}" destId="{13D0982F-8335-4080-8A86-593601F76090}" srcOrd="0" destOrd="0" presId="urn:microsoft.com/office/officeart/2005/8/layout/hierarchy3"/>
    <dgm:cxn modelId="{CD2EA4FD-4284-4E54-B61E-6966670C9844}" type="presOf" srcId="{D1B50027-DAB8-4948-9BB1-95A5B42953A7}" destId="{AAA677DA-DB1D-4A36-8B9D-973BB9F51A63}" srcOrd="1" destOrd="0" presId="urn:microsoft.com/office/officeart/2005/8/layout/hierarchy3"/>
    <dgm:cxn modelId="{4163F2EB-2DCC-478B-8C0F-9C486A8E64F8}" type="presOf" srcId="{AC2FA16A-D7A9-4038-A8AF-BFADB1131854}" destId="{D72855C2-18E9-4D61-9DE4-4AE806D0D769}" srcOrd="0" destOrd="0" presId="urn:microsoft.com/office/officeart/2005/8/layout/hierarchy3"/>
    <dgm:cxn modelId="{A5665078-5391-476E-8C74-A7D76FDFBE05}" type="presOf" srcId="{5A14F5BB-2C83-43C8-9EBB-222640931BFA}" destId="{53362D8C-2A3B-4E4B-B03F-2E4A45C410C6}" srcOrd="0" destOrd="0" presId="urn:microsoft.com/office/officeart/2005/8/layout/hierarchy3"/>
    <dgm:cxn modelId="{E51D5DC7-A1D9-4772-86C9-6578A91BE68A}" srcId="{30207E53-CC84-43D8-88DB-72A3CE24BE8E}" destId="{CDAC43F0-3E9D-4476-8A14-75AAC3AEC020}" srcOrd="1" destOrd="0" parTransId="{9DF4387E-A61D-4305-9801-968187D11098}" sibTransId="{69B0E6F8-B3A9-45A8-B1D8-D354B5838EF9}"/>
    <dgm:cxn modelId="{A6D5DA31-0204-4465-86C1-2E19BFCBC093}" type="presOf" srcId="{30207E53-CC84-43D8-88DB-72A3CE24BE8E}" destId="{0BCFD4FD-93F4-4E1F-B98F-0DC2D9EE73E5}" srcOrd="1" destOrd="0" presId="urn:microsoft.com/office/officeart/2005/8/layout/hierarchy3"/>
    <dgm:cxn modelId="{49D026E6-70C0-40EA-A2EF-FACDDCF502F2}" type="presOf" srcId="{9DF4387E-A61D-4305-9801-968187D11098}" destId="{E53795B8-81A0-410A-B789-0B1045399F4E}" srcOrd="0" destOrd="0" presId="urn:microsoft.com/office/officeart/2005/8/layout/hierarchy3"/>
    <dgm:cxn modelId="{1CA89AB6-9D1B-4F69-AFD7-3C92C3C65D64}" srcId="{5A14F5BB-2C83-43C8-9EBB-222640931BFA}" destId="{D1B50027-DAB8-4948-9BB1-95A5B42953A7}" srcOrd="1" destOrd="0" parTransId="{DD05C87C-DDFA-4185-9FE5-F66BDE37C335}" sibTransId="{7DA84E11-1F83-4BB3-87A3-971A6BBBEA46}"/>
    <dgm:cxn modelId="{17A8F200-8644-4F26-896A-D4180D6AFBE1}" type="presOf" srcId="{BDC7E6E2-5E1A-4FD3-BF2B-F91AD885D33B}" destId="{2C1E20C7-5714-4440-A63A-FD188E853562}" srcOrd="0" destOrd="0" presId="urn:microsoft.com/office/officeart/2005/8/layout/hierarchy3"/>
    <dgm:cxn modelId="{0736D4BF-DFF0-46C2-8B9F-C87A96C2E4DA}" srcId="{30207E53-CC84-43D8-88DB-72A3CE24BE8E}" destId="{BDC7E6E2-5E1A-4FD3-BF2B-F91AD885D33B}" srcOrd="0" destOrd="0" parTransId="{BE6B58F1-7E10-43FF-A43A-34898D0C22F3}" sibTransId="{E05D5D01-FB94-48B5-BC40-367A1823BA67}"/>
    <dgm:cxn modelId="{BED3BB3A-8698-4993-9D93-8C8AAE153B8E}" type="presOf" srcId="{C9EC3B83-88B1-4B68-B762-8C3B815CE0C3}" destId="{DFDFBC70-5C9D-4D49-9C9A-A71242824C70}" srcOrd="0" destOrd="0" presId="urn:microsoft.com/office/officeart/2005/8/layout/hierarchy3"/>
    <dgm:cxn modelId="{CE660754-7A42-4D7E-B5BA-830654BF917A}" type="presOf" srcId="{BE6B58F1-7E10-43FF-A43A-34898D0C22F3}" destId="{FB3E257A-7E1A-4081-8AB7-8503467F491D}" srcOrd="0" destOrd="0" presId="urn:microsoft.com/office/officeart/2005/8/layout/hierarchy3"/>
    <dgm:cxn modelId="{46DB9A25-3464-47F0-A1B4-69160D43EC9C}" type="presOf" srcId="{30207E53-CC84-43D8-88DB-72A3CE24BE8E}" destId="{DC98EE70-D410-4FC4-8011-1FCB545CCD3C}" srcOrd="0" destOrd="0" presId="urn:microsoft.com/office/officeart/2005/8/layout/hierarchy3"/>
    <dgm:cxn modelId="{19FE7496-818D-4892-B6BB-0724230CA8F9}" type="presParOf" srcId="{53362D8C-2A3B-4E4B-B03F-2E4A45C410C6}" destId="{3D7747BC-FB37-4562-85DB-E2A2C2DBAE89}" srcOrd="0" destOrd="0" presId="urn:microsoft.com/office/officeart/2005/8/layout/hierarchy3"/>
    <dgm:cxn modelId="{2C687B50-4444-4603-9945-3ADE1BC39B1D}" type="presParOf" srcId="{3D7747BC-FB37-4562-85DB-E2A2C2DBAE89}" destId="{0F87892F-C312-4B08-B542-C4636624A289}" srcOrd="0" destOrd="0" presId="urn:microsoft.com/office/officeart/2005/8/layout/hierarchy3"/>
    <dgm:cxn modelId="{D82BECCE-495D-4A29-AEE3-12FF6FB4308E}" type="presParOf" srcId="{0F87892F-C312-4B08-B542-C4636624A289}" destId="{DC98EE70-D410-4FC4-8011-1FCB545CCD3C}" srcOrd="0" destOrd="0" presId="urn:microsoft.com/office/officeart/2005/8/layout/hierarchy3"/>
    <dgm:cxn modelId="{4CF552B0-6ABB-40C9-8339-3BF7AA17233E}" type="presParOf" srcId="{0F87892F-C312-4B08-B542-C4636624A289}" destId="{0BCFD4FD-93F4-4E1F-B98F-0DC2D9EE73E5}" srcOrd="1" destOrd="0" presId="urn:microsoft.com/office/officeart/2005/8/layout/hierarchy3"/>
    <dgm:cxn modelId="{54E4ABA8-320D-40D0-B7B6-666D5536515A}" type="presParOf" srcId="{3D7747BC-FB37-4562-85DB-E2A2C2DBAE89}" destId="{032623A4-F039-40F2-A9A5-37A24781425D}" srcOrd="1" destOrd="0" presId="urn:microsoft.com/office/officeart/2005/8/layout/hierarchy3"/>
    <dgm:cxn modelId="{2B130607-9315-4D61-93C9-5D5CE6CE441A}" type="presParOf" srcId="{032623A4-F039-40F2-A9A5-37A24781425D}" destId="{FB3E257A-7E1A-4081-8AB7-8503467F491D}" srcOrd="0" destOrd="0" presId="urn:microsoft.com/office/officeart/2005/8/layout/hierarchy3"/>
    <dgm:cxn modelId="{A889896A-D078-412A-A2D4-55714DC0F621}" type="presParOf" srcId="{032623A4-F039-40F2-A9A5-37A24781425D}" destId="{2C1E20C7-5714-4440-A63A-FD188E853562}" srcOrd="1" destOrd="0" presId="urn:microsoft.com/office/officeart/2005/8/layout/hierarchy3"/>
    <dgm:cxn modelId="{62BDF48A-0615-493C-BB2E-3FFDD8CADAA3}" type="presParOf" srcId="{032623A4-F039-40F2-A9A5-37A24781425D}" destId="{E53795B8-81A0-410A-B789-0B1045399F4E}" srcOrd="2" destOrd="0" presId="urn:microsoft.com/office/officeart/2005/8/layout/hierarchy3"/>
    <dgm:cxn modelId="{6D8D30C7-7AF3-462E-9B6B-30413C7FA8E4}" type="presParOf" srcId="{032623A4-F039-40F2-A9A5-37A24781425D}" destId="{042F1751-A7CF-4DA5-8983-E4D2990CF527}" srcOrd="3" destOrd="0" presId="urn:microsoft.com/office/officeart/2005/8/layout/hierarchy3"/>
    <dgm:cxn modelId="{4AB150AB-1F97-42F2-AEF2-74AC24DBCFE1}" type="presParOf" srcId="{53362D8C-2A3B-4E4B-B03F-2E4A45C410C6}" destId="{3BE5C562-3258-4CC6-B3F9-3E49E29CE15B}" srcOrd="1" destOrd="0" presId="urn:microsoft.com/office/officeart/2005/8/layout/hierarchy3"/>
    <dgm:cxn modelId="{3C6C9FA0-02BD-467E-ACED-A9F2CDE4D7B6}" type="presParOf" srcId="{3BE5C562-3258-4CC6-B3F9-3E49E29CE15B}" destId="{B4A7995A-0229-448A-9D68-E271C580FF4E}" srcOrd="0" destOrd="0" presId="urn:microsoft.com/office/officeart/2005/8/layout/hierarchy3"/>
    <dgm:cxn modelId="{0745DF53-43D9-420A-9B70-29FF0DCC79A9}" type="presParOf" srcId="{B4A7995A-0229-448A-9D68-E271C580FF4E}" destId="{79761743-5D2B-4CCF-B08D-A37FBF85FD1B}" srcOrd="0" destOrd="0" presId="urn:microsoft.com/office/officeart/2005/8/layout/hierarchy3"/>
    <dgm:cxn modelId="{FACD825B-3A7D-44BD-B51F-40DD35C6920E}" type="presParOf" srcId="{B4A7995A-0229-448A-9D68-E271C580FF4E}" destId="{AAA677DA-DB1D-4A36-8B9D-973BB9F51A63}" srcOrd="1" destOrd="0" presId="urn:microsoft.com/office/officeart/2005/8/layout/hierarchy3"/>
    <dgm:cxn modelId="{834F5815-F41F-4E99-87E6-F360BCD16F7D}" type="presParOf" srcId="{3BE5C562-3258-4CC6-B3F9-3E49E29CE15B}" destId="{78555078-69B7-4129-9142-881D5855C5D3}" srcOrd="1" destOrd="0" presId="urn:microsoft.com/office/officeart/2005/8/layout/hierarchy3"/>
    <dgm:cxn modelId="{46C3D5A3-2DDD-46E9-8024-24D3E8190C0D}" type="presParOf" srcId="{78555078-69B7-4129-9142-881D5855C5D3}" destId="{D72855C2-18E9-4D61-9DE4-4AE806D0D769}" srcOrd="0" destOrd="0" presId="urn:microsoft.com/office/officeart/2005/8/layout/hierarchy3"/>
    <dgm:cxn modelId="{87D8F668-812B-4198-A83C-2E9762901B04}" type="presParOf" srcId="{78555078-69B7-4129-9142-881D5855C5D3}" destId="{DFDFBC70-5C9D-4D49-9C9A-A71242824C70}" srcOrd="1" destOrd="0" presId="urn:microsoft.com/office/officeart/2005/8/layout/hierarchy3"/>
    <dgm:cxn modelId="{21BD9EA9-27FD-4609-9F37-0E950D2EEFD9}" type="presParOf" srcId="{78555078-69B7-4129-9142-881D5855C5D3}" destId="{0901BBDB-9035-423B-9DDE-3F6576C9A08F}" srcOrd="2" destOrd="0" presId="urn:microsoft.com/office/officeart/2005/8/layout/hierarchy3"/>
    <dgm:cxn modelId="{02946694-9007-49F5-A9BC-F99890E8653A}" type="presParOf" srcId="{78555078-69B7-4129-9142-881D5855C5D3}" destId="{13D0982F-8335-4080-8A86-593601F76090}" srcOrd="3" destOrd="0" presId="urn:microsoft.com/office/officeart/2005/8/layout/hierarchy3"/>
  </dgm:cxnLst>
  <dgm:bg/>
  <dgm:whole>
    <a:ln>
      <a:solidFill>
        <a:schemeClr val="tx2"/>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7496068-E759-4E2B-900D-33908F1D1A28}">
      <dsp:nvSpPr>
        <dsp:cNvPr id="0" name=""/>
        <dsp:cNvSpPr/>
      </dsp:nvSpPr>
      <dsp:spPr>
        <a:xfrm>
          <a:off x="4226087" y="1721695"/>
          <a:ext cx="91440" cy="290337"/>
        </a:xfrm>
        <a:custGeom>
          <a:avLst/>
          <a:gdLst/>
          <a:ahLst/>
          <a:cxnLst/>
          <a:rect l="0" t="0" r="0" b="0"/>
          <a:pathLst>
            <a:path>
              <a:moveTo>
                <a:pt x="45720" y="0"/>
              </a:moveTo>
              <a:lnTo>
                <a:pt x="45720" y="195994"/>
              </a:lnTo>
              <a:lnTo>
                <a:pt x="57411" y="195994"/>
              </a:lnTo>
              <a:lnTo>
                <a:pt x="57411" y="2903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FB5BC2-B77A-44CD-8B32-B71BFEFDF2A7}">
      <dsp:nvSpPr>
        <dsp:cNvPr id="0" name=""/>
        <dsp:cNvSpPr/>
      </dsp:nvSpPr>
      <dsp:spPr>
        <a:xfrm>
          <a:off x="2832588" y="772985"/>
          <a:ext cx="1439218" cy="302029"/>
        </a:xfrm>
        <a:custGeom>
          <a:avLst/>
          <a:gdLst/>
          <a:ahLst/>
          <a:cxnLst/>
          <a:rect l="0" t="0" r="0" b="0"/>
          <a:pathLst>
            <a:path>
              <a:moveTo>
                <a:pt x="0" y="0"/>
              </a:moveTo>
              <a:lnTo>
                <a:pt x="0" y="207686"/>
              </a:lnTo>
              <a:lnTo>
                <a:pt x="1439218" y="207686"/>
              </a:lnTo>
              <a:lnTo>
                <a:pt x="1439218" y="30202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8BF305-96B0-4419-ADE5-D1BC64EE8FE1}">
      <dsp:nvSpPr>
        <dsp:cNvPr id="0" name=""/>
        <dsp:cNvSpPr/>
      </dsp:nvSpPr>
      <dsp:spPr>
        <a:xfrm>
          <a:off x="1338952" y="772985"/>
          <a:ext cx="1493636" cy="290337"/>
        </a:xfrm>
        <a:custGeom>
          <a:avLst/>
          <a:gdLst/>
          <a:ahLst/>
          <a:cxnLst/>
          <a:rect l="0" t="0" r="0" b="0"/>
          <a:pathLst>
            <a:path>
              <a:moveTo>
                <a:pt x="1493636" y="0"/>
              </a:moveTo>
              <a:lnTo>
                <a:pt x="1493636" y="195994"/>
              </a:lnTo>
              <a:lnTo>
                <a:pt x="0" y="195994"/>
              </a:lnTo>
              <a:lnTo>
                <a:pt x="0" y="2903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86B7DB-3F0C-48D3-93CE-D244C48F5A6D}">
      <dsp:nvSpPr>
        <dsp:cNvPr id="0" name=""/>
        <dsp:cNvSpPr/>
      </dsp:nvSpPr>
      <dsp:spPr>
        <a:xfrm>
          <a:off x="985137" y="126304"/>
          <a:ext cx="3694902" cy="6466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F14220-5D76-4B06-9254-1ABCF7D1CC64}">
      <dsp:nvSpPr>
        <dsp:cNvPr id="0" name=""/>
        <dsp:cNvSpPr/>
      </dsp:nvSpPr>
      <dsp:spPr>
        <a:xfrm>
          <a:off x="1098292" y="233801"/>
          <a:ext cx="3694902" cy="64668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1" kern="1200" dirty="0">
              <a:latin typeface="Calibri" panose="020F0502020204030204" pitchFamily="34" charset="0"/>
              <a:cs typeface="Calibri" panose="020F0502020204030204" pitchFamily="34" charset="0"/>
            </a:rPr>
            <a:t>Момент определения налоговой базы </a:t>
          </a:r>
        </a:p>
        <a:p>
          <a:pPr lvl="0" algn="ctr" defTabSz="622300">
            <a:lnSpc>
              <a:spcPct val="90000"/>
            </a:lnSpc>
            <a:spcBef>
              <a:spcPct val="0"/>
            </a:spcBef>
            <a:spcAft>
              <a:spcPct val="35000"/>
            </a:spcAft>
          </a:pPr>
          <a:r>
            <a:rPr lang="ru-RU" sz="1200" i="1" kern="1200" dirty="0">
              <a:latin typeface="Calibri" panose="020F0502020204030204" pitchFamily="34" charset="0"/>
              <a:cs typeface="Calibri" panose="020F0502020204030204" pitchFamily="34" charset="0"/>
            </a:rPr>
            <a:t>В зависимости от того, что произошло раньше</a:t>
          </a:r>
          <a:endParaRPr lang="ru-RU" sz="1200" kern="1200" dirty="0">
            <a:latin typeface="Calibri" panose="020F0502020204030204" pitchFamily="34" charset="0"/>
            <a:cs typeface="Calibri" panose="020F0502020204030204" pitchFamily="34" charset="0"/>
          </a:endParaRPr>
        </a:p>
      </dsp:txBody>
      <dsp:txXfrm>
        <a:off x="1098292" y="233801"/>
        <a:ext cx="3694902" cy="646681"/>
      </dsp:txXfrm>
    </dsp:sp>
    <dsp:sp modelId="{B9E784EA-8BDD-4425-A6FD-E99202B69684}">
      <dsp:nvSpPr>
        <dsp:cNvPr id="0" name=""/>
        <dsp:cNvSpPr/>
      </dsp:nvSpPr>
      <dsp:spPr>
        <a:xfrm>
          <a:off x="1198" y="1063322"/>
          <a:ext cx="2675508" cy="6466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63C565-22E5-4794-B8D9-6F8FFC6D872E}">
      <dsp:nvSpPr>
        <dsp:cNvPr id="0" name=""/>
        <dsp:cNvSpPr/>
      </dsp:nvSpPr>
      <dsp:spPr>
        <a:xfrm>
          <a:off x="114353" y="1170820"/>
          <a:ext cx="2675508" cy="64668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1" kern="1200" dirty="0">
              <a:latin typeface="Calibri" panose="020F0502020204030204" pitchFamily="34" charset="0"/>
              <a:cs typeface="Calibri" panose="020F0502020204030204" pitchFamily="34" charset="0"/>
            </a:rPr>
            <a:t>Дата отгрузки</a:t>
          </a:r>
        </a:p>
        <a:p>
          <a:pPr lvl="0" algn="ctr" defTabSz="622300">
            <a:lnSpc>
              <a:spcPct val="90000"/>
            </a:lnSpc>
            <a:spcBef>
              <a:spcPct val="0"/>
            </a:spcBef>
            <a:spcAft>
              <a:spcPct val="35000"/>
            </a:spcAft>
          </a:pPr>
          <a:r>
            <a:rPr lang="ru-RU" sz="1200" b="1" kern="1200" dirty="0">
              <a:latin typeface="Calibri" panose="020F0502020204030204" pitchFamily="34" charset="0"/>
              <a:cs typeface="Calibri" panose="020F0502020204030204" pitchFamily="34" charset="0"/>
            </a:rPr>
            <a:t>пп. 1.п. 1. ст. 167 НК РФ</a:t>
          </a:r>
        </a:p>
      </dsp:txBody>
      <dsp:txXfrm>
        <a:off x="114353" y="1170820"/>
        <a:ext cx="2675508" cy="646681"/>
      </dsp:txXfrm>
    </dsp:sp>
    <dsp:sp modelId="{80248AD4-3B86-4483-BB23-847AA835BA71}">
      <dsp:nvSpPr>
        <dsp:cNvPr id="0" name=""/>
        <dsp:cNvSpPr/>
      </dsp:nvSpPr>
      <dsp:spPr>
        <a:xfrm>
          <a:off x="2891325" y="1075014"/>
          <a:ext cx="2760962" cy="6466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E0E2B3-3C31-4B07-8EC7-1402BCE683A4}">
      <dsp:nvSpPr>
        <dsp:cNvPr id="0" name=""/>
        <dsp:cNvSpPr/>
      </dsp:nvSpPr>
      <dsp:spPr>
        <a:xfrm>
          <a:off x="3004480" y="1182512"/>
          <a:ext cx="2760962" cy="64668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ts val="0"/>
            </a:spcAft>
          </a:pPr>
          <a:r>
            <a:rPr lang="ru-RU" sz="1400" b="1" kern="1200" dirty="0">
              <a:latin typeface="Calibri" panose="020F0502020204030204" pitchFamily="34" charset="0"/>
              <a:cs typeface="Calibri" panose="020F0502020204030204" pitchFamily="34" charset="0"/>
            </a:rPr>
            <a:t>Дата оплаты </a:t>
          </a:r>
          <a:r>
            <a:rPr lang="ru-RU" sz="1200" b="1" kern="1200" dirty="0">
              <a:latin typeface="Calibri" panose="020F0502020204030204" pitchFamily="34" charset="0"/>
              <a:cs typeface="Calibri" panose="020F0502020204030204" pitchFamily="34" charset="0"/>
            </a:rPr>
            <a:t>пп. 2. п. 1.ст. 167 НК РФ </a:t>
          </a:r>
        </a:p>
      </dsp:txBody>
      <dsp:txXfrm>
        <a:off x="3004480" y="1182512"/>
        <a:ext cx="2760962" cy="646681"/>
      </dsp:txXfrm>
    </dsp:sp>
    <dsp:sp modelId="{583300D3-2DC6-4BB9-AFBE-38EE10E2B8A3}">
      <dsp:nvSpPr>
        <dsp:cNvPr id="0" name=""/>
        <dsp:cNvSpPr/>
      </dsp:nvSpPr>
      <dsp:spPr>
        <a:xfrm>
          <a:off x="2677681" y="2012033"/>
          <a:ext cx="3211632" cy="6466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FFE6A8-A405-49DC-8AFC-3659CD118E7E}">
      <dsp:nvSpPr>
        <dsp:cNvPr id="0" name=""/>
        <dsp:cNvSpPr/>
      </dsp:nvSpPr>
      <dsp:spPr>
        <a:xfrm>
          <a:off x="2790836" y="2119530"/>
          <a:ext cx="3211632" cy="64668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1" kern="1200" dirty="0">
              <a:latin typeface="Calibri" panose="020F0502020204030204" pitchFamily="34" charset="0"/>
              <a:cs typeface="Calibri" panose="020F0502020204030204" pitchFamily="34" charset="0"/>
            </a:rPr>
            <a:t>На дату отгрузки </a:t>
          </a:r>
          <a:r>
            <a:rPr lang="ru-RU" sz="1200" i="1" kern="1200" dirty="0">
              <a:latin typeface="Calibri" panose="020F0502020204030204" pitchFamily="34" charset="0"/>
              <a:cs typeface="Calibri" panose="020F0502020204030204" pitchFamily="34" charset="0"/>
            </a:rPr>
            <a:t>опять возникает момент определения налоговой базы</a:t>
          </a:r>
        </a:p>
        <a:p>
          <a:pPr lvl="0" algn="ctr" defTabSz="622300">
            <a:lnSpc>
              <a:spcPct val="90000"/>
            </a:lnSpc>
            <a:spcBef>
              <a:spcPct val="0"/>
            </a:spcBef>
            <a:spcAft>
              <a:spcPct val="35000"/>
            </a:spcAft>
          </a:pPr>
          <a:r>
            <a:rPr lang="ru-RU" sz="1200" b="1" kern="1200" dirty="0">
              <a:latin typeface="Calibri" panose="020F0502020204030204" pitchFamily="34" charset="0"/>
              <a:cs typeface="Calibri" panose="020F0502020204030204" pitchFamily="34" charset="0"/>
            </a:rPr>
            <a:t>п. 14. ст. 167 НК РФ</a:t>
          </a:r>
        </a:p>
      </dsp:txBody>
      <dsp:txXfrm>
        <a:off x="2790836" y="2119530"/>
        <a:ext cx="3211632" cy="64668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1819A8C-E85B-4351-B581-B6D6921B6324}">
      <dsp:nvSpPr>
        <dsp:cNvPr id="0" name=""/>
        <dsp:cNvSpPr/>
      </dsp:nvSpPr>
      <dsp:spPr>
        <a:xfrm>
          <a:off x="832" y="0"/>
          <a:ext cx="2165426" cy="334837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a:solidFill>
                <a:srgbClr val="025373"/>
              </a:solidFill>
              <a:latin typeface="Calibri" panose="020F0502020204030204" pitchFamily="34" charset="0"/>
              <a:cs typeface="Calibri" panose="020F0502020204030204" pitchFamily="34" charset="0"/>
            </a:rPr>
            <a:t>НДС по Необлагаемой деятельности</a:t>
          </a:r>
        </a:p>
      </dsp:txBody>
      <dsp:txXfrm>
        <a:off x="832" y="0"/>
        <a:ext cx="2165426" cy="1004511"/>
      </dsp:txXfrm>
    </dsp:sp>
    <dsp:sp modelId="{5B66CCD3-ED32-4912-AD57-EA286FA17E9C}">
      <dsp:nvSpPr>
        <dsp:cNvPr id="0" name=""/>
        <dsp:cNvSpPr/>
      </dsp:nvSpPr>
      <dsp:spPr>
        <a:xfrm>
          <a:off x="217375" y="1005492"/>
          <a:ext cx="1732340" cy="100957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ru-RU" sz="1800" kern="1200" dirty="0">
              <a:latin typeface="Calibri" panose="020F0502020204030204" pitchFamily="34" charset="0"/>
              <a:cs typeface="Calibri" panose="020F0502020204030204" pitchFamily="34" charset="0"/>
            </a:rPr>
            <a:t>Учитывается в стоимости</a:t>
          </a:r>
        </a:p>
      </dsp:txBody>
      <dsp:txXfrm>
        <a:off x="217375" y="1005492"/>
        <a:ext cx="1732340" cy="1009579"/>
      </dsp:txXfrm>
    </dsp:sp>
    <dsp:sp modelId="{AEF43270-E609-4006-A390-9F6B176B932D}">
      <dsp:nvSpPr>
        <dsp:cNvPr id="0" name=""/>
        <dsp:cNvSpPr/>
      </dsp:nvSpPr>
      <dsp:spPr>
        <a:xfrm>
          <a:off x="217375" y="2170391"/>
          <a:ext cx="1732340" cy="100957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ru-RU" sz="1800" kern="1200" dirty="0">
              <a:latin typeface="Calibri" panose="020F0502020204030204" pitchFamily="34" charset="0"/>
              <a:cs typeface="Calibri" panose="020F0502020204030204" pitchFamily="34" charset="0"/>
            </a:rPr>
            <a:t>Правило 5% не применяется</a:t>
          </a:r>
        </a:p>
      </dsp:txBody>
      <dsp:txXfrm>
        <a:off x="217375" y="2170391"/>
        <a:ext cx="1732340" cy="1009579"/>
      </dsp:txXfrm>
    </dsp:sp>
    <dsp:sp modelId="{CF05574D-9F6B-4F08-A8EE-0F6C3D87CAB6}">
      <dsp:nvSpPr>
        <dsp:cNvPr id="0" name=""/>
        <dsp:cNvSpPr/>
      </dsp:nvSpPr>
      <dsp:spPr>
        <a:xfrm>
          <a:off x="2328665" y="0"/>
          <a:ext cx="2165426" cy="334837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a:solidFill>
                <a:srgbClr val="025373"/>
              </a:solidFill>
              <a:latin typeface="Calibri" panose="020F0502020204030204" pitchFamily="34" charset="0"/>
              <a:cs typeface="Calibri" panose="020F0502020204030204" pitchFamily="34" charset="0"/>
            </a:rPr>
            <a:t>НДС по ОБЛАГАЕМОЙ деятельности</a:t>
          </a:r>
        </a:p>
      </dsp:txBody>
      <dsp:txXfrm>
        <a:off x="2328665" y="0"/>
        <a:ext cx="2165426" cy="1004511"/>
      </dsp:txXfrm>
    </dsp:sp>
    <dsp:sp modelId="{9CB907FF-72D2-42D2-81F2-C8639506CAE0}">
      <dsp:nvSpPr>
        <dsp:cNvPr id="0" name=""/>
        <dsp:cNvSpPr/>
      </dsp:nvSpPr>
      <dsp:spPr>
        <a:xfrm>
          <a:off x="2545208" y="1005492"/>
          <a:ext cx="1732340" cy="100957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ru-RU" sz="1800" kern="1200" dirty="0">
              <a:latin typeface="Calibri" panose="020F0502020204030204" pitchFamily="34" charset="0"/>
              <a:cs typeface="Calibri" panose="020F0502020204030204" pitchFamily="34" charset="0"/>
            </a:rPr>
            <a:t>Принимается к вычету</a:t>
          </a:r>
        </a:p>
      </dsp:txBody>
      <dsp:txXfrm>
        <a:off x="2545208" y="1005492"/>
        <a:ext cx="1732340" cy="1009579"/>
      </dsp:txXfrm>
    </dsp:sp>
    <dsp:sp modelId="{228FB06C-0361-49C8-977D-5272F6884DE5}">
      <dsp:nvSpPr>
        <dsp:cNvPr id="0" name=""/>
        <dsp:cNvSpPr/>
      </dsp:nvSpPr>
      <dsp:spPr>
        <a:xfrm>
          <a:off x="2545208" y="2170391"/>
          <a:ext cx="1732340" cy="100957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ru-RU" sz="1800" kern="1200" dirty="0">
              <a:latin typeface="Calibri" panose="020F0502020204030204" pitchFamily="34" charset="0"/>
              <a:cs typeface="Calibri" panose="020F0502020204030204" pitchFamily="34" charset="0"/>
            </a:rPr>
            <a:t>Правило 5% не применяется</a:t>
          </a:r>
        </a:p>
      </dsp:txBody>
      <dsp:txXfrm>
        <a:off x="2545208" y="2170391"/>
        <a:ext cx="1732340" cy="1009579"/>
      </dsp:txXfrm>
    </dsp:sp>
    <dsp:sp modelId="{C6A2CE32-B754-4CCB-805B-73B9D3927072}">
      <dsp:nvSpPr>
        <dsp:cNvPr id="0" name=""/>
        <dsp:cNvSpPr/>
      </dsp:nvSpPr>
      <dsp:spPr>
        <a:xfrm>
          <a:off x="4656499" y="0"/>
          <a:ext cx="2165426" cy="334837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a:solidFill>
                <a:srgbClr val="025373"/>
              </a:solidFill>
              <a:latin typeface="Calibri" panose="020F0502020204030204" pitchFamily="34" charset="0"/>
              <a:cs typeface="Calibri" panose="020F0502020204030204" pitchFamily="34" charset="0"/>
            </a:rPr>
            <a:t>НДС относящийся и к ОБЛАГАЕМОЙ и к Необлагаемой</a:t>
          </a:r>
        </a:p>
        <a:p>
          <a:pPr lvl="0" algn="ctr" defTabSz="622300">
            <a:lnSpc>
              <a:spcPct val="90000"/>
            </a:lnSpc>
            <a:spcBef>
              <a:spcPct val="0"/>
            </a:spcBef>
            <a:spcAft>
              <a:spcPct val="35000"/>
            </a:spcAft>
          </a:pPr>
          <a:r>
            <a:rPr lang="ru-RU" sz="1400" kern="1200" dirty="0">
              <a:solidFill>
                <a:srgbClr val="025373"/>
              </a:solidFill>
              <a:latin typeface="Calibri" panose="020F0502020204030204" pitchFamily="34" charset="0"/>
              <a:cs typeface="Calibri" panose="020F0502020204030204" pitchFamily="34" charset="0"/>
            </a:rPr>
            <a:t>(распределяемый)</a:t>
          </a:r>
        </a:p>
      </dsp:txBody>
      <dsp:txXfrm>
        <a:off x="4656499" y="0"/>
        <a:ext cx="2165426" cy="1004511"/>
      </dsp:txXfrm>
    </dsp:sp>
    <dsp:sp modelId="{6459DE29-B62A-44B9-A4DF-83E768B3320C}">
      <dsp:nvSpPr>
        <dsp:cNvPr id="0" name=""/>
        <dsp:cNvSpPr/>
      </dsp:nvSpPr>
      <dsp:spPr>
        <a:xfrm>
          <a:off x="4873041" y="1005492"/>
          <a:ext cx="1732340" cy="100957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ru-RU" sz="1800" kern="1200" dirty="0">
              <a:latin typeface="Calibri" panose="020F0502020204030204" pitchFamily="34" charset="0"/>
              <a:cs typeface="Calibri" panose="020F0502020204030204" pitchFamily="34" charset="0"/>
            </a:rPr>
            <a:t>Распределяется в пропорции</a:t>
          </a:r>
        </a:p>
      </dsp:txBody>
      <dsp:txXfrm>
        <a:off x="4873041" y="1005492"/>
        <a:ext cx="1732340" cy="1009579"/>
      </dsp:txXfrm>
    </dsp:sp>
    <dsp:sp modelId="{FAF7A64B-C544-4161-A294-33AC431CB97C}">
      <dsp:nvSpPr>
        <dsp:cNvPr id="0" name=""/>
        <dsp:cNvSpPr/>
      </dsp:nvSpPr>
      <dsp:spPr>
        <a:xfrm>
          <a:off x="4843331" y="2170391"/>
          <a:ext cx="1791760" cy="100957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ru-RU" sz="1800" kern="1200" dirty="0">
              <a:latin typeface="Calibri" panose="020F0502020204030204" pitchFamily="34" charset="0"/>
              <a:cs typeface="Calibri" panose="020F0502020204030204" pitchFamily="34" charset="0"/>
            </a:rPr>
            <a:t>Применяется правило 5%</a:t>
          </a:r>
        </a:p>
      </dsp:txBody>
      <dsp:txXfrm>
        <a:off x="4843331" y="2170391"/>
        <a:ext cx="1791760" cy="100957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1819A8C-E85B-4351-B581-B6D6921B6324}">
      <dsp:nvSpPr>
        <dsp:cNvPr id="0" name=""/>
        <dsp:cNvSpPr/>
      </dsp:nvSpPr>
      <dsp:spPr>
        <a:xfrm>
          <a:off x="832" y="0"/>
          <a:ext cx="2165426" cy="334837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a:solidFill>
                <a:srgbClr val="025373"/>
              </a:solidFill>
              <a:latin typeface="Calibri" panose="020F0502020204030204" pitchFamily="34" charset="0"/>
              <a:cs typeface="Calibri" panose="020F0502020204030204" pitchFamily="34" charset="0"/>
            </a:rPr>
            <a:t>НДС по Необлагаемой деятельности</a:t>
          </a:r>
        </a:p>
      </dsp:txBody>
      <dsp:txXfrm>
        <a:off x="832" y="0"/>
        <a:ext cx="2165426" cy="1004511"/>
      </dsp:txXfrm>
    </dsp:sp>
    <dsp:sp modelId="{5B66CCD3-ED32-4912-AD57-EA286FA17E9C}">
      <dsp:nvSpPr>
        <dsp:cNvPr id="0" name=""/>
        <dsp:cNvSpPr/>
      </dsp:nvSpPr>
      <dsp:spPr>
        <a:xfrm>
          <a:off x="217375" y="1005492"/>
          <a:ext cx="1732340" cy="100957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ru-RU" sz="1800" kern="1200" dirty="0">
              <a:latin typeface="Calibri" panose="020F0502020204030204" pitchFamily="34" charset="0"/>
              <a:cs typeface="Calibri" panose="020F0502020204030204" pitchFamily="34" charset="0"/>
            </a:rPr>
            <a:t>Учитывается в стоимости</a:t>
          </a:r>
        </a:p>
      </dsp:txBody>
      <dsp:txXfrm>
        <a:off x="217375" y="1005492"/>
        <a:ext cx="1732340" cy="1009579"/>
      </dsp:txXfrm>
    </dsp:sp>
    <dsp:sp modelId="{AEF43270-E609-4006-A390-9F6B176B932D}">
      <dsp:nvSpPr>
        <dsp:cNvPr id="0" name=""/>
        <dsp:cNvSpPr/>
      </dsp:nvSpPr>
      <dsp:spPr>
        <a:xfrm>
          <a:off x="217375" y="2170391"/>
          <a:ext cx="1732340" cy="100957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ru-RU" sz="1800" kern="1200" dirty="0">
              <a:latin typeface="Calibri" panose="020F0502020204030204" pitchFamily="34" charset="0"/>
              <a:cs typeface="Calibri" panose="020F0502020204030204" pitchFamily="34" charset="0"/>
            </a:rPr>
            <a:t>Правило 5% не применяется</a:t>
          </a:r>
        </a:p>
      </dsp:txBody>
      <dsp:txXfrm>
        <a:off x="217375" y="2170391"/>
        <a:ext cx="1732340" cy="1009579"/>
      </dsp:txXfrm>
    </dsp:sp>
    <dsp:sp modelId="{CF05574D-9F6B-4F08-A8EE-0F6C3D87CAB6}">
      <dsp:nvSpPr>
        <dsp:cNvPr id="0" name=""/>
        <dsp:cNvSpPr/>
      </dsp:nvSpPr>
      <dsp:spPr>
        <a:xfrm>
          <a:off x="2328665" y="0"/>
          <a:ext cx="2165426" cy="334837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a:solidFill>
                <a:srgbClr val="025373"/>
              </a:solidFill>
              <a:latin typeface="Calibri" panose="020F0502020204030204" pitchFamily="34" charset="0"/>
              <a:cs typeface="Calibri" panose="020F0502020204030204" pitchFamily="34" charset="0"/>
            </a:rPr>
            <a:t>НДС по ОБЛАГАЕМОЙ деятельности</a:t>
          </a:r>
        </a:p>
      </dsp:txBody>
      <dsp:txXfrm>
        <a:off x="2328665" y="0"/>
        <a:ext cx="2165426" cy="1004511"/>
      </dsp:txXfrm>
    </dsp:sp>
    <dsp:sp modelId="{9CB907FF-72D2-42D2-81F2-C8639506CAE0}">
      <dsp:nvSpPr>
        <dsp:cNvPr id="0" name=""/>
        <dsp:cNvSpPr/>
      </dsp:nvSpPr>
      <dsp:spPr>
        <a:xfrm>
          <a:off x="2545208" y="1005492"/>
          <a:ext cx="1732340" cy="100957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ru-RU" sz="1800" kern="1200" dirty="0">
              <a:latin typeface="Calibri" panose="020F0502020204030204" pitchFamily="34" charset="0"/>
              <a:cs typeface="Calibri" panose="020F0502020204030204" pitchFamily="34" charset="0"/>
            </a:rPr>
            <a:t>Принимается к вычету</a:t>
          </a:r>
        </a:p>
      </dsp:txBody>
      <dsp:txXfrm>
        <a:off x="2545208" y="1005492"/>
        <a:ext cx="1732340" cy="1009579"/>
      </dsp:txXfrm>
    </dsp:sp>
    <dsp:sp modelId="{228FB06C-0361-49C8-977D-5272F6884DE5}">
      <dsp:nvSpPr>
        <dsp:cNvPr id="0" name=""/>
        <dsp:cNvSpPr/>
      </dsp:nvSpPr>
      <dsp:spPr>
        <a:xfrm>
          <a:off x="2545208" y="2170391"/>
          <a:ext cx="1732340" cy="100957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ru-RU" sz="1800" kern="1200" dirty="0">
              <a:latin typeface="Calibri" panose="020F0502020204030204" pitchFamily="34" charset="0"/>
              <a:cs typeface="Calibri" panose="020F0502020204030204" pitchFamily="34" charset="0"/>
            </a:rPr>
            <a:t>Правило 5% не применяется</a:t>
          </a:r>
        </a:p>
      </dsp:txBody>
      <dsp:txXfrm>
        <a:off x="2545208" y="2170391"/>
        <a:ext cx="1732340" cy="1009579"/>
      </dsp:txXfrm>
    </dsp:sp>
    <dsp:sp modelId="{C6A2CE32-B754-4CCB-805B-73B9D3927072}">
      <dsp:nvSpPr>
        <dsp:cNvPr id="0" name=""/>
        <dsp:cNvSpPr/>
      </dsp:nvSpPr>
      <dsp:spPr>
        <a:xfrm>
          <a:off x="4656499" y="0"/>
          <a:ext cx="2165426" cy="334837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a:solidFill>
                <a:srgbClr val="025373"/>
              </a:solidFill>
              <a:latin typeface="Calibri" panose="020F0502020204030204" pitchFamily="34" charset="0"/>
              <a:cs typeface="Calibri" panose="020F0502020204030204" pitchFamily="34" charset="0"/>
            </a:rPr>
            <a:t>НДС относящийся и к ОБЛАГАЕМОЙ и к Необлагаемой</a:t>
          </a:r>
        </a:p>
        <a:p>
          <a:pPr lvl="0" algn="ctr" defTabSz="622300">
            <a:lnSpc>
              <a:spcPct val="90000"/>
            </a:lnSpc>
            <a:spcBef>
              <a:spcPct val="0"/>
            </a:spcBef>
            <a:spcAft>
              <a:spcPct val="35000"/>
            </a:spcAft>
          </a:pPr>
          <a:r>
            <a:rPr lang="ru-RU" sz="1400" kern="1200" dirty="0">
              <a:solidFill>
                <a:srgbClr val="025373"/>
              </a:solidFill>
              <a:latin typeface="Calibri" panose="020F0502020204030204" pitchFamily="34" charset="0"/>
              <a:cs typeface="Calibri" panose="020F0502020204030204" pitchFamily="34" charset="0"/>
            </a:rPr>
            <a:t>(распределяемый)</a:t>
          </a:r>
        </a:p>
      </dsp:txBody>
      <dsp:txXfrm>
        <a:off x="4656499" y="0"/>
        <a:ext cx="2165426" cy="1004511"/>
      </dsp:txXfrm>
    </dsp:sp>
    <dsp:sp modelId="{6459DE29-B62A-44B9-A4DF-83E768B3320C}">
      <dsp:nvSpPr>
        <dsp:cNvPr id="0" name=""/>
        <dsp:cNvSpPr/>
      </dsp:nvSpPr>
      <dsp:spPr>
        <a:xfrm>
          <a:off x="4873041" y="1005492"/>
          <a:ext cx="1732340" cy="100957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ru-RU" sz="1800" kern="1200" dirty="0">
              <a:latin typeface="Calibri" panose="020F0502020204030204" pitchFamily="34" charset="0"/>
              <a:cs typeface="Calibri" panose="020F0502020204030204" pitchFamily="34" charset="0"/>
            </a:rPr>
            <a:t>Распределяется в пропорции</a:t>
          </a:r>
        </a:p>
      </dsp:txBody>
      <dsp:txXfrm>
        <a:off x="4873041" y="1005492"/>
        <a:ext cx="1732340" cy="1009579"/>
      </dsp:txXfrm>
    </dsp:sp>
    <dsp:sp modelId="{FAF7A64B-C544-4161-A294-33AC431CB97C}">
      <dsp:nvSpPr>
        <dsp:cNvPr id="0" name=""/>
        <dsp:cNvSpPr/>
      </dsp:nvSpPr>
      <dsp:spPr>
        <a:xfrm>
          <a:off x="4843331" y="2170391"/>
          <a:ext cx="1791760" cy="100957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ru-RU" sz="1800" kern="1200" dirty="0">
              <a:latin typeface="Calibri" panose="020F0502020204030204" pitchFamily="34" charset="0"/>
              <a:cs typeface="Calibri" panose="020F0502020204030204" pitchFamily="34" charset="0"/>
            </a:rPr>
            <a:t>Применяется правило 5%</a:t>
          </a:r>
        </a:p>
      </dsp:txBody>
      <dsp:txXfrm>
        <a:off x="4843331" y="2170391"/>
        <a:ext cx="1791760" cy="1009579"/>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F328A3B-828E-41B2-9FDD-3E70626B52E6}">
      <dsp:nvSpPr>
        <dsp:cNvPr id="0" name=""/>
        <dsp:cNvSpPr/>
      </dsp:nvSpPr>
      <dsp:spPr>
        <a:xfrm>
          <a:off x="2139101" y="0"/>
          <a:ext cx="3459956" cy="3459956"/>
        </a:xfrm>
        <a:prstGeom prst="triangle">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09082B-BA18-4698-A6EB-C512E72140FC}">
      <dsp:nvSpPr>
        <dsp:cNvPr id="0" name=""/>
        <dsp:cNvSpPr/>
      </dsp:nvSpPr>
      <dsp:spPr>
        <a:xfrm>
          <a:off x="3885284" y="347853"/>
          <a:ext cx="2248971" cy="409518"/>
        </a:xfrm>
        <a:prstGeom prst="roundRect">
          <a:avLst/>
        </a:prstGeom>
        <a:solidFill>
          <a:schemeClr val="lt1">
            <a:alpha val="90000"/>
            <a:hueOff val="0"/>
            <a:satOff val="0"/>
            <a:lumOff val="0"/>
            <a:alphaOff val="0"/>
          </a:schemeClr>
        </a:solidFill>
        <a:ln w="25400" cap="flat" cmpd="sng" algn="ctr">
          <a:solidFill>
            <a:srgbClr val="025373"/>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000" kern="1200" dirty="0">
              <a:solidFill>
                <a:srgbClr val="025373"/>
              </a:solidFill>
            </a:rPr>
            <a:t>Передача имущества в уставный капитал (пп.1 п.3 ст.170 НК РФ)</a:t>
          </a:r>
        </a:p>
      </dsp:txBody>
      <dsp:txXfrm>
        <a:off x="3885284" y="347853"/>
        <a:ext cx="2248971" cy="409518"/>
      </dsp:txXfrm>
    </dsp:sp>
    <dsp:sp modelId="{18CC52AF-78D2-4D55-9B65-647FD45E15C4}">
      <dsp:nvSpPr>
        <dsp:cNvPr id="0" name=""/>
        <dsp:cNvSpPr/>
      </dsp:nvSpPr>
      <dsp:spPr>
        <a:xfrm>
          <a:off x="3893403" y="808561"/>
          <a:ext cx="2248971" cy="40951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ru-RU" sz="1050" kern="1200" dirty="0"/>
        </a:p>
        <a:p>
          <a:pPr marL="0" marR="0" lvl="0" indent="0" algn="ctr" defTabSz="914400" eaLnBrk="1" fontAlgn="auto" latinLnBrk="0" hangingPunct="1">
            <a:lnSpc>
              <a:spcPct val="100000"/>
            </a:lnSpc>
            <a:spcBef>
              <a:spcPct val="0"/>
            </a:spcBef>
            <a:spcAft>
              <a:spcPts val="0"/>
            </a:spcAft>
            <a:buClrTx/>
            <a:buSzTx/>
            <a:buFontTx/>
            <a:buNone/>
            <a:tabLst/>
            <a:defRPr/>
          </a:pPr>
          <a:r>
            <a:rPr lang="ru-RU" sz="1000" kern="1200" dirty="0">
              <a:solidFill>
                <a:srgbClr val="025373"/>
              </a:solidFill>
            </a:rPr>
            <a:t>Использование ТРУ в необлагаемой деятельности</a:t>
          </a:r>
        </a:p>
        <a:p>
          <a:pPr marL="0" marR="0" lvl="0" indent="0" algn="ctr" defTabSz="914400" eaLnBrk="1" fontAlgn="auto" latinLnBrk="0" hangingPunct="1">
            <a:lnSpc>
              <a:spcPct val="100000"/>
            </a:lnSpc>
            <a:spcBef>
              <a:spcPct val="0"/>
            </a:spcBef>
            <a:spcAft>
              <a:spcPts val="0"/>
            </a:spcAft>
            <a:buClrTx/>
            <a:buSzTx/>
            <a:buFontTx/>
            <a:buNone/>
            <a:tabLst/>
            <a:defRPr/>
          </a:pPr>
          <a:r>
            <a:rPr lang="ru-RU" sz="1000" kern="1200" dirty="0">
              <a:solidFill>
                <a:srgbClr val="025373"/>
              </a:solidFill>
            </a:rPr>
            <a:t>(пп.2 п.3 ст.170 НК РФ)</a:t>
          </a:r>
        </a:p>
        <a:p>
          <a:pPr lvl="0" algn="ctr">
            <a:spcBef>
              <a:spcPct val="0"/>
            </a:spcBef>
          </a:pPr>
          <a:endParaRPr lang="ru-RU" sz="1050" kern="1200" dirty="0"/>
        </a:p>
      </dsp:txBody>
      <dsp:txXfrm>
        <a:off x="3893403" y="808561"/>
        <a:ext cx="2248971" cy="409518"/>
      </dsp:txXfrm>
    </dsp:sp>
    <dsp:sp modelId="{ACC5A3A6-9F58-4B51-BA74-7DEE0BEE028A}">
      <dsp:nvSpPr>
        <dsp:cNvPr id="0" name=""/>
        <dsp:cNvSpPr/>
      </dsp:nvSpPr>
      <dsp:spPr>
        <a:xfrm>
          <a:off x="3893403" y="1269269"/>
          <a:ext cx="2248971" cy="40951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ru-RU" sz="1000" kern="1200" dirty="0">
              <a:solidFill>
                <a:srgbClr val="025373"/>
              </a:solidFill>
            </a:rPr>
            <a:t>Переход на УСН с освобождением от НДС или с пониженными ставками (пп.2 п.3 ст.170 НК РФ</a:t>
          </a:r>
          <a:r>
            <a:rPr lang="ru-RU" sz="1000" kern="1200" dirty="0"/>
            <a:t>)</a:t>
          </a:r>
        </a:p>
      </dsp:txBody>
      <dsp:txXfrm>
        <a:off x="3893403" y="1269269"/>
        <a:ext cx="2248971" cy="409518"/>
      </dsp:txXfrm>
    </dsp:sp>
    <dsp:sp modelId="{DF2A33E2-6F2D-404E-B803-49D451113B36}">
      <dsp:nvSpPr>
        <dsp:cNvPr id="0" name=""/>
        <dsp:cNvSpPr/>
      </dsp:nvSpPr>
      <dsp:spPr>
        <a:xfrm>
          <a:off x="3893403" y="1729978"/>
          <a:ext cx="2248971" cy="409518"/>
        </a:xfrm>
        <a:prstGeom prst="roundRect">
          <a:avLst/>
        </a:prstGeom>
        <a:solidFill>
          <a:schemeClr val="lt1">
            <a:alpha val="90000"/>
            <a:hueOff val="0"/>
            <a:satOff val="0"/>
            <a:lumOff val="0"/>
            <a:alphaOff val="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ru-RU" sz="1000" kern="1200" dirty="0">
              <a:solidFill>
                <a:srgbClr val="025373"/>
              </a:solidFill>
            </a:rPr>
            <a:t>При уменьшении стоимости ранее отгруженных ТРУ (пп.4 п.3 ст.170 НК РФ)</a:t>
          </a:r>
        </a:p>
      </dsp:txBody>
      <dsp:txXfrm>
        <a:off x="3893403" y="1729978"/>
        <a:ext cx="2248971" cy="409518"/>
      </dsp:txXfrm>
    </dsp:sp>
    <dsp:sp modelId="{FD946A87-90DD-4A53-87A9-549A7D371604}">
      <dsp:nvSpPr>
        <dsp:cNvPr id="0" name=""/>
        <dsp:cNvSpPr/>
      </dsp:nvSpPr>
      <dsp:spPr>
        <a:xfrm>
          <a:off x="3849998" y="2172071"/>
          <a:ext cx="2248971" cy="409518"/>
        </a:xfrm>
        <a:prstGeom prst="roundRect">
          <a:avLst/>
        </a:prstGeom>
        <a:solidFill>
          <a:schemeClr val="lt1">
            <a:alpha val="90000"/>
            <a:hueOff val="0"/>
            <a:satOff val="0"/>
            <a:lumOff val="0"/>
            <a:alphaOff val="0"/>
          </a:schemeClr>
        </a:solidFill>
        <a:ln w="25400" cap="flat" cmpd="sng" algn="ctr">
          <a:solidFill>
            <a:srgbClr val="025373"/>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endParaRPr lang="ru-RU" sz="1000" kern="1200" dirty="0" smtClean="0"/>
        </a:p>
        <a:p>
          <a:pPr lvl="0" algn="ctr" defTabSz="444500">
            <a:lnSpc>
              <a:spcPct val="90000"/>
            </a:lnSpc>
            <a:spcBef>
              <a:spcPct val="0"/>
            </a:spcBef>
            <a:spcAft>
              <a:spcPct val="35000"/>
            </a:spcAft>
          </a:pPr>
          <a:r>
            <a:rPr lang="ru-RU" sz="1000" kern="1200" dirty="0" smtClean="0">
              <a:solidFill>
                <a:srgbClr val="025373"/>
              </a:solidFill>
            </a:rPr>
            <a:t>При </a:t>
          </a:r>
          <a:r>
            <a:rPr lang="ru-RU" sz="1000" kern="1200" dirty="0">
              <a:solidFill>
                <a:srgbClr val="025373"/>
              </a:solidFill>
            </a:rPr>
            <a:t>получении субсидий ( п.6 п. 7 ст.170 НК РФ)</a:t>
          </a:r>
        </a:p>
        <a:p>
          <a:pPr lvl="0" algn="ctr" defTabSz="444500">
            <a:lnSpc>
              <a:spcPct val="90000"/>
            </a:lnSpc>
            <a:spcBef>
              <a:spcPct val="0"/>
            </a:spcBef>
            <a:spcAft>
              <a:spcPct val="35000"/>
            </a:spcAft>
          </a:pPr>
          <a:endParaRPr lang="ru-RU" sz="1050" kern="1200" dirty="0"/>
        </a:p>
      </dsp:txBody>
      <dsp:txXfrm>
        <a:off x="3849998" y="2172071"/>
        <a:ext cx="2248971" cy="409518"/>
      </dsp:txXfrm>
    </dsp:sp>
    <dsp:sp modelId="{C18E4833-5C64-4670-B597-9482EBA90F80}">
      <dsp:nvSpPr>
        <dsp:cNvPr id="0" name=""/>
        <dsp:cNvSpPr/>
      </dsp:nvSpPr>
      <dsp:spPr>
        <a:xfrm>
          <a:off x="3893403" y="2651394"/>
          <a:ext cx="2248971" cy="40951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ru-RU" sz="1050" kern="1200" dirty="0">
              <a:solidFill>
                <a:srgbClr val="025373"/>
              </a:solidFill>
            </a:rPr>
            <a:t>Вычет НДС с авансов выданных (пп.3 п.3 ст.170 НК РФ)</a:t>
          </a:r>
        </a:p>
      </dsp:txBody>
      <dsp:txXfrm>
        <a:off x="3893403" y="2651394"/>
        <a:ext cx="2248971" cy="409518"/>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C98EE70-D410-4FC4-8011-1FCB545CCD3C}">
      <dsp:nvSpPr>
        <dsp:cNvPr id="0" name=""/>
        <dsp:cNvSpPr/>
      </dsp:nvSpPr>
      <dsp:spPr>
        <a:xfrm>
          <a:off x="419150" y="2478"/>
          <a:ext cx="1879661" cy="939830"/>
        </a:xfrm>
        <a:prstGeom prst="roundRect">
          <a:avLst>
            <a:gd name="adj" fmla="val 10000"/>
          </a:avLst>
        </a:prstGeom>
        <a:solidFill>
          <a:schemeClr val="lt1">
            <a:hueOff val="0"/>
            <a:satOff val="0"/>
            <a:lumOff val="0"/>
            <a:alphaOff val="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ru-RU" sz="1400" kern="1200" dirty="0">
              <a:solidFill>
                <a:schemeClr val="tx1"/>
              </a:solidFill>
            </a:rPr>
            <a:t>Субсидии</a:t>
          </a:r>
        </a:p>
        <a:p>
          <a:pPr lvl="0" algn="ctr" defTabSz="622300">
            <a:lnSpc>
              <a:spcPct val="90000"/>
            </a:lnSpc>
            <a:spcBef>
              <a:spcPct val="0"/>
            </a:spcBef>
            <a:spcAft>
              <a:spcPct val="35000"/>
            </a:spcAft>
          </a:pPr>
          <a:r>
            <a:rPr lang="ru-RU" sz="1400" kern="1200" dirty="0">
              <a:solidFill>
                <a:schemeClr val="tx1"/>
              </a:solidFill>
            </a:rPr>
            <a:t> облагаются НДС</a:t>
          </a:r>
        </a:p>
      </dsp:txBody>
      <dsp:txXfrm>
        <a:off x="419150" y="2478"/>
        <a:ext cx="1879661" cy="939830"/>
      </dsp:txXfrm>
    </dsp:sp>
    <dsp:sp modelId="{FB3E257A-7E1A-4081-8AB7-8503467F491D}">
      <dsp:nvSpPr>
        <dsp:cNvPr id="0" name=""/>
        <dsp:cNvSpPr/>
      </dsp:nvSpPr>
      <dsp:spPr>
        <a:xfrm>
          <a:off x="607116" y="942309"/>
          <a:ext cx="187966" cy="704873"/>
        </a:xfrm>
        <a:custGeom>
          <a:avLst/>
          <a:gdLst/>
          <a:ahLst/>
          <a:cxnLst/>
          <a:rect l="0" t="0" r="0" b="0"/>
          <a:pathLst>
            <a:path>
              <a:moveTo>
                <a:pt x="0" y="0"/>
              </a:moveTo>
              <a:lnTo>
                <a:pt x="0" y="704873"/>
              </a:lnTo>
              <a:lnTo>
                <a:pt x="187966" y="704873"/>
              </a:lnTo>
            </a:path>
          </a:pathLst>
        </a:custGeom>
        <a:noFill/>
        <a:ln w="25400" cap="flat" cmpd="sng" algn="ctr">
          <a:solidFill>
            <a:schemeClr val="tx2"/>
          </a:solidFill>
          <a:prstDash val="solid"/>
        </a:ln>
        <a:effectLst/>
      </dsp:spPr>
      <dsp:style>
        <a:lnRef idx="2">
          <a:scrgbClr r="0" g="0" b="0"/>
        </a:lnRef>
        <a:fillRef idx="0">
          <a:scrgbClr r="0" g="0" b="0"/>
        </a:fillRef>
        <a:effectRef idx="0">
          <a:scrgbClr r="0" g="0" b="0"/>
        </a:effectRef>
        <a:fontRef idx="minor"/>
      </dsp:style>
    </dsp:sp>
    <dsp:sp modelId="{2C1E20C7-5714-4440-A63A-FD188E853562}">
      <dsp:nvSpPr>
        <dsp:cNvPr id="0" name=""/>
        <dsp:cNvSpPr/>
      </dsp:nvSpPr>
      <dsp:spPr>
        <a:xfrm>
          <a:off x="795082" y="1177267"/>
          <a:ext cx="2226812" cy="939830"/>
        </a:xfrm>
        <a:prstGeom prst="roundRect">
          <a:avLst>
            <a:gd name="adj" fmla="val 10000"/>
          </a:avLst>
        </a:prstGeom>
        <a:solidFill>
          <a:srgbClr val="D5F6FB">
            <a:alpha val="90000"/>
          </a:srgb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endParaRPr lang="ru-RU" sz="1100" kern="1200" dirty="0"/>
        </a:p>
        <a:p>
          <a:pPr lvl="0" algn="ctr" defTabSz="488950">
            <a:lnSpc>
              <a:spcPct val="90000"/>
            </a:lnSpc>
            <a:spcBef>
              <a:spcPct val="0"/>
            </a:spcBef>
            <a:spcAft>
              <a:spcPct val="35000"/>
            </a:spcAft>
          </a:pPr>
          <a:r>
            <a:rPr lang="ru-RU" sz="1100" kern="1200" dirty="0"/>
            <a:t>Полученные в качестве оплаты товаров (работ, услуг), реализуемых с НДС </a:t>
          </a:r>
          <a:r>
            <a:rPr lang="en-US" sz="1100" kern="1200" dirty="0"/>
            <a:t>&lt;1&gt;</a:t>
          </a:r>
          <a:endParaRPr lang="ru-RU" sz="1100" kern="1200" dirty="0"/>
        </a:p>
        <a:p>
          <a:pPr lvl="0" algn="ctr" defTabSz="488950">
            <a:lnSpc>
              <a:spcPct val="90000"/>
            </a:lnSpc>
            <a:spcBef>
              <a:spcPct val="0"/>
            </a:spcBef>
            <a:spcAft>
              <a:spcPct val="35000"/>
            </a:spcAft>
          </a:pPr>
          <a:endParaRPr lang="ru-RU" sz="1200" kern="1200" dirty="0"/>
        </a:p>
      </dsp:txBody>
      <dsp:txXfrm>
        <a:off x="795082" y="1177267"/>
        <a:ext cx="2226812" cy="939830"/>
      </dsp:txXfrm>
    </dsp:sp>
    <dsp:sp modelId="{E53795B8-81A0-410A-B789-0B1045399F4E}">
      <dsp:nvSpPr>
        <dsp:cNvPr id="0" name=""/>
        <dsp:cNvSpPr/>
      </dsp:nvSpPr>
      <dsp:spPr>
        <a:xfrm>
          <a:off x="607116" y="942309"/>
          <a:ext cx="187966" cy="1879661"/>
        </a:xfrm>
        <a:custGeom>
          <a:avLst/>
          <a:gdLst/>
          <a:ahLst/>
          <a:cxnLst/>
          <a:rect l="0" t="0" r="0" b="0"/>
          <a:pathLst>
            <a:path>
              <a:moveTo>
                <a:pt x="0" y="0"/>
              </a:moveTo>
              <a:lnTo>
                <a:pt x="0" y="1879661"/>
              </a:lnTo>
              <a:lnTo>
                <a:pt x="187966" y="1879661"/>
              </a:lnTo>
            </a:path>
          </a:pathLst>
        </a:custGeom>
        <a:noFill/>
        <a:ln w="25400" cap="flat" cmpd="sng" algn="ctr">
          <a:solidFill>
            <a:schemeClr val="tx2"/>
          </a:solidFill>
          <a:prstDash val="solid"/>
        </a:ln>
        <a:effectLst/>
      </dsp:spPr>
      <dsp:style>
        <a:lnRef idx="2">
          <a:scrgbClr r="0" g="0" b="0"/>
        </a:lnRef>
        <a:fillRef idx="0">
          <a:scrgbClr r="0" g="0" b="0"/>
        </a:fillRef>
        <a:effectRef idx="0">
          <a:scrgbClr r="0" g="0" b="0"/>
        </a:effectRef>
        <a:fontRef idx="minor"/>
      </dsp:style>
    </dsp:sp>
    <dsp:sp modelId="{042F1751-A7CF-4DA5-8983-E4D2990CF527}">
      <dsp:nvSpPr>
        <dsp:cNvPr id="0" name=""/>
        <dsp:cNvSpPr/>
      </dsp:nvSpPr>
      <dsp:spPr>
        <a:xfrm>
          <a:off x="795082" y="2352056"/>
          <a:ext cx="2306089" cy="939830"/>
        </a:xfrm>
        <a:prstGeom prst="roundRect">
          <a:avLst>
            <a:gd name="adj" fmla="val 10000"/>
          </a:avLst>
        </a:prstGeom>
        <a:solidFill>
          <a:srgbClr val="D5F6FB">
            <a:alpha val="90000"/>
          </a:srgb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endParaRPr lang="ru-RU" sz="1100" kern="1200" dirty="0"/>
        </a:p>
        <a:p>
          <a:pPr lvl="0" algn="ctr" defTabSz="488950">
            <a:lnSpc>
              <a:spcPct val="90000"/>
            </a:lnSpc>
            <a:spcBef>
              <a:spcPct val="0"/>
            </a:spcBef>
            <a:spcAft>
              <a:spcPct val="35000"/>
            </a:spcAft>
          </a:pPr>
          <a:r>
            <a:rPr lang="ru-RU" sz="1100" kern="1200" dirty="0"/>
            <a:t>Полученные для возмещения недополученных доходов в связи с производством и (или) реализацией товаров, работ, услуг, облагаемых НДС</a:t>
          </a:r>
          <a:r>
            <a:rPr lang="en-US" sz="1100" kern="1200" dirty="0"/>
            <a:t>&lt;2&gt;</a:t>
          </a:r>
          <a:endParaRPr lang="ru-RU" sz="1100" kern="1200" dirty="0"/>
        </a:p>
        <a:p>
          <a:pPr lvl="0" algn="ctr" defTabSz="488950">
            <a:lnSpc>
              <a:spcPct val="90000"/>
            </a:lnSpc>
            <a:spcBef>
              <a:spcPct val="0"/>
            </a:spcBef>
            <a:spcAft>
              <a:spcPct val="35000"/>
            </a:spcAft>
          </a:pPr>
          <a:endParaRPr lang="ru-RU" sz="1100" kern="1200" dirty="0"/>
        </a:p>
      </dsp:txBody>
      <dsp:txXfrm>
        <a:off x="795082" y="2352056"/>
        <a:ext cx="2306089" cy="939830"/>
      </dsp:txXfrm>
    </dsp:sp>
    <dsp:sp modelId="{79761743-5D2B-4CCF-B08D-A37FBF85FD1B}">
      <dsp:nvSpPr>
        <dsp:cNvPr id="0" name=""/>
        <dsp:cNvSpPr/>
      </dsp:nvSpPr>
      <dsp:spPr>
        <a:xfrm>
          <a:off x="3195155" y="2478"/>
          <a:ext cx="1879661" cy="939830"/>
        </a:xfrm>
        <a:prstGeom prst="roundRect">
          <a:avLst>
            <a:gd name="adj" fmla="val 10000"/>
          </a:avLst>
        </a:prstGeom>
        <a:solidFill>
          <a:schemeClr val="lt1">
            <a:hueOff val="0"/>
            <a:satOff val="0"/>
            <a:lumOff val="0"/>
            <a:alphaOff val="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ru-RU" sz="1400" kern="1200" dirty="0">
              <a:solidFill>
                <a:schemeClr val="tx1"/>
              </a:solidFill>
            </a:rPr>
            <a:t>Субсидии не облагаются НДС</a:t>
          </a:r>
        </a:p>
      </dsp:txBody>
      <dsp:txXfrm>
        <a:off x="3195155" y="2478"/>
        <a:ext cx="1879661" cy="939830"/>
      </dsp:txXfrm>
    </dsp:sp>
    <dsp:sp modelId="{D72855C2-18E9-4D61-9DE4-4AE806D0D769}">
      <dsp:nvSpPr>
        <dsp:cNvPr id="0" name=""/>
        <dsp:cNvSpPr/>
      </dsp:nvSpPr>
      <dsp:spPr>
        <a:xfrm>
          <a:off x="3383121" y="942309"/>
          <a:ext cx="187966" cy="704873"/>
        </a:xfrm>
        <a:custGeom>
          <a:avLst/>
          <a:gdLst/>
          <a:ahLst/>
          <a:cxnLst/>
          <a:rect l="0" t="0" r="0" b="0"/>
          <a:pathLst>
            <a:path>
              <a:moveTo>
                <a:pt x="0" y="0"/>
              </a:moveTo>
              <a:lnTo>
                <a:pt x="0" y="704873"/>
              </a:lnTo>
              <a:lnTo>
                <a:pt x="187966" y="704873"/>
              </a:lnTo>
            </a:path>
          </a:pathLst>
        </a:custGeom>
        <a:noFill/>
        <a:ln w="25400" cap="flat" cmpd="sng" algn="ctr">
          <a:solidFill>
            <a:schemeClr val="tx2"/>
          </a:solidFill>
          <a:prstDash val="solid"/>
        </a:ln>
        <a:effectLst/>
      </dsp:spPr>
      <dsp:style>
        <a:lnRef idx="2">
          <a:scrgbClr r="0" g="0" b="0"/>
        </a:lnRef>
        <a:fillRef idx="0">
          <a:scrgbClr r="0" g="0" b="0"/>
        </a:fillRef>
        <a:effectRef idx="0">
          <a:scrgbClr r="0" g="0" b="0"/>
        </a:effectRef>
        <a:fontRef idx="minor"/>
      </dsp:style>
    </dsp:sp>
    <dsp:sp modelId="{DFDFBC70-5C9D-4D49-9C9A-A71242824C70}">
      <dsp:nvSpPr>
        <dsp:cNvPr id="0" name=""/>
        <dsp:cNvSpPr/>
      </dsp:nvSpPr>
      <dsp:spPr>
        <a:xfrm>
          <a:off x="3571087" y="1177267"/>
          <a:ext cx="3138554" cy="939830"/>
        </a:xfrm>
        <a:prstGeom prst="roundRect">
          <a:avLst>
            <a:gd name="adj" fmla="val 10000"/>
          </a:avLst>
        </a:prstGeom>
        <a:solidFill>
          <a:srgbClr val="D5F6FB">
            <a:alpha val="90000"/>
          </a:srgb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endParaRPr lang="ru-RU" sz="1200" kern="1200" dirty="0"/>
        </a:p>
        <a:p>
          <a:pPr lvl="0" algn="ctr" defTabSz="533400">
            <a:lnSpc>
              <a:spcPct val="90000"/>
            </a:lnSpc>
            <a:spcBef>
              <a:spcPct val="0"/>
            </a:spcBef>
            <a:spcAft>
              <a:spcPct val="35000"/>
            </a:spcAft>
          </a:pPr>
          <a:r>
            <a:rPr lang="ru-RU" sz="1200" kern="1200" dirty="0"/>
            <a:t>Для финансирования своих затрат на приобретение товаров, работ, услуг, имущественных прав, основных средств, нематериальных активов</a:t>
          </a:r>
          <a:r>
            <a:rPr lang="en-US" sz="1200" kern="1200" dirty="0"/>
            <a:t>&lt;3&gt;</a:t>
          </a:r>
          <a:endParaRPr lang="ru-RU" sz="1200" kern="1200" dirty="0"/>
        </a:p>
        <a:p>
          <a:pPr lvl="0" algn="ctr" defTabSz="533400">
            <a:lnSpc>
              <a:spcPct val="90000"/>
            </a:lnSpc>
            <a:spcBef>
              <a:spcPct val="0"/>
            </a:spcBef>
            <a:spcAft>
              <a:spcPct val="35000"/>
            </a:spcAft>
          </a:pPr>
          <a:endParaRPr lang="ru-RU" sz="900" kern="1200" dirty="0"/>
        </a:p>
      </dsp:txBody>
      <dsp:txXfrm>
        <a:off x="3571087" y="1177267"/>
        <a:ext cx="3138554" cy="939830"/>
      </dsp:txXfrm>
    </dsp:sp>
    <dsp:sp modelId="{0901BBDB-9035-423B-9DDE-3F6576C9A08F}">
      <dsp:nvSpPr>
        <dsp:cNvPr id="0" name=""/>
        <dsp:cNvSpPr/>
      </dsp:nvSpPr>
      <dsp:spPr>
        <a:xfrm>
          <a:off x="3383121" y="942309"/>
          <a:ext cx="192928" cy="1847331"/>
        </a:xfrm>
        <a:custGeom>
          <a:avLst/>
          <a:gdLst/>
          <a:ahLst/>
          <a:cxnLst/>
          <a:rect l="0" t="0" r="0" b="0"/>
          <a:pathLst>
            <a:path>
              <a:moveTo>
                <a:pt x="0" y="0"/>
              </a:moveTo>
              <a:lnTo>
                <a:pt x="0" y="1847331"/>
              </a:lnTo>
              <a:lnTo>
                <a:pt x="192928" y="1847331"/>
              </a:lnTo>
            </a:path>
          </a:pathLst>
        </a:custGeom>
        <a:noFill/>
        <a:ln w="25400" cap="flat" cmpd="sng" algn="ctr">
          <a:solidFill>
            <a:schemeClr val="tx2"/>
          </a:solidFill>
          <a:prstDash val="solid"/>
        </a:ln>
        <a:effectLst/>
      </dsp:spPr>
      <dsp:style>
        <a:lnRef idx="2">
          <a:scrgbClr r="0" g="0" b="0"/>
        </a:lnRef>
        <a:fillRef idx="0">
          <a:scrgbClr r="0" g="0" b="0"/>
        </a:fillRef>
        <a:effectRef idx="0">
          <a:scrgbClr r="0" g="0" b="0"/>
        </a:effectRef>
        <a:fontRef idx="minor"/>
      </dsp:style>
    </dsp:sp>
    <dsp:sp modelId="{13D0982F-8335-4080-8A86-593601F76090}">
      <dsp:nvSpPr>
        <dsp:cNvPr id="0" name=""/>
        <dsp:cNvSpPr/>
      </dsp:nvSpPr>
      <dsp:spPr>
        <a:xfrm>
          <a:off x="3576049" y="2319726"/>
          <a:ext cx="3138554" cy="939830"/>
        </a:xfrm>
        <a:prstGeom prst="roundRect">
          <a:avLst>
            <a:gd name="adj" fmla="val 10000"/>
          </a:avLst>
        </a:prstGeom>
        <a:solidFill>
          <a:srgbClr val="D5F6FB">
            <a:alpha val="90000"/>
          </a:srgb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endParaRPr lang="ru-RU" sz="900" kern="1200" dirty="0"/>
        </a:p>
        <a:p>
          <a:pPr lvl="0" algn="ctr" defTabSz="400050">
            <a:lnSpc>
              <a:spcPct val="90000"/>
            </a:lnSpc>
            <a:spcBef>
              <a:spcPct val="0"/>
            </a:spcBef>
            <a:spcAft>
              <a:spcPct val="35000"/>
            </a:spcAft>
          </a:pPr>
          <a:r>
            <a:rPr lang="ru-RU" sz="1100" kern="1200" dirty="0"/>
            <a:t>При применении государственных регулируемых цен или цен с учетом предоставляемых по законодательству льгот</a:t>
          </a:r>
          <a:r>
            <a:rPr lang="en-US" sz="1100" kern="1200" dirty="0"/>
            <a:t>&lt;4&gt;</a:t>
          </a:r>
          <a:endParaRPr lang="ru-RU" sz="1100" kern="1200" dirty="0"/>
        </a:p>
        <a:p>
          <a:pPr lvl="0" algn="ctr" defTabSz="400050">
            <a:lnSpc>
              <a:spcPct val="90000"/>
            </a:lnSpc>
            <a:spcBef>
              <a:spcPct val="0"/>
            </a:spcBef>
            <a:spcAft>
              <a:spcPct val="35000"/>
            </a:spcAft>
          </a:pPr>
          <a:endParaRPr lang="ru-RU" sz="1100" kern="1200" dirty="0"/>
        </a:p>
      </dsp:txBody>
      <dsp:txXfrm>
        <a:off x="3576049" y="2319726"/>
        <a:ext cx="3138554" cy="93983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F619A5E2-FF20-4085-B478-8A448C915CA2}" type="datetimeFigureOut">
              <a:rPr lang="ru-RU" smtClean="0"/>
              <a:pPr/>
              <a:t>17.04.2026</a:t>
            </a:fld>
            <a:endParaRPr lang="ru-RU" dirty="0"/>
          </a:p>
        </p:txBody>
      </p:sp>
      <p:sp>
        <p:nvSpPr>
          <p:cNvPr id="4" name="Образ слайда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79450" y="4778375"/>
            <a:ext cx="5438775" cy="3910013"/>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31338"/>
            <a:ext cx="2946400" cy="498475"/>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49688" y="9431338"/>
            <a:ext cx="2946400" cy="498475"/>
          </a:xfrm>
          <a:prstGeom prst="rect">
            <a:avLst/>
          </a:prstGeom>
        </p:spPr>
        <p:txBody>
          <a:bodyPr vert="horz" lIns="91440" tIns="45720" rIns="91440" bIns="45720" rtlCol="0" anchor="b"/>
          <a:lstStyle>
            <a:lvl1pPr algn="r">
              <a:defRPr sz="1200"/>
            </a:lvl1pPr>
          </a:lstStyle>
          <a:p>
            <a:fld id="{2BED49B3-D63A-407D-97C7-0A8DD179A190}" type="slidenum">
              <a:rPr lang="ru-RU" smtClean="0"/>
              <a:pPr/>
              <a:t>‹#›</a:t>
            </a:fld>
            <a:endParaRPr lang="ru-RU" dirty="0"/>
          </a:p>
        </p:txBody>
      </p:sp>
    </p:spTree>
    <p:extLst>
      <p:ext uri="{BB962C8B-B14F-4D97-AF65-F5344CB8AC3E}">
        <p14:creationId xmlns="" xmlns:p14="http://schemas.microsoft.com/office/powerpoint/2010/main" val="1996767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Образ слайда 1">
            <a:extLst>
              <a:ext uri="{FF2B5EF4-FFF2-40B4-BE49-F238E27FC236}">
                <a16:creationId xmlns:a16="http://schemas.microsoft.com/office/drawing/2014/main" xmlns="" id="{8FC2BE16-D9A7-432E-8763-9F8F5629F6F3}"/>
              </a:ext>
            </a:extLst>
          </p:cNvPr>
          <p:cNvSpPr>
            <a:spLocks noGrp="1" noRot="1" noChangeAspect="1" noTextEdit="1"/>
          </p:cNvSpPr>
          <p:nvPr>
            <p:ph type="sldImg"/>
          </p:nvPr>
        </p:nvSpPr>
        <p:spPr>
          <a:ln/>
        </p:spPr>
      </p:sp>
      <p:sp>
        <p:nvSpPr>
          <p:cNvPr id="43011" name="Заметки 2">
            <a:extLst>
              <a:ext uri="{FF2B5EF4-FFF2-40B4-BE49-F238E27FC236}">
                <a16:creationId xmlns:a16="http://schemas.microsoft.com/office/drawing/2014/main" xmlns="" id="{2E9867A5-59CB-47F4-936C-4778B789F1CC}"/>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ru-RU" altLang="ru-RU" dirty="0"/>
          </a:p>
        </p:txBody>
      </p:sp>
      <p:sp>
        <p:nvSpPr>
          <p:cNvPr id="43012" name="Номер слайда 3">
            <a:extLst>
              <a:ext uri="{FF2B5EF4-FFF2-40B4-BE49-F238E27FC236}">
                <a16:creationId xmlns:a16="http://schemas.microsoft.com/office/drawing/2014/main" xmlns="" id="{8F6DD55C-7E35-4AFA-BE65-C6AA4ADD8DA4}"/>
              </a:ext>
            </a:extLst>
          </p:cNvPr>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03F4AAC-771F-45EC-9154-A4519C0D7E84}" type="slidenum">
              <a:rPr lang="ru-RU" altLang="ru-RU"/>
              <a:pPr eaLnBrk="1" hangingPunct="1"/>
              <a:t>44</a:t>
            </a:fld>
            <a:endParaRPr lang="ru-RU" altLang="ru-R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Образ слайда 1">
            <a:extLst>
              <a:ext uri="{FF2B5EF4-FFF2-40B4-BE49-F238E27FC236}">
                <a16:creationId xmlns="" xmlns:a16="http://schemas.microsoft.com/office/drawing/2014/main" id="{7ADC7572-7566-4A6E-9510-B9B66770346E}"/>
              </a:ext>
            </a:extLst>
          </p:cNvPr>
          <p:cNvSpPr>
            <a:spLocks noGrp="1" noRot="1" noChangeAspect="1" noTextEdit="1"/>
          </p:cNvSpPr>
          <p:nvPr>
            <p:ph type="sldImg"/>
          </p:nvPr>
        </p:nvSpPr>
        <p:spPr>
          <a:ln/>
        </p:spPr>
      </p:sp>
      <p:sp>
        <p:nvSpPr>
          <p:cNvPr id="44035" name="Заметки 2">
            <a:extLst>
              <a:ext uri="{FF2B5EF4-FFF2-40B4-BE49-F238E27FC236}">
                <a16:creationId xmlns="" xmlns:a16="http://schemas.microsoft.com/office/drawing/2014/main" id="{07CFF2E5-DE44-465A-9B6D-EA8A7F9395F3}"/>
              </a:ext>
            </a:extLst>
          </p:cNvPr>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ru-RU" altLang="ru-RU" dirty="0"/>
          </a:p>
        </p:txBody>
      </p:sp>
      <p:sp>
        <p:nvSpPr>
          <p:cNvPr id="44036" name="Номер слайда 3">
            <a:extLst>
              <a:ext uri="{FF2B5EF4-FFF2-40B4-BE49-F238E27FC236}">
                <a16:creationId xmlns="" xmlns:a16="http://schemas.microsoft.com/office/drawing/2014/main" id="{C085C7F4-C428-41DA-ABE4-686E52FFF70F}"/>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6809B92-0008-4BE2-8101-FC88F4475F93}" type="slidenum">
              <a:rPr lang="ru-RU" altLang="ru-RU"/>
              <a:pPr eaLnBrk="1" hangingPunct="1"/>
              <a:t>93</a:t>
            </a:fld>
            <a:endParaRPr lang="ru-RU" altLang="ru-RU"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73740E5-9D4E-482A-9D3F-628562D44FCA}" type="slidenum">
              <a:rPr lang="ru-RU" smtClean="0"/>
              <a:pPr/>
              <a:t>95</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73740E5-9D4E-482A-9D3F-628562D44FCA}" type="slidenum">
              <a:rPr lang="ru-RU" smtClean="0"/>
              <a:pPr/>
              <a:t>96</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73740E5-9D4E-482A-9D3F-628562D44FCA}" type="slidenum">
              <a:rPr lang="ru-RU" smtClean="0"/>
              <a:pPr/>
              <a:t>97</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73740E5-9D4E-482A-9D3F-628562D44FCA}" type="slidenum">
              <a:rPr lang="ru-RU" smtClean="0"/>
              <a:pPr/>
              <a:t>98</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73740E5-9D4E-482A-9D3F-628562D44FCA}" type="slidenum">
              <a:rPr lang="ru-RU" smtClean="0"/>
              <a:pPr/>
              <a:t>99</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73740E5-9D4E-482A-9D3F-628562D44FCA}" type="slidenum">
              <a:rPr lang="ru-RU" smtClean="0"/>
              <a:pPr/>
              <a:t>100</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73740E5-9D4E-482A-9D3F-628562D44FCA}" type="slidenum">
              <a:rPr lang="ru-RU" smtClean="0"/>
              <a:pPr/>
              <a:t>101</a:t>
            </a:fld>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73740E5-9D4E-482A-9D3F-628562D44FCA}" type="slidenum">
              <a:rPr lang="ru-RU" smtClean="0"/>
              <a:pPr/>
              <a:t>102</a:t>
            </a:fld>
            <a:endParaRPr 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73740E5-9D4E-482A-9D3F-628562D44FCA}" type="slidenum">
              <a:rPr lang="ru-RU" smtClean="0"/>
              <a:pPr/>
              <a:t>103</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Образ слайда 1">
            <a:extLst>
              <a:ext uri="{FF2B5EF4-FFF2-40B4-BE49-F238E27FC236}">
                <a16:creationId xmlns="" xmlns:a16="http://schemas.microsoft.com/office/drawing/2014/main" id="{8FC2BE16-D9A7-432E-8763-9F8F5629F6F3}"/>
              </a:ext>
            </a:extLst>
          </p:cNvPr>
          <p:cNvSpPr>
            <a:spLocks noGrp="1" noRot="1" noChangeAspect="1" noTextEdit="1"/>
          </p:cNvSpPr>
          <p:nvPr>
            <p:ph type="sldImg"/>
          </p:nvPr>
        </p:nvSpPr>
        <p:spPr>
          <a:ln/>
        </p:spPr>
      </p:sp>
      <p:sp>
        <p:nvSpPr>
          <p:cNvPr id="43011" name="Заметки 2">
            <a:extLst>
              <a:ext uri="{FF2B5EF4-FFF2-40B4-BE49-F238E27FC236}">
                <a16:creationId xmlns="" xmlns:a16="http://schemas.microsoft.com/office/drawing/2014/main" id="{2E9867A5-59CB-47F4-936C-4778B789F1CC}"/>
              </a:ext>
            </a:extLst>
          </p:cNvPr>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ru-RU" altLang="ru-RU" dirty="0"/>
          </a:p>
        </p:txBody>
      </p:sp>
      <p:sp>
        <p:nvSpPr>
          <p:cNvPr id="43012" name="Номер слайда 3">
            <a:extLst>
              <a:ext uri="{FF2B5EF4-FFF2-40B4-BE49-F238E27FC236}">
                <a16:creationId xmlns="" xmlns:a16="http://schemas.microsoft.com/office/drawing/2014/main" id="{8F6DD55C-7E35-4AFA-BE65-C6AA4ADD8DA4}"/>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03F4AAC-771F-45EC-9154-A4519C0D7E84}" type="slidenum">
              <a:rPr lang="ru-RU" altLang="ru-RU"/>
              <a:pPr eaLnBrk="1" hangingPunct="1"/>
              <a:t>64</a:t>
            </a:fld>
            <a:endParaRPr lang="ru-RU" altLang="ru-RU"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73740E5-9D4E-482A-9D3F-628562D44FCA}" type="slidenum">
              <a:rPr lang="ru-RU" smtClean="0"/>
              <a:pPr/>
              <a:t>104</a:t>
            </a:fld>
            <a:endParaRPr lang="ru-R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73740E5-9D4E-482A-9D3F-628562D44FCA}" type="slidenum">
              <a:rPr lang="ru-RU" smtClean="0"/>
              <a:pPr/>
              <a:t>105</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73740E5-9D4E-482A-9D3F-628562D44FCA}" type="slidenum">
              <a:rPr lang="ru-RU" smtClean="0"/>
              <a:pPr/>
              <a:t>71</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73740E5-9D4E-482A-9D3F-628562D44FCA}" type="slidenum">
              <a:rPr lang="ru-RU" smtClean="0"/>
              <a:pPr/>
              <a:t>72</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87</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88</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89</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90</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91</a:t>
            </a:fld>
            <a:endParaRPr lang="en-US"/>
          </a:p>
        </p:txBody>
      </p:sp>
    </p:spTree>
    <p:extLst>
      <p:ext uri="{BB962C8B-B14F-4D97-AF65-F5344CB8AC3E}">
        <p14:creationId xmlns:p14="http://schemas.microsoft.com/office/powerpoint/2010/main" xmlns=""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pPr>
              <a:defRPr/>
            </a:pPr>
            <a:fld id="{C1F1722E-79D5-46DE-8903-60121637F208}" type="datetimeFigureOut">
              <a:rPr lang="ru-RU" smtClean="0"/>
              <a:pPr>
                <a:defRPr/>
              </a:pPr>
              <a:t>17.04.2026</a:t>
            </a:fld>
            <a:endParaRPr lang="ru-RU" dirty="0"/>
          </a:p>
        </p:txBody>
      </p:sp>
      <p:sp>
        <p:nvSpPr>
          <p:cNvPr id="5" name="Нижний колонтитул 4"/>
          <p:cNvSpPr>
            <a:spLocks noGrp="1"/>
          </p:cNvSpPr>
          <p:nvPr>
            <p:ph type="ftr" sz="quarter" idx="11"/>
          </p:nvPr>
        </p:nvSpPr>
        <p:spPr/>
        <p:txBody>
          <a:bodyPr/>
          <a:lstStyle/>
          <a:p>
            <a:pPr>
              <a:defRPr/>
            </a:pPr>
            <a:endParaRPr lang="ru-RU" dirty="0"/>
          </a:p>
        </p:txBody>
      </p:sp>
      <p:sp>
        <p:nvSpPr>
          <p:cNvPr id="6" name="Номер слайда 5"/>
          <p:cNvSpPr>
            <a:spLocks noGrp="1"/>
          </p:cNvSpPr>
          <p:nvPr>
            <p:ph type="sldNum" sz="quarter" idx="12"/>
          </p:nvPr>
        </p:nvSpPr>
        <p:spPr/>
        <p:txBody>
          <a:bodyPr/>
          <a:lstStyle/>
          <a:p>
            <a:pPr>
              <a:defRPr/>
            </a:pPr>
            <a:fld id="{0F5713C5-8DBD-411C-A914-7027FD69FB09}" type="slidenum">
              <a:rPr lang="ru-RU" smtClean="0"/>
              <a:pPr>
                <a:defRPr/>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a:defRPr/>
            </a:pPr>
            <a:fld id="{CC15A702-2005-4FE0-B800-17F35C433ED8}" type="datetimeFigureOut">
              <a:rPr lang="ru-RU" smtClean="0"/>
              <a:pPr>
                <a:defRPr/>
              </a:pPr>
              <a:t>17.04.2026</a:t>
            </a:fld>
            <a:endParaRPr lang="ru-RU" dirty="0"/>
          </a:p>
        </p:txBody>
      </p:sp>
      <p:sp>
        <p:nvSpPr>
          <p:cNvPr id="5" name="Нижний колонтитул 4"/>
          <p:cNvSpPr>
            <a:spLocks noGrp="1"/>
          </p:cNvSpPr>
          <p:nvPr>
            <p:ph type="ftr" sz="quarter" idx="11"/>
          </p:nvPr>
        </p:nvSpPr>
        <p:spPr/>
        <p:txBody>
          <a:bodyPr/>
          <a:lstStyle/>
          <a:p>
            <a:pPr>
              <a:defRPr/>
            </a:pPr>
            <a:endParaRPr lang="ru-RU" dirty="0"/>
          </a:p>
        </p:txBody>
      </p:sp>
      <p:sp>
        <p:nvSpPr>
          <p:cNvPr id="6" name="Номер слайда 5"/>
          <p:cNvSpPr>
            <a:spLocks noGrp="1"/>
          </p:cNvSpPr>
          <p:nvPr>
            <p:ph type="sldNum" sz="quarter" idx="12"/>
          </p:nvPr>
        </p:nvSpPr>
        <p:spPr/>
        <p:txBody>
          <a:bodyPr/>
          <a:lstStyle/>
          <a:p>
            <a:pPr>
              <a:defRPr/>
            </a:pPr>
            <a:fld id="{B118EAA3-966E-4E7E-B3B3-67106D2CFAE1}" type="slidenum">
              <a:rPr lang="ru-RU" smtClean="0"/>
              <a:pPr>
                <a:defRPr/>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a:defRPr/>
            </a:pPr>
            <a:fld id="{928533FC-B38A-4051-9731-4D98C26B7CC5}" type="datetimeFigureOut">
              <a:rPr lang="ru-RU" smtClean="0"/>
              <a:pPr>
                <a:defRPr/>
              </a:pPr>
              <a:t>17.04.2026</a:t>
            </a:fld>
            <a:endParaRPr lang="ru-RU" dirty="0"/>
          </a:p>
        </p:txBody>
      </p:sp>
      <p:sp>
        <p:nvSpPr>
          <p:cNvPr id="5" name="Нижний колонтитул 4"/>
          <p:cNvSpPr>
            <a:spLocks noGrp="1"/>
          </p:cNvSpPr>
          <p:nvPr>
            <p:ph type="ftr" sz="quarter" idx="11"/>
          </p:nvPr>
        </p:nvSpPr>
        <p:spPr/>
        <p:txBody>
          <a:bodyPr/>
          <a:lstStyle/>
          <a:p>
            <a:pPr>
              <a:defRPr/>
            </a:pPr>
            <a:endParaRPr lang="ru-RU" dirty="0"/>
          </a:p>
        </p:txBody>
      </p:sp>
      <p:sp>
        <p:nvSpPr>
          <p:cNvPr id="6" name="Номер слайда 5"/>
          <p:cNvSpPr>
            <a:spLocks noGrp="1"/>
          </p:cNvSpPr>
          <p:nvPr>
            <p:ph type="sldNum" sz="quarter" idx="12"/>
          </p:nvPr>
        </p:nvSpPr>
        <p:spPr/>
        <p:txBody>
          <a:bodyPr/>
          <a:lstStyle/>
          <a:p>
            <a:pPr>
              <a:defRPr/>
            </a:pPr>
            <a:fld id="{4A1D1CBD-4187-4ED4-A52D-8A8A59C3F1B6}" type="slidenum">
              <a:rPr lang="ru-RU" smtClean="0"/>
              <a:pPr>
                <a:defRPr/>
              </a:pPr>
              <a:t>‹#›</a:t>
            </a:fld>
            <a:endParaRPr lang="ru-RU"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571500"/>
            <a:ext cx="7924800" cy="857250"/>
          </a:xfrm>
        </p:spPr>
        <p:txBody>
          <a:bodyPr/>
          <a:lstStyle/>
          <a:p>
            <a:r>
              <a:rPr lang="ru-RU"/>
              <a:t>Образец заголовка</a:t>
            </a:r>
          </a:p>
        </p:txBody>
      </p:sp>
      <p:sp>
        <p:nvSpPr>
          <p:cNvPr id="3" name="Таблица 2"/>
          <p:cNvSpPr>
            <a:spLocks noGrp="1"/>
          </p:cNvSpPr>
          <p:nvPr>
            <p:ph type="tbl" idx="1"/>
          </p:nvPr>
        </p:nvSpPr>
        <p:spPr>
          <a:xfrm>
            <a:off x="838201" y="1771651"/>
            <a:ext cx="7693025" cy="2793206"/>
          </a:xfrm>
        </p:spPr>
        <p:txBody>
          <a:bodyPr rtlCol="0">
            <a:normAutofit/>
          </a:bodyPr>
          <a:lstStyle/>
          <a:p>
            <a:pPr lvl="0"/>
            <a:endParaRPr lang="ru-RU" noProof="0" dirty="0"/>
          </a:p>
        </p:txBody>
      </p:sp>
      <p:sp>
        <p:nvSpPr>
          <p:cNvPr id="4" name="Date Placeholder 3">
            <a:extLst>
              <a:ext uri="{FF2B5EF4-FFF2-40B4-BE49-F238E27FC236}">
                <a16:creationId xmlns:a16="http://schemas.microsoft.com/office/drawing/2014/main" xmlns="" id="{9AA5C98C-58EB-49C5-A042-F8F9FB2400CE}"/>
              </a:ext>
            </a:extLst>
          </p:cNvPr>
          <p:cNvSpPr>
            <a:spLocks noGrp="1"/>
          </p:cNvSpPr>
          <p:nvPr>
            <p:ph type="dt" sz="half" idx="10"/>
          </p:nvPr>
        </p:nvSpPr>
        <p:spPr/>
        <p:txBody>
          <a:bodyPr/>
          <a:lstStyle>
            <a:lvl1pPr>
              <a:defRPr/>
            </a:lvl1pPr>
          </a:lstStyle>
          <a:p>
            <a:pPr>
              <a:defRPr/>
            </a:pPr>
            <a:fld id="{8E03300F-0073-47AB-854C-2133181A661B}" type="datetimeFigureOut">
              <a:rPr lang="ru-RU"/>
              <a:pPr>
                <a:defRPr/>
              </a:pPr>
              <a:t>17.04.2026</a:t>
            </a:fld>
            <a:endParaRPr lang="ru-RU" dirty="0"/>
          </a:p>
        </p:txBody>
      </p:sp>
      <p:sp>
        <p:nvSpPr>
          <p:cNvPr id="5" name="Footer Placeholder 4">
            <a:extLst>
              <a:ext uri="{FF2B5EF4-FFF2-40B4-BE49-F238E27FC236}">
                <a16:creationId xmlns:a16="http://schemas.microsoft.com/office/drawing/2014/main" xmlns="" id="{8DE2F408-2930-480F-A0E1-C5E1860984B6}"/>
              </a:ext>
            </a:extLst>
          </p:cNvPr>
          <p:cNvSpPr>
            <a:spLocks noGrp="1"/>
          </p:cNvSpPr>
          <p:nvPr>
            <p:ph type="ftr" sz="quarter" idx="11"/>
          </p:nvPr>
        </p:nvSpPr>
        <p:spPr/>
        <p:txBody>
          <a:bodyPr/>
          <a:lstStyle>
            <a:lvl1pPr>
              <a:defRPr/>
            </a:lvl1pPr>
          </a:lstStyle>
          <a:p>
            <a:pPr>
              <a:defRPr/>
            </a:pPr>
            <a:endParaRPr lang="ru-RU" dirty="0"/>
          </a:p>
        </p:txBody>
      </p:sp>
      <p:sp>
        <p:nvSpPr>
          <p:cNvPr id="6" name="Slide Number Placeholder 5">
            <a:extLst>
              <a:ext uri="{FF2B5EF4-FFF2-40B4-BE49-F238E27FC236}">
                <a16:creationId xmlns:a16="http://schemas.microsoft.com/office/drawing/2014/main" xmlns="" id="{938E9BA7-3EAB-47DC-9D22-3ABE2954963E}"/>
              </a:ext>
            </a:extLst>
          </p:cNvPr>
          <p:cNvSpPr>
            <a:spLocks noGrp="1"/>
          </p:cNvSpPr>
          <p:nvPr>
            <p:ph type="sldNum" sz="quarter" idx="12"/>
          </p:nvPr>
        </p:nvSpPr>
        <p:spPr/>
        <p:txBody>
          <a:bodyPr/>
          <a:lstStyle>
            <a:lvl1pPr>
              <a:defRPr/>
            </a:lvl1pPr>
          </a:lstStyle>
          <a:p>
            <a:fld id="{C895777E-4822-415B-A464-BC68C6BB2CC1}" type="slidenum">
              <a:rPr lang="ru-RU" altLang="ru-RU"/>
              <a:pPr/>
              <a:t>‹#›</a:t>
            </a:fld>
            <a:endParaRPr lang="ru-RU" altLang="ru-RU" dirty="0"/>
          </a:p>
        </p:txBody>
      </p:sp>
    </p:spTree>
    <p:extLst>
      <p:ext uri="{BB962C8B-B14F-4D97-AF65-F5344CB8AC3E}">
        <p14:creationId xmlns="" xmlns:p14="http://schemas.microsoft.com/office/powerpoint/2010/main" val="15900608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a:p>
        </p:txBody>
      </p:sp>
      <p:sp>
        <p:nvSpPr>
          <p:cNvPr id="10" name="Content Placeholder 9"/>
          <p:cNvSpPr>
            <a:spLocks noGrp="1"/>
          </p:cNvSpPr>
          <p:nvPr>
            <p:ph sz="quarter" idx="13"/>
          </p:nvPr>
        </p:nvSpPr>
        <p:spPr>
          <a:xfrm>
            <a:off x="1143000" y="548640"/>
            <a:ext cx="6400800" cy="260604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a:extLst>
              <a:ext uri="{FF2B5EF4-FFF2-40B4-BE49-F238E27FC236}">
                <a16:creationId xmlns:a16="http://schemas.microsoft.com/office/drawing/2014/main" xmlns="" id="{0ABA9182-74F6-4EEE-9B1E-F70C534EE6B8}"/>
              </a:ext>
            </a:extLst>
          </p:cNvPr>
          <p:cNvSpPr>
            <a:spLocks noGrp="1"/>
          </p:cNvSpPr>
          <p:nvPr>
            <p:ph type="dt" sz="half" idx="14"/>
          </p:nvPr>
        </p:nvSpPr>
        <p:spPr/>
        <p:txBody>
          <a:bodyPr/>
          <a:lstStyle>
            <a:lvl1pPr>
              <a:defRPr/>
            </a:lvl1pPr>
          </a:lstStyle>
          <a:p>
            <a:pPr>
              <a:defRPr/>
            </a:pPr>
            <a:fld id="{1734E9B5-1BA9-4687-831B-61636CD99A12}" type="datetimeFigureOut">
              <a:rPr lang="ru-RU"/>
              <a:pPr>
                <a:defRPr/>
              </a:pPr>
              <a:t>17.04.2026</a:t>
            </a:fld>
            <a:endParaRPr lang="ru-RU" dirty="0"/>
          </a:p>
        </p:txBody>
      </p:sp>
      <p:sp>
        <p:nvSpPr>
          <p:cNvPr id="5" name="Footer Placeholder 4">
            <a:extLst>
              <a:ext uri="{FF2B5EF4-FFF2-40B4-BE49-F238E27FC236}">
                <a16:creationId xmlns:a16="http://schemas.microsoft.com/office/drawing/2014/main" xmlns="" id="{9BA4B3F2-5B9C-42FD-B01C-8E3CB26F5C92}"/>
              </a:ext>
            </a:extLst>
          </p:cNvPr>
          <p:cNvSpPr>
            <a:spLocks noGrp="1"/>
          </p:cNvSpPr>
          <p:nvPr>
            <p:ph type="ftr" sz="quarter" idx="15"/>
          </p:nvPr>
        </p:nvSpPr>
        <p:spPr/>
        <p:txBody>
          <a:bodyPr/>
          <a:lstStyle>
            <a:lvl1pPr>
              <a:defRPr/>
            </a:lvl1pPr>
          </a:lstStyle>
          <a:p>
            <a:pPr>
              <a:defRPr/>
            </a:pPr>
            <a:endParaRPr lang="ru-RU" dirty="0"/>
          </a:p>
        </p:txBody>
      </p:sp>
      <p:sp>
        <p:nvSpPr>
          <p:cNvPr id="6" name="Slide Number Placeholder 5">
            <a:extLst>
              <a:ext uri="{FF2B5EF4-FFF2-40B4-BE49-F238E27FC236}">
                <a16:creationId xmlns:a16="http://schemas.microsoft.com/office/drawing/2014/main" xmlns="" id="{937088BB-17A1-4826-A409-52CE87A9926A}"/>
              </a:ext>
            </a:extLst>
          </p:cNvPr>
          <p:cNvSpPr>
            <a:spLocks noGrp="1"/>
          </p:cNvSpPr>
          <p:nvPr>
            <p:ph type="sldNum" sz="quarter" idx="16"/>
          </p:nvPr>
        </p:nvSpPr>
        <p:spPr/>
        <p:txBody>
          <a:bodyPr/>
          <a:lstStyle>
            <a:lvl1pPr>
              <a:defRPr/>
            </a:lvl1pPr>
          </a:lstStyle>
          <a:p>
            <a:fld id="{1EA5B96D-8133-4A5B-BAE9-5CDB66CC86CE}" type="slidenum">
              <a:rPr lang="ru-RU" altLang="ru-RU"/>
              <a:pPr/>
              <a:t>‹#›</a:t>
            </a:fld>
            <a:endParaRPr lang="ru-RU" altLang="ru-RU" dirty="0"/>
          </a:p>
        </p:txBody>
      </p:sp>
    </p:spTree>
    <p:extLst>
      <p:ext uri="{BB962C8B-B14F-4D97-AF65-F5344CB8AC3E}">
        <p14:creationId xmlns="" xmlns:p14="http://schemas.microsoft.com/office/powerpoint/2010/main" val="12714282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EDF1F8"/>
          </a:solidFill>
          <a:ln/>
        </p:spPr>
      </p:sp>
      <p:sp>
        <p:nvSpPr>
          <p:cNvPr id="3" name="Shape 1"/>
          <p:cNvSpPr/>
          <p:nvPr/>
        </p:nvSpPr>
        <p:spPr>
          <a:xfrm>
            <a:off x="0" y="0"/>
            <a:ext cx="9144000" cy="5143500"/>
          </a:xfrm>
          <a:prstGeom prst="rect">
            <a:avLst/>
          </a:prstGeom>
          <a:solidFill>
            <a:srgbClr val="FBFCFE"/>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lide 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EDF1F8"/>
          </a:solidFill>
          <a:ln/>
        </p:spPr>
      </p:sp>
      <p:sp>
        <p:nvSpPr>
          <p:cNvPr id="3" name="Shape 1"/>
          <p:cNvSpPr/>
          <p:nvPr/>
        </p:nvSpPr>
        <p:spPr>
          <a:xfrm>
            <a:off x="0" y="0"/>
            <a:ext cx="9144000" cy="5143500"/>
          </a:xfrm>
          <a:prstGeom prst="rect">
            <a:avLst/>
          </a:prstGeom>
          <a:solidFill>
            <a:srgbClr val="FBFCFE"/>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lide 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EDF1F8"/>
          </a:solidFill>
          <a:ln/>
        </p:spPr>
      </p:sp>
      <p:sp>
        <p:nvSpPr>
          <p:cNvPr id="3" name="Shape 1"/>
          <p:cNvSpPr/>
          <p:nvPr/>
        </p:nvSpPr>
        <p:spPr>
          <a:xfrm>
            <a:off x="0" y="0"/>
            <a:ext cx="9144000" cy="5143500"/>
          </a:xfrm>
          <a:prstGeom prst="rect">
            <a:avLst/>
          </a:prstGeom>
          <a:solidFill>
            <a:srgbClr val="FBFCFE"/>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a:defRPr/>
            </a:pPr>
            <a:fld id="{238DF8A8-4117-40DF-AAD0-821DBD8D1912}" type="datetimeFigureOut">
              <a:rPr lang="ru-RU" smtClean="0"/>
              <a:pPr>
                <a:defRPr/>
              </a:pPr>
              <a:t>17.04.2026</a:t>
            </a:fld>
            <a:endParaRPr lang="ru-RU" dirty="0"/>
          </a:p>
        </p:txBody>
      </p:sp>
      <p:sp>
        <p:nvSpPr>
          <p:cNvPr id="5" name="Нижний колонтитул 4"/>
          <p:cNvSpPr>
            <a:spLocks noGrp="1"/>
          </p:cNvSpPr>
          <p:nvPr>
            <p:ph type="ftr" sz="quarter" idx="11"/>
          </p:nvPr>
        </p:nvSpPr>
        <p:spPr/>
        <p:txBody>
          <a:bodyPr/>
          <a:lstStyle/>
          <a:p>
            <a:pPr>
              <a:defRPr/>
            </a:pPr>
            <a:endParaRPr lang="ru-RU" dirty="0"/>
          </a:p>
        </p:txBody>
      </p:sp>
      <p:sp>
        <p:nvSpPr>
          <p:cNvPr id="6" name="Номер слайда 5"/>
          <p:cNvSpPr>
            <a:spLocks noGrp="1"/>
          </p:cNvSpPr>
          <p:nvPr>
            <p:ph type="sldNum" sz="quarter" idx="12"/>
          </p:nvPr>
        </p:nvSpPr>
        <p:spPr/>
        <p:txBody>
          <a:bodyPr/>
          <a:lstStyle/>
          <a:p>
            <a:pPr>
              <a:defRPr/>
            </a:pPr>
            <a:fld id="{4A75EEE2-DA9B-4768-A0EE-98E57D9FBE8A}" type="slidenum">
              <a:rPr lang="ru-RU" smtClean="0"/>
              <a:pPr>
                <a:defRPr/>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pPr>
              <a:defRPr/>
            </a:pPr>
            <a:fld id="{A64AA6CE-5273-4DFA-A619-05F92C0F3DEF}" type="datetimeFigureOut">
              <a:rPr lang="ru-RU" smtClean="0"/>
              <a:pPr>
                <a:defRPr/>
              </a:pPr>
              <a:t>17.04.2026</a:t>
            </a:fld>
            <a:endParaRPr lang="ru-RU" dirty="0"/>
          </a:p>
        </p:txBody>
      </p:sp>
      <p:sp>
        <p:nvSpPr>
          <p:cNvPr id="5" name="Нижний колонтитул 4"/>
          <p:cNvSpPr>
            <a:spLocks noGrp="1"/>
          </p:cNvSpPr>
          <p:nvPr>
            <p:ph type="ftr" sz="quarter" idx="11"/>
          </p:nvPr>
        </p:nvSpPr>
        <p:spPr/>
        <p:txBody>
          <a:bodyPr/>
          <a:lstStyle/>
          <a:p>
            <a:pPr>
              <a:defRPr/>
            </a:pPr>
            <a:endParaRPr lang="ru-RU" dirty="0"/>
          </a:p>
        </p:txBody>
      </p:sp>
      <p:sp>
        <p:nvSpPr>
          <p:cNvPr id="6" name="Номер слайда 5"/>
          <p:cNvSpPr>
            <a:spLocks noGrp="1"/>
          </p:cNvSpPr>
          <p:nvPr>
            <p:ph type="sldNum" sz="quarter" idx="12"/>
          </p:nvPr>
        </p:nvSpPr>
        <p:spPr/>
        <p:txBody>
          <a:bodyPr/>
          <a:lstStyle/>
          <a:p>
            <a:pPr>
              <a:defRPr/>
            </a:pPr>
            <a:fld id="{E75F3DA2-8E83-48D8-8C52-37FECAC4956F}" type="slidenum">
              <a:rPr lang="ru-RU" smtClean="0"/>
              <a:pPr>
                <a:defRPr/>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pPr>
              <a:defRPr/>
            </a:pPr>
            <a:fld id="{91C18E97-6AFA-4CA4-B3F6-DFE2EB281C90}" type="datetimeFigureOut">
              <a:rPr lang="ru-RU" smtClean="0"/>
              <a:pPr>
                <a:defRPr/>
              </a:pPr>
              <a:t>17.04.2026</a:t>
            </a:fld>
            <a:endParaRPr lang="ru-RU" dirty="0"/>
          </a:p>
        </p:txBody>
      </p:sp>
      <p:sp>
        <p:nvSpPr>
          <p:cNvPr id="6" name="Нижний колонтитул 5"/>
          <p:cNvSpPr>
            <a:spLocks noGrp="1"/>
          </p:cNvSpPr>
          <p:nvPr>
            <p:ph type="ftr" sz="quarter" idx="11"/>
          </p:nvPr>
        </p:nvSpPr>
        <p:spPr/>
        <p:txBody>
          <a:bodyPr/>
          <a:lstStyle/>
          <a:p>
            <a:pPr>
              <a:defRPr/>
            </a:pPr>
            <a:endParaRPr lang="ru-RU" dirty="0"/>
          </a:p>
        </p:txBody>
      </p:sp>
      <p:sp>
        <p:nvSpPr>
          <p:cNvPr id="7" name="Номер слайда 6"/>
          <p:cNvSpPr>
            <a:spLocks noGrp="1"/>
          </p:cNvSpPr>
          <p:nvPr>
            <p:ph type="sldNum" sz="quarter" idx="12"/>
          </p:nvPr>
        </p:nvSpPr>
        <p:spPr/>
        <p:txBody>
          <a:bodyPr/>
          <a:lstStyle/>
          <a:p>
            <a:pPr>
              <a:defRPr/>
            </a:pPr>
            <a:fld id="{B1E71905-F96F-410E-A3CF-3E988946DA9E}" type="slidenum">
              <a:rPr lang="ru-RU" smtClean="0"/>
              <a:pPr>
                <a:defRPr/>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pPr>
              <a:defRPr/>
            </a:pPr>
            <a:fld id="{D46E7755-FB65-42B6-BF44-A5663B6E2C62}" type="datetimeFigureOut">
              <a:rPr lang="ru-RU" smtClean="0"/>
              <a:pPr>
                <a:defRPr/>
              </a:pPr>
              <a:t>17.04.2026</a:t>
            </a:fld>
            <a:endParaRPr lang="ru-RU" dirty="0"/>
          </a:p>
        </p:txBody>
      </p:sp>
      <p:sp>
        <p:nvSpPr>
          <p:cNvPr id="8" name="Нижний колонтитул 7"/>
          <p:cNvSpPr>
            <a:spLocks noGrp="1"/>
          </p:cNvSpPr>
          <p:nvPr>
            <p:ph type="ftr" sz="quarter" idx="11"/>
          </p:nvPr>
        </p:nvSpPr>
        <p:spPr/>
        <p:txBody>
          <a:bodyPr/>
          <a:lstStyle/>
          <a:p>
            <a:pPr>
              <a:defRPr/>
            </a:pPr>
            <a:endParaRPr lang="ru-RU" dirty="0"/>
          </a:p>
        </p:txBody>
      </p:sp>
      <p:sp>
        <p:nvSpPr>
          <p:cNvPr id="9" name="Номер слайда 8"/>
          <p:cNvSpPr>
            <a:spLocks noGrp="1"/>
          </p:cNvSpPr>
          <p:nvPr>
            <p:ph type="sldNum" sz="quarter" idx="12"/>
          </p:nvPr>
        </p:nvSpPr>
        <p:spPr/>
        <p:txBody>
          <a:bodyPr/>
          <a:lstStyle/>
          <a:p>
            <a:pPr>
              <a:defRPr/>
            </a:pPr>
            <a:fld id="{11162C7C-FABA-40AD-A85F-BB043DDE7A78}" type="slidenum">
              <a:rPr lang="ru-RU" smtClean="0"/>
              <a:pPr>
                <a:defRPr/>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pPr>
              <a:defRPr/>
            </a:pPr>
            <a:fld id="{336F69B2-152F-468A-9A68-485B1E20AE08}" type="datetimeFigureOut">
              <a:rPr lang="ru-RU" smtClean="0"/>
              <a:pPr>
                <a:defRPr/>
              </a:pPr>
              <a:t>17.04.2026</a:t>
            </a:fld>
            <a:endParaRPr lang="ru-RU" dirty="0"/>
          </a:p>
        </p:txBody>
      </p:sp>
      <p:sp>
        <p:nvSpPr>
          <p:cNvPr id="4" name="Нижний колонтитул 3"/>
          <p:cNvSpPr>
            <a:spLocks noGrp="1"/>
          </p:cNvSpPr>
          <p:nvPr>
            <p:ph type="ftr" sz="quarter" idx="11"/>
          </p:nvPr>
        </p:nvSpPr>
        <p:spPr/>
        <p:txBody>
          <a:bodyPr/>
          <a:lstStyle/>
          <a:p>
            <a:pPr>
              <a:defRPr/>
            </a:pPr>
            <a:endParaRPr lang="ru-RU" dirty="0"/>
          </a:p>
        </p:txBody>
      </p:sp>
      <p:sp>
        <p:nvSpPr>
          <p:cNvPr id="5" name="Номер слайда 4"/>
          <p:cNvSpPr>
            <a:spLocks noGrp="1"/>
          </p:cNvSpPr>
          <p:nvPr>
            <p:ph type="sldNum" sz="quarter" idx="12"/>
          </p:nvPr>
        </p:nvSpPr>
        <p:spPr/>
        <p:txBody>
          <a:bodyPr/>
          <a:lstStyle/>
          <a:p>
            <a:pPr>
              <a:defRPr/>
            </a:pPr>
            <a:fld id="{2C473718-19C3-4BF9-94DF-72D6EF67BB7A}" type="slidenum">
              <a:rPr lang="ru-RU" smtClean="0"/>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fld id="{DE2707FE-0FDF-47A0-8F53-15B89BEB6E34}" type="datetimeFigureOut">
              <a:rPr lang="ru-RU" smtClean="0"/>
              <a:pPr>
                <a:defRPr/>
              </a:pPr>
              <a:t>17.04.2026</a:t>
            </a:fld>
            <a:endParaRPr lang="ru-RU" dirty="0"/>
          </a:p>
        </p:txBody>
      </p:sp>
      <p:sp>
        <p:nvSpPr>
          <p:cNvPr id="3" name="Нижний колонтитул 2"/>
          <p:cNvSpPr>
            <a:spLocks noGrp="1"/>
          </p:cNvSpPr>
          <p:nvPr>
            <p:ph type="ftr" sz="quarter" idx="11"/>
          </p:nvPr>
        </p:nvSpPr>
        <p:spPr/>
        <p:txBody>
          <a:bodyPr/>
          <a:lstStyle/>
          <a:p>
            <a:pPr>
              <a:defRPr/>
            </a:pPr>
            <a:endParaRPr lang="ru-RU" dirty="0"/>
          </a:p>
        </p:txBody>
      </p:sp>
      <p:sp>
        <p:nvSpPr>
          <p:cNvPr id="4" name="Номер слайда 3"/>
          <p:cNvSpPr>
            <a:spLocks noGrp="1"/>
          </p:cNvSpPr>
          <p:nvPr>
            <p:ph type="sldNum" sz="quarter" idx="12"/>
          </p:nvPr>
        </p:nvSpPr>
        <p:spPr/>
        <p:txBody>
          <a:bodyPr/>
          <a:lstStyle/>
          <a:p>
            <a:pPr>
              <a:defRPr/>
            </a:pPr>
            <a:fld id="{C4D24B39-2875-4E5E-99E2-D4A1402D689A}" type="slidenum">
              <a:rPr lang="ru-RU" smtClean="0"/>
              <a:pPr>
                <a:defRPr/>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pPr>
              <a:defRPr/>
            </a:pPr>
            <a:fld id="{7DCA96A7-5AC1-49B8-BA9E-FB13450D7F17}" type="datetimeFigureOut">
              <a:rPr lang="ru-RU" smtClean="0"/>
              <a:pPr>
                <a:defRPr/>
              </a:pPr>
              <a:t>17.04.2026</a:t>
            </a:fld>
            <a:endParaRPr lang="ru-RU" dirty="0"/>
          </a:p>
        </p:txBody>
      </p:sp>
      <p:sp>
        <p:nvSpPr>
          <p:cNvPr id="6" name="Нижний колонтитул 5"/>
          <p:cNvSpPr>
            <a:spLocks noGrp="1"/>
          </p:cNvSpPr>
          <p:nvPr>
            <p:ph type="ftr" sz="quarter" idx="11"/>
          </p:nvPr>
        </p:nvSpPr>
        <p:spPr/>
        <p:txBody>
          <a:bodyPr/>
          <a:lstStyle/>
          <a:p>
            <a:pPr>
              <a:defRPr/>
            </a:pPr>
            <a:endParaRPr lang="ru-RU" dirty="0"/>
          </a:p>
        </p:txBody>
      </p:sp>
      <p:sp>
        <p:nvSpPr>
          <p:cNvPr id="7" name="Номер слайда 6"/>
          <p:cNvSpPr>
            <a:spLocks noGrp="1"/>
          </p:cNvSpPr>
          <p:nvPr>
            <p:ph type="sldNum" sz="quarter" idx="12"/>
          </p:nvPr>
        </p:nvSpPr>
        <p:spPr/>
        <p:txBody>
          <a:bodyPr/>
          <a:lstStyle/>
          <a:p>
            <a:pPr>
              <a:defRPr/>
            </a:pPr>
            <a:fld id="{29FB1550-7126-4EA8-A35F-129FA457E1E2}" type="slidenum">
              <a:rPr lang="ru-RU" smtClean="0"/>
              <a:pPr>
                <a:defRPr/>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pPr>
              <a:defRPr/>
            </a:pPr>
            <a:fld id="{EB836CD8-D16F-4F32-8BEF-5B39D0648A15}" type="datetimeFigureOut">
              <a:rPr lang="ru-RU" smtClean="0"/>
              <a:pPr>
                <a:defRPr/>
              </a:pPr>
              <a:t>17.04.2026</a:t>
            </a:fld>
            <a:endParaRPr lang="ru-RU" dirty="0"/>
          </a:p>
        </p:txBody>
      </p:sp>
      <p:sp>
        <p:nvSpPr>
          <p:cNvPr id="6" name="Нижний колонтитул 5"/>
          <p:cNvSpPr>
            <a:spLocks noGrp="1"/>
          </p:cNvSpPr>
          <p:nvPr>
            <p:ph type="ftr" sz="quarter" idx="11"/>
          </p:nvPr>
        </p:nvSpPr>
        <p:spPr/>
        <p:txBody>
          <a:bodyPr/>
          <a:lstStyle/>
          <a:p>
            <a:pPr>
              <a:defRPr/>
            </a:pPr>
            <a:endParaRPr lang="ru-RU" dirty="0"/>
          </a:p>
        </p:txBody>
      </p:sp>
      <p:sp>
        <p:nvSpPr>
          <p:cNvPr id="7" name="Номер слайда 6"/>
          <p:cNvSpPr>
            <a:spLocks noGrp="1"/>
          </p:cNvSpPr>
          <p:nvPr>
            <p:ph type="sldNum" sz="quarter" idx="12"/>
          </p:nvPr>
        </p:nvSpPr>
        <p:spPr/>
        <p:txBody>
          <a:bodyPr/>
          <a:lstStyle/>
          <a:p>
            <a:pPr>
              <a:defRPr/>
            </a:pPr>
            <a:fld id="{1D2FDD1F-CCBA-4A47-8A8D-FC1B6C448253}" type="slidenum">
              <a:rPr lang="ru-RU" smtClean="0"/>
              <a:pPr>
                <a:defRPr/>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4F19FE-330E-42E2-9B83-CBCBE95D7B95}" type="datetimeFigureOut">
              <a:rPr lang="ru-RU" smtClean="0"/>
              <a:pPr>
                <a:defRPr/>
              </a:pPr>
              <a:t>17.04.2026</a:t>
            </a:fld>
            <a:endParaRPr lang="ru-RU" dirty="0"/>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dirty="0"/>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DDFD94-4DD5-44DE-997C-8679CAA9F02F}" type="slidenum">
              <a:rPr lang="ru-RU" smtClean="0"/>
              <a:pPr>
                <a:defRPr/>
              </a:pPr>
              <a:t>‹#›</a:t>
            </a:fld>
            <a:endParaRPr lang="ru-RU" dirty="0"/>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hyperlink" Target="https://e.rnk.ru/npd-doc?npmid=96&amp;npid=551954844&amp;anchor=XA00M1S2LR"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13" Type="http://schemas.openxmlformats.org/officeDocument/2006/relationships/image" Target="../media/image-2-13.svg"/><Relationship Id="rId3" Type="http://schemas.openxmlformats.org/officeDocument/2006/relationships/image" Target="../media/image25.png"/><Relationship Id="rId7" Type="http://schemas.openxmlformats.org/officeDocument/2006/relationships/image" Target="../media/image-2-7.svg"/><Relationship Id="rId2" Type="http://schemas.openxmlformats.org/officeDocument/2006/relationships/notesSlide" Target="../notesSlides/notesSlide6.xml"/><Relationship Id="rId1" Type="http://schemas.openxmlformats.org/officeDocument/2006/relationships/slideLayout" Target="../slideLayouts/slideLayout15.xml"/><Relationship Id="rId11" Type="http://schemas.openxmlformats.org/officeDocument/2006/relationships/image" Target="../media/image-2-11.svg"/><Relationship Id="rId5" Type="http://schemas.openxmlformats.org/officeDocument/2006/relationships/image" Target="../media/image-2-5.svg"/><Relationship Id="rId4" Type="http://schemas.openxmlformats.org/officeDocument/2006/relationships/image" Target="../media/image26.png"/><Relationship Id="rId9" Type="http://schemas.openxmlformats.org/officeDocument/2006/relationships/image" Target="../media/image-2-9.svg"/></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5000" b="-15000"/>
          </a:stretch>
        </a:blip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 id="{57A3F9B0-C61E-4C60-847E-58C20F285CD3}"/>
              </a:ext>
            </a:extLst>
          </p:cNvPr>
          <p:cNvSpPr/>
          <p:nvPr/>
        </p:nvSpPr>
        <p:spPr>
          <a:xfrm>
            <a:off x="0" y="0"/>
            <a:ext cx="9144000" cy="5143500"/>
          </a:xfrm>
          <a:prstGeom prst="rect">
            <a:avLst/>
          </a:pr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847586" y="771550"/>
            <a:ext cx="7416824" cy="2739211"/>
          </a:xfrm>
          <a:prstGeom prst="rect">
            <a:avLst/>
          </a:prstGeom>
          <a:solidFill>
            <a:srgbClr val="004B70">
              <a:alpha val="82353"/>
            </a:srgbClr>
          </a:solidFill>
        </p:spPr>
        <p:txBody>
          <a:bodyPr wrap="square">
            <a:spAutoFit/>
          </a:bodyPr>
          <a:lstStyle/>
          <a:p>
            <a:pPr algn="ctr">
              <a:defRPr/>
            </a:pPr>
            <a:endParaRPr lang="ru-RU" sz="800" dirty="0">
              <a:solidFill>
                <a:schemeClr val="bg1"/>
              </a:solidFill>
              <a:latin typeface="Calibri" panose="020F0502020204030204" pitchFamily="34" charset="0"/>
              <a:cs typeface="Calibri" panose="020F0502020204030204" pitchFamily="34" charset="0"/>
            </a:endParaRPr>
          </a:p>
          <a:p>
            <a:pPr algn="ctr">
              <a:defRPr/>
            </a:pPr>
            <a:r>
              <a:rPr lang="ru-RU" sz="2400" b="1" dirty="0">
                <a:solidFill>
                  <a:schemeClr val="bg1"/>
                </a:solidFill>
                <a:latin typeface="Calibri" panose="020F0502020204030204" pitchFamily="34" charset="0"/>
                <a:cs typeface="Calibri" panose="020F0502020204030204" pitchFamily="34" charset="0"/>
              </a:rPr>
              <a:t>       </a:t>
            </a:r>
            <a:endParaRPr lang="ru-RU" sz="2000" b="1" dirty="0">
              <a:solidFill>
                <a:schemeClr val="bg1"/>
              </a:solidFill>
              <a:latin typeface="Arial" pitchFamily="34" charset="0"/>
              <a:cs typeface="Arial" pitchFamily="34" charset="0"/>
            </a:endParaRPr>
          </a:p>
          <a:p>
            <a:pPr algn="ctr">
              <a:spcBef>
                <a:spcPts val="1800"/>
              </a:spcBef>
              <a:defRPr/>
            </a:pPr>
            <a:r>
              <a:rPr lang="ru-RU" sz="2800" b="1" dirty="0">
                <a:solidFill>
                  <a:schemeClr val="bg1"/>
                </a:solidFill>
                <a:latin typeface="Arial" pitchFamily="34" charset="0"/>
                <a:cs typeface="Arial" pitchFamily="34" charset="0"/>
              </a:rPr>
              <a:t>  </a:t>
            </a:r>
            <a:r>
              <a:rPr lang="ru-RU" sz="3200" b="1" dirty="0">
                <a:solidFill>
                  <a:schemeClr val="bg1"/>
                </a:solidFill>
                <a:latin typeface="Calibri" pitchFamily="34" charset="0"/>
                <a:cs typeface="Arial" pitchFamily="34" charset="0"/>
              </a:rPr>
              <a:t>Налог на добавленную стоимость </a:t>
            </a:r>
            <a:endParaRPr lang="ru-RU" sz="1100" b="1" dirty="0">
              <a:solidFill>
                <a:schemeClr val="bg1"/>
              </a:solidFill>
              <a:latin typeface="Calibri" pitchFamily="34" charset="0"/>
              <a:cs typeface="Arial" pitchFamily="34" charset="0"/>
            </a:endParaRPr>
          </a:p>
          <a:p>
            <a:pPr>
              <a:spcBef>
                <a:spcPts val="1800"/>
              </a:spcBef>
              <a:defRPr/>
            </a:pPr>
            <a:endParaRPr lang="ru-RU" sz="1600" b="1" dirty="0">
              <a:solidFill>
                <a:schemeClr val="bg1"/>
              </a:solidFill>
              <a:latin typeface="Arial" pitchFamily="34" charset="0"/>
              <a:cs typeface="Arial" pitchFamily="34" charset="0"/>
            </a:endParaRPr>
          </a:p>
          <a:p>
            <a:pPr>
              <a:spcBef>
                <a:spcPts val="1800"/>
              </a:spcBef>
              <a:defRPr/>
            </a:pPr>
            <a:endParaRPr lang="ru-RU" sz="1600" b="1" dirty="0">
              <a:solidFill>
                <a:schemeClr val="bg1"/>
              </a:solidFill>
              <a:latin typeface="Arial" pitchFamily="34" charset="0"/>
              <a:cs typeface="Arial" pitchFamily="34" charset="0"/>
            </a:endParaRPr>
          </a:p>
          <a:p>
            <a:pPr algn="r">
              <a:spcBef>
                <a:spcPts val="1800"/>
              </a:spcBef>
              <a:defRPr/>
            </a:pPr>
            <a:endParaRPr lang="ru-RU" sz="1600" b="1" dirty="0">
              <a:solidFill>
                <a:schemeClr val="bg1"/>
              </a:solidFill>
              <a:latin typeface="Arial" pitchFamily="34" charset="0"/>
              <a:cs typeface="Arial" pitchFamily="34" charset="0"/>
            </a:endParaRPr>
          </a:p>
        </p:txBody>
      </p:sp>
      <p:sp>
        <p:nvSpPr>
          <p:cNvPr id="7" name="Прямоугольник 6">
            <a:extLst>
              <a:ext uri="{FF2B5EF4-FFF2-40B4-BE49-F238E27FC236}">
                <a16:creationId xmlns:a16="http://schemas.microsoft.com/office/drawing/2014/main" xmlns="" id="{B7677A69-23E8-4468-B0C1-F200BA6A0BB0}"/>
              </a:ext>
            </a:extLst>
          </p:cNvPr>
          <p:cNvSpPr/>
          <p:nvPr/>
        </p:nvSpPr>
        <p:spPr>
          <a:xfrm>
            <a:off x="395536" y="195486"/>
            <a:ext cx="8320925" cy="4752528"/>
          </a:xfrm>
          <a:prstGeom prst="rect">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Прямоугольник 1">
            <a:extLst>
              <a:ext uri="{FF2B5EF4-FFF2-40B4-BE49-F238E27FC236}">
                <a16:creationId xmlns:a16="http://schemas.microsoft.com/office/drawing/2014/main" xmlns="" id="{9C4B34B0-B3F5-43EB-914A-0185617FF177}"/>
              </a:ext>
            </a:extLst>
          </p:cNvPr>
          <p:cNvSpPr/>
          <p:nvPr/>
        </p:nvSpPr>
        <p:spPr>
          <a:xfrm>
            <a:off x="971600" y="2643758"/>
            <a:ext cx="6120680" cy="1015663"/>
          </a:xfrm>
          <a:prstGeom prst="rect">
            <a:avLst/>
          </a:prstGeom>
        </p:spPr>
        <p:txBody>
          <a:bodyPr wrap="square">
            <a:spAutoFit/>
          </a:bodyPr>
          <a:lstStyle/>
          <a:p>
            <a:r>
              <a:rPr lang="ru-RU" b="1" dirty="0">
                <a:solidFill>
                  <a:schemeClr val="bg1"/>
                </a:solidFill>
                <a:latin typeface="Calibri" panose="020F0502020204030204" pitchFamily="34" charset="0"/>
                <a:cs typeface="Calibri" panose="020F0502020204030204" pitchFamily="34" charset="0"/>
              </a:rPr>
              <a:t>Лектор: Колмакова Полина Владимировна  </a:t>
            </a:r>
          </a:p>
          <a:p>
            <a:r>
              <a:rPr lang="ru-RU" sz="1400" dirty="0">
                <a:solidFill>
                  <a:schemeClr val="bg1"/>
                </a:solidFill>
              </a:rPr>
              <a:t>ведущий эксперт в области налогообложения, налоговый консультант,</a:t>
            </a:r>
          </a:p>
          <a:p>
            <a:r>
              <a:rPr lang="ru-RU" sz="1400" dirty="0">
                <a:solidFill>
                  <a:schemeClr val="bg1"/>
                </a:solidFill>
              </a:rPr>
              <a:t>член Федеральной Палаты налоговых консультантов</a:t>
            </a:r>
          </a:p>
          <a:p>
            <a:endParaRPr lang="ru-RU" sz="1400" b="1"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одержимое 1"/>
          <p:cNvSpPr txBox="1">
            <a:spLocks/>
          </p:cNvSpPr>
          <p:nvPr/>
        </p:nvSpPr>
        <p:spPr>
          <a:xfrm>
            <a:off x="199193" y="1060285"/>
            <a:ext cx="8512833" cy="3263504"/>
          </a:xfrm>
          <a:prstGeom prst="rect">
            <a:avLst/>
          </a:prstGeom>
        </p:spPr>
        <p:txBody>
          <a:bodyPr vert="horz" lIns="91440" tIns="45720" rIns="91440" bIns="45720" rtlCol="0">
            <a:normAutofit fontScale="92500" lnSpcReduction="20000"/>
          </a:bodyPr>
          <a:lstStyle/>
          <a:p>
            <a:pPr marL="3175" marR="0" lvl="0" indent="-3175"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u-RU" sz="1600" b="0" i="0" u="none" strike="noStrike" kern="1200" cap="none" spc="0" normalizeH="0" baseline="0" noProof="0" dirty="0" smtClean="0">
              <a:ln>
                <a:noFill/>
              </a:ln>
              <a:solidFill>
                <a:schemeClr val="tx2"/>
              </a:solidFill>
              <a:effectLst/>
              <a:uLnTx/>
              <a:uFillTx/>
              <a:latin typeface="Arial" pitchFamily="34" charset="0"/>
              <a:cs typeface="Arial" pitchFamily="34" charset="0"/>
            </a:endParaRPr>
          </a:p>
          <a:p>
            <a:pPr marL="3175" marR="0" lvl="0" indent="-3175" defTabSz="914400" rtl="0" eaLnBrk="1" fontAlgn="auto" latinLnBrk="0" hangingPunct="1">
              <a:lnSpc>
                <a:spcPct val="90000"/>
              </a:lnSpc>
              <a:spcBef>
                <a:spcPts val="1000"/>
              </a:spcBef>
              <a:spcAft>
                <a:spcPts val="0"/>
              </a:spcAft>
              <a:buClrTx/>
              <a:buSzTx/>
              <a:buFont typeface="Arial" pitchFamily="34" charset="0"/>
              <a:buChar char="•"/>
              <a:tabLst/>
              <a:defRPr/>
            </a:pPr>
            <a:r>
              <a:rPr kumimoji="0" lang="ru-RU" b="0" i="0" u="none" strike="noStrike" kern="1200" cap="none" spc="0" normalizeH="0" baseline="0" noProof="0" dirty="0" smtClean="0">
                <a:ln>
                  <a:noFill/>
                </a:ln>
                <a:solidFill>
                  <a:schemeClr val="tx2"/>
                </a:solidFill>
                <a:effectLst/>
                <a:uLnTx/>
                <a:uFillTx/>
                <a:latin typeface="Arial" pitchFamily="34" charset="0"/>
                <a:cs typeface="Arial" pitchFamily="34" charset="0"/>
              </a:rPr>
              <a:t>НДС</a:t>
            </a:r>
            <a:r>
              <a:rPr kumimoji="0" lang="ru-RU" b="0" i="0" u="none" strike="noStrike" kern="1200" cap="none" spc="0" normalizeH="0" noProof="0" dirty="0" smtClean="0">
                <a:ln>
                  <a:noFill/>
                </a:ln>
                <a:solidFill>
                  <a:schemeClr val="tx2"/>
                </a:solidFill>
                <a:effectLst/>
                <a:uLnTx/>
                <a:uFillTx/>
                <a:latin typeface="Arial" pitchFamily="34" charset="0"/>
                <a:cs typeface="Arial" pitchFamily="34" charset="0"/>
              </a:rPr>
              <a:t> покупателю не предъявляется</a:t>
            </a:r>
          </a:p>
          <a:p>
            <a:pPr marL="3175" marR="0" lvl="0" indent="-3175" defTabSz="914400" rtl="0" eaLnBrk="1" fontAlgn="auto" latinLnBrk="0" hangingPunct="1">
              <a:lnSpc>
                <a:spcPct val="90000"/>
              </a:lnSpc>
              <a:spcBef>
                <a:spcPts val="1000"/>
              </a:spcBef>
              <a:spcAft>
                <a:spcPts val="0"/>
              </a:spcAft>
              <a:buClrTx/>
              <a:buSzTx/>
              <a:buFont typeface="Arial" pitchFamily="34" charset="0"/>
              <a:buChar char="•"/>
              <a:tabLst/>
              <a:defRPr/>
            </a:pPr>
            <a:r>
              <a:rPr kumimoji="0" lang="ru-RU" b="0" i="0" u="none" strike="noStrike" kern="1200" cap="none" spc="0" normalizeH="0" baseline="0" noProof="0" dirty="0" smtClean="0">
                <a:ln>
                  <a:noFill/>
                </a:ln>
                <a:solidFill>
                  <a:schemeClr val="tx2"/>
                </a:solidFill>
                <a:effectLst/>
                <a:uLnTx/>
                <a:uFillTx/>
                <a:latin typeface="Arial" pitchFamily="34" charset="0"/>
                <a:cs typeface="Arial" pitchFamily="34" charset="0"/>
              </a:rPr>
              <a:t>Счета –фактуры  не составляются</a:t>
            </a:r>
          </a:p>
          <a:p>
            <a:pPr marL="3175" marR="0" lvl="0" indent="-3175" defTabSz="914400" rtl="0" eaLnBrk="1" fontAlgn="auto" latinLnBrk="0" hangingPunct="1">
              <a:lnSpc>
                <a:spcPct val="90000"/>
              </a:lnSpc>
              <a:spcBef>
                <a:spcPts val="1000"/>
              </a:spcBef>
              <a:spcAft>
                <a:spcPts val="0"/>
              </a:spcAft>
              <a:buClrTx/>
              <a:buSzTx/>
              <a:buFont typeface="Arial" pitchFamily="34" charset="0"/>
              <a:buChar char="•"/>
              <a:tabLst/>
              <a:defRPr/>
            </a:pPr>
            <a:r>
              <a:rPr lang="ru-RU" dirty="0" smtClean="0">
                <a:solidFill>
                  <a:schemeClr val="tx2"/>
                </a:solidFill>
                <a:latin typeface="Arial" pitchFamily="34" charset="0"/>
                <a:cs typeface="Arial" pitchFamily="34" charset="0"/>
              </a:rPr>
              <a:t>Декларация не представляется</a:t>
            </a:r>
          </a:p>
          <a:p>
            <a:pPr marL="3175" marR="0" lvl="0" indent="-3175" defTabSz="914400" rtl="0" eaLnBrk="1" fontAlgn="auto" latinLnBrk="0" hangingPunct="1">
              <a:lnSpc>
                <a:spcPct val="90000"/>
              </a:lnSpc>
              <a:spcBef>
                <a:spcPts val="1000"/>
              </a:spcBef>
              <a:spcAft>
                <a:spcPts val="0"/>
              </a:spcAft>
              <a:buClrTx/>
              <a:buSzTx/>
              <a:buFont typeface="Arial" pitchFamily="34" charset="0"/>
              <a:buChar char="•"/>
              <a:tabLst/>
              <a:defRPr/>
            </a:pPr>
            <a:endParaRPr kumimoji="0" lang="ru-RU" b="0" i="0" u="none" strike="noStrike" kern="1200" cap="none" spc="0" normalizeH="0" baseline="0" noProof="0" dirty="0" smtClean="0">
              <a:ln>
                <a:noFill/>
              </a:ln>
              <a:solidFill>
                <a:schemeClr val="tx2"/>
              </a:solidFill>
              <a:effectLst/>
              <a:uLnTx/>
              <a:uFillTx/>
              <a:latin typeface="Arial" pitchFamily="34" charset="0"/>
              <a:cs typeface="Arial" pitchFamily="34" charset="0"/>
            </a:endParaRPr>
          </a:p>
          <a:p>
            <a:pPr marL="3175" marR="0" lvl="0" indent="-3175" defTabSz="914400" rtl="0" eaLnBrk="1" fontAlgn="auto" latinLnBrk="0" hangingPunct="1">
              <a:lnSpc>
                <a:spcPct val="90000"/>
              </a:lnSpc>
              <a:spcBef>
                <a:spcPts val="1000"/>
              </a:spcBef>
              <a:spcAft>
                <a:spcPts val="0"/>
              </a:spcAft>
              <a:buClrTx/>
              <a:buSzTx/>
              <a:tabLst/>
              <a:defRPr/>
            </a:pPr>
            <a:r>
              <a:rPr kumimoji="0" lang="ru-RU" b="1" i="0" u="none" strike="noStrike" kern="1200" cap="none" spc="0" normalizeH="0" baseline="0" noProof="0" dirty="0" smtClean="0">
                <a:ln>
                  <a:noFill/>
                </a:ln>
                <a:solidFill>
                  <a:schemeClr val="tx2"/>
                </a:solidFill>
                <a:effectLst/>
                <a:uLnTx/>
                <a:uFillTx/>
                <a:latin typeface="Arial" pitchFamily="34" charset="0"/>
                <a:cs typeface="Arial" pitchFamily="34" charset="0"/>
              </a:rPr>
              <a:t>Когда</a:t>
            </a:r>
            <a:r>
              <a:rPr kumimoji="0" lang="ru-RU" b="1" i="0" u="none" strike="noStrike" kern="1200" cap="none" spc="0" normalizeH="0" noProof="0" dirty="0" smtClean="0">
                <a:ln>
                  <a:noFill/>
                </a:ln>
                <a:solidFill>
                  <a:schemeClr val="tx2"/>
                </a:solidFill>
                <a:effectLst/>
                <a:uLnTx/>
                <a:uFillTx/>
                <a:latin typeface="Arial" pitchFamily="34" charset="0"/>
                <a:cs typeface="Arial" pitchFamily="34" charset="0"/>
              </a:rPr>
              <a:t>  в период освобождения придется заплатить НДС?</a:t>
            </a:r>
          </a:p>
          <a:p>
            <a:pPr marL="3175" marR="0" lvl="0" indent="-3175" defTabSz="914400" rtl="0" eaLnBrk="1" fontAlgn="auto" latinLnBrk="0" hangingPunct="1">
              <a:lnSpc>
                <a:spcPct val="90000"/>
              </a:lnSpc>
              <a:spcBef>
                <a:spcPts val="1000"/>
              </a:spcBef>
              <a:spcAft>
                <a:spcPts val="0"/>
              </a:spcAft>
              <a:buClrTx/>
              <a:buSzTx/>
              <a:tabLst/>
              <a:defRPr/>
            </a:pPr>
            <a:r>
              <a:rPr kumimoji="0" lang="ru-RU" b="0" i="0" u="none" strike="noStrike" kern="1200" cap="none" spc="0" normalizeH="0" noProof="0" dirty="0" smtClean="0">
                <a:ln>
                  <a:noFill/>
                </a:ln>
                <a:solidFill>
                  <a:schemeClr val="tx2"/>
                </a:solidFill>
                <a:effectLst/>
                <a:uLnTx/>
                <a:uFillTx/>
                <a:latin typeface="Arial" pitchFamily="34" charset="0"/>
                <a:cs typeface="Arial" pitchFamily="34" charset="0"/>
              </a:rPr>
              <a:t> </a:t>
            </a:r>
          </a:p>
          <a:p>
            <a:pPr marL="3175" marR="0" lvl="0" indent="-3175" defTabSz="914400" rtl="0" eaLnBrk="1" fontAlgn="auto" latinLnBrk="0" hangingPunct="1">
              <a:lnSpc>
                <a:spcPct val="90000"/>
              </a:lnSpc>
              <a:spcBef>
                <a:spcPts val="1000"/>
              </a:spcBef>
              <a:spcAft>
                <a:spcPts val="0"/>
              </a:spcAft>
              <a:buClrTx/>
              <a:buSzTx/>
              <a:buFont typeface="Arial" pitchFamily="34" charset="0"/>
              <a:buChar char="•"/>
              <a:tabLst/>
              <a:defRPr/>
            </a:pPr>
            <a:r>
              <a:rPr lang="ru-RU" dirty="0" smtClean="0">
                <a:solidFill>
                  <a:schemeClr val="tx2"/>
                </a:solidFill>
                <a:latin typeface="Arial" pitchFamily="34" charset="0"/>
                <a:cs typeface="Arial" pitchFamily="34" charset="0"/>
              </a:rPr>
              <a:t>Выставление счета-фактуры с суммой НДС </a:t>
            </a:r>
          </a:p>
          <a:p>
            <a:pPr marL="3175" marR="0" lvl="0" indent="-3175" defTabSz="914400" rtl="0" eaLnBrk="1" fontAlgn="auto" latinLnBrk="0" hangingPunct="1">
              <a:lnSpc>
                <a:spcPct val="90000"/>
              </a:lnSpc>
              <a:spcBef>
                <a:spcPts val="1000"/>
              </a:spcBef>
              <a:spcAft>
                <a:spcPts val="0"/>
              </a:spcAft>
              <a:buClrTx/>
              <a:buSzTx/>
              <a:buFont typeface="Arial" pitchFamily="34" charset="0"/>
              <a:buChar char="•"/>
              <a:tabLst/>
              <a:defRPr/>
            </a:pPr>
            <a:r>
              <a:rPr kumimoji="0" lang="ru-RU" b="0" i="0" u="none" strike="noStrike" kern="1200" cap="none" spc="0" normalizeH="0" baseline="0" noProof="0" dirty="0" smtClean="0">
                <a:ln>
                  <a:noFill/>
                </a:ln>
                <a:solidFill>
                  <a:schemeClr val="tx2"/>
                </a:solidFill>
                <a:effectLst/>
                <a:uLnTx/>
                <a:uFillTx/>
                <a:latin typeface="Arial" pitchFamily="34" charset="0"/>
                <a:cs typeface="Arial" pitchFamily="34" charset="0"/>
              </a:rPr>
              <a:t>Ввоз</a:t>
            </a:r>
            <a:r>
              <a:rPr kumimoji="0" lang="ru-RU" b="0" i="0" u="none" strike="noStrike" kern="1200" cap="none" spc="0" normalizeH="0" noProof="0" dirty="0" smtClean="0">
                <a:ln>
                  <a:noFill/>
                </a:ln>
                <a:solidFill>
                  <a:schemeClr val="tx2"/>
                </a:solidFill>
                <a:effectLst/>
                <a:uLnTx/>
                <a:uFillTx/>
                <a:latin typeface="Arial" pitchFamily="34" charset="0"/>
                <a:cs typeface="Arial" pitchFamily="34" charset="0"/>
              </a:rPr>
              <a:t> товаров на территорию РФ</a:t>
            </a:r>
          </a:p>
          <a:p>
            <a:pPr marL="3175" marR="0" lvl="0" indent="-3175" defTabSz="914400" rtl="0" eaLnBrk="1" fontAlgn="auto" latinLnBrk="0" hangingPunct="1">
              <a:lnSpc>
                <a:spcPct val="90000"/>
              </a:lnSpc>
              <a:spcBef>
                <a:spcPts val="1000"/>
              </a:spcBef>
              <a:spcAft>
                <a:spcPts val="0"/>
              </a:spcAft>
              <a:buClrTx/>
              <a:buSzTx/>
              <a:buFont typeface="Arial" pitchFamily="34" charset="0"/>
              <a:buChar char="•"/>
              <a:tabLst/>
              <a:defRPr/>
            </a:pPr>
            <a:r>
              <a:rPr lang="ru-RU" baseline="0" dirty="0" smtClean="0">
                <a:solidFill>
                  <a:schemeClr val="tx2"/>
                </a:solidFill>
                <a:latin typeface="Arial" pitchFamily="34" charset="0"/>
                <a:cs typeface="Arial" pitchFamily="34" charset="0"/>
              </a:rPr>
              <a:t>Исполнение</a:t>
            </a:r>
            <a:r>
              <a:rPr lang="ru-RU" dirty="0" smtClean="0">
                <a:solidFill>
                  <a:schemeClr val="tx2"/>
                </a:solidFill>
                <a:latin typeface="Arial" pitchFamily="34" charset="0"/>
                <a:cs typeface="Arial" pitchFamily="34" charset="0"/>
              </a:rPr>
              <a:t> обязанностей налогового агента по НДС</a:t>
            </a:r>
            <a:r>
              <a:rPr kumimoji="0" lang="ru-RU" b="0" i="0" u="none" strike="noStrike" kern="1200" cap="none" spc="0" normalizeH="0" baseline="0" noProof="0" dirty="0" smtClean="0">
                <a:ln>
                  <a:noFill/>
                </a:ln>
                <a:solidFill>
                  <a:schemeClr val="tx2"/>
                </a:solidFill>
                <a:effectLst/>
                <a:uLnTx/>
                <a:uFillTx/>
                <a:latin typeface="Arial" pitchFamily="34" charset="0"/>
                <a:cs typeface="Arial" pitchFamily="34" charset="0"/>
              </a:rPr>
              <a:t> </a:t>
            </a:r>
            <a:endParaRPr kumimoji="0" lang="ru-RU" b="0" i="0" u="none" strike="noStrike" kern="1200" cap="none" spc="0" normalizeH="0" baseline="0" noProof="0" dirty="0">
              <a:ln>
                <a:noFill/>
              </a:ln>
              <a:solidFill>
                <a:schemeClr val="tx2"/>
              </a:solidFill>
              <a:effectLst/>
              <a:uLnTx/>
              <a:uFillTx/>
              <a:latin typeface="Arial" pitchFamily="34" charset="0"/>
              <a:cs typeface="Arial" pitchFamily="34" charset="0"/>
            </a:endParaRPr>
          </a:p>
        </p:txBody>
      </p:sp>
      <p:sp>
        <p:nvSpPr>
          <p:cNvPr id="13" name="TextBox 12">
            <a:extLst>
              <a:ext uri="{FF2B5EF4-FFF2-40B4-BE49-F238E27FC236}">
                <a16:creationId xmlns:a16="http://schemas.microsoft.com/office/drawing/2014/main" xmlns="" id="{FFEE596B-A331-10BD-7E7A-8EF49DE36EE6}"/>
              </a:ext>
            </a:extLst>
          </p:cNvPr>
          <p:cNvSpPr txBox="1"/>
          <p:nvPr/>
        </p:nvSpPr>
        <p:spPr>
          <a:xfrm>
            <a:off x="1115616" y="411510"/>
            <a:ext cx="6792367" cy="646331"/>
          </a:xfrm>
          <a:prstGeom prst="rect">
            <a:avLst/>
          </a:prstGeom>
          <a:noFill/>
        </p:spPr>
        <p:txBody>
          <a:bodyPr wrap="square">
            <a:spAutoFit/>
          </a:bodyPr>
          <a:lstStyle/>
          <a:p>
            <a:pPr algn="ctr" fontAlgn="base"/>
            <a:r>
              <a:rPr lang="ru-RU" b="1" dirty="0" smtClean="0">
                <a:solidFill>
                  <a:schemeClr val="tx2"/>
                </a:solidFill>
              </a:rPr>
              <a:t>Применение освобождения от обязанностей плательщика НДС </a:t>
            </a:r>
          </a:p>
        </p:txBody>
      </p:sp>
    </p:spTree>
    <p:extLst>
      <p:ext uri="{BB962C8B-B14F-4D97-AF65-F5344CB8AC3E}">
        <p14:creationId xmlns="" xmlns:p14="http://schemas.microsoft.com/office/powerpoint/2010/main" val="35357570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1200737" y="187959"/>
            <a:ext cx="7090621" cy="415498"/>
          </a:xfrm>
          <a:prstGeom prst="rect">
            <a:avLst/>
          </a:prstGeom>
        </p:spPr>
        <p:txBody>
          <a:bodyPr wrap="square" lIns="68580" tIns="34290" rIns="68580" bIns="34290">
            <a:spAutoFit/>
          </a:bodyPr>
          <a:lstStyle/>
          <a:p>
            <a:pPr>
              <a:lnSpc>
                <a:spcPts val="2719"/>
              </a:lnSpc>
            </a:pPr>
            <a:r>
              <a:rPr lang="ru-RU" sz="2400" b="1" dirty="0">
                <a:solidFill>
                  <a:srgbClr val="025373"/>
                </a:solidFill>
                <a:latin typeface="Calibri" pitchFamily="34" charset="0"/>
                <a:ea typeface="Roboto Slab" pitchFamily="34" charset="-122"/>
                <a:cs typeface="Calibri" pitchFamily="34" charset="0"/>
              </a:rPr>
              <a:t>Включается ли роялти в таможенную стоимость?</a:t>
            </a:r>
          </a:p>
        </p:txBody>
      </p:sp>
      <p:sp>
        <p:nvSpPr>
          <p:cNvPr id="11" name="Прямоугольник 10"/>
          <p:cNvSpPr/>
          <p:nvPr/>
        </p:nvSpPr>
        <p:spPr>
          <a:xfrm>
            <a:off x="420832" y="660489"/>
            <a:ext cx="8650432" cy="3454792"/>
          </a:xfrm>
          <a:prstGeom prst="rect">
            <a:avLst/>
          </a:prstGeom>
        </p:spPr>
        <p:txBody>
          <a:bodyPr wrap="square" lIns="68580" tIns="34290" rIns="68580" bIns="34290">
            <a:spAutoFit/>
          </a:bodyPr>
          <a:lstStyle/>
          <a:p>
            <a:pPr>
              <a:buFont typeface="Arial" pitchFamily="34" charset="0"/>
              <a:buChar char="•"/>
            </a:pPr>
            <a:endParaRPr lang="ru-RU" sz="1200" b="1" dirty="0">
              <a:latin typeface="Arial" pitchFamily="34" charset="0"/>
              <a:cs typeface="Arial" pitchFamily="34" charset="0"/>
            </a:endParaRPr>
          </a:p>
          <a:p>
            <a:r>
              <a:rPr lang="ru-RU" sz="1600" dirty="0">
                <a:solidFill>
                  <a:srgbClr val="025373"/>
                </a:solidFill>
                <a:latin typeface="Calibri" pitchFamily="34" charset="0"/>
                <a:cs typeface="Calibri" pitchFamily="34" charset="0"/>
              </a:rPr>
              <a:t>Из анализа положений таможенного законодательства и разъяснений высшей судебной инстанции следует, что платежи за использование объектов интеллектуальной собственности (</a:t>
            </a:r>
            <a:r>
              <a:rPr lang="ru-RU" sz="1600" b="1" dirty="0">
                <a:solidFill>
                  <a:srgbClr val="025373"/>
                </a:solidFill>
                <a:latin typeface="Calibri" pitchFamily="34" charset="0"/>
                <a:cs typeface="Calibri" pitchFamily="34" charset="0"/>
              </a:rPr>
              <a:t>роялти, лицензионные платежи</a:t>
            </a:r>
            <a:r>
              <a:rPr lang="ru-RU" sz="1600" dirty="0">
                <a:solidFill>
                  <a:srgbClr val="025373"/>
                </a:solidFill>
                <a:latin typeface="Calibri" pitchFamily="34" charset="0"/>
                <a:cs typeface="Calibri" pitchFamily="34" charset="0"/>
              </a:rPr>
              <a:t>) подлежат учету для целей таможенной оценки ввезенных </a:t>
            </a:r>
            <a:r>
              <a:rPr lang="ru-RU" sz="1600" b="1" dirty="0">
                <a:solidFill>
                  <a:srgbClr val="025373"/>
                </a:solidFill>
                <a:latin typeface="Calibri" pitchFamily="34" charset="0"/>
                <a:cs typeface="Calibri" pitchFamily="34" charset="0"/>
              </a:rPr>
              <a:t>товаров как один из компонентов таможенной стоимости при ее определении первым методом </a:t>
            </a:r>
            <a:r>
              <a:rPr lang="ru-RU" sz="1600" dirty="0">
                <a:solidFill>
                  <a:srgbClr val="025373"/>
                </a:solidFill>
                <a:latin typeface="Calibri" pitchFamily="34" charset="0"/>
                <a:cs typeface="Calibri" pitchFamily="34" charset="0"/>
              </a:rPr>
              <a:t>(по стоимости сделки с ввозимыми товарами) в той мере, в какой </a:t>
            </a:r>
            <a:r>
              <a:rPr lang="ru-RU" sz="1600" b="1" dirty="0">
                <a:solidFill>
                  <a:srgbClr val="025373"/>
                </a:solidFill>
                <a:latin typeface="Calibri" pitchFamily="34" charset="0"/>
                <a:cs typeface="Calibri" pitchFamily="34" charset="0"/>
              </a:rPr>
              <a:t>они влияют на их экономическую ценность.</a:t>
            </a:r>
            <a:r>
              <a:rPr lang="ru-RU" sz="1600" dirty="0">
                <a:solidFill>
                  <a:srgbClr val="025373"/>
                </a:solidFill>
                <a:latin typeface="Calibri" pitchFamily="34" charset="0"/>
                <a:cs typeface="Calibri" pitchFamily="34" charset="0"/>
              </a:rPr>
              <a:t> Если конкретный объект интеллектуальной собственности, за использование которого уплачиваются лицензионные платежи, ввозится на таможенную территорию и является составной частью этого товара, стоимость указанного объекта как неотъемлемой составляющей товара формирует более высокую коммерческую ценность товара для покупателя и продавца, соответственно, включается в цену, уплаченную или подлежащую уплате за ввозимый товар (стоимость сделки).</a:t>
            </a:r>
          </a:p>
          <a:p>
            <a:pPr>
              <a:buFont typeface="Arial" pitchFamily="34" charset="0"/>
              <a:buChar char="•"/>
            </a:pPr>
            <a:endParaRPr lang="ru-RU" sz="1600" b="1" dirty="0">
              <a:solidFill>
                <a:srgbClr val="025373"/>
              </a:solidFill>
              <a:latin typeface="Calibri" pitchFamily="34" charset="0"/>
              <a:cs typeface="Calibri" pitchFamily="34" charset="0"/>
            </a:endParaRPr>
          </a:p>
          <a:p>
            <a:pPr>
              <a:buFont typeface="Arial" pitchFamily="34" charset="0"/>
              <a:buChar char="•"/>
            </a:pPr>
            <a:endParaRPr lang="ru-RU" sz="1600" b="1" dirty="0">
              <a:solidFill>
                <a:srgbClr val="025373"/>
              </a:solidFill>
              <a:latin typeface="Calibri" pitchFamily="34" charset="0"/>
              <a:cs typeface="Calibri" pitchFamily="34" charset="0"/>
            </a:endParaRPr>
          </a:p>
        </p:txBody>
      </p:sp>
      <p:sp>
        <p:nvSpPr>
          <p:cNvPr id="13" name="Прямоугольник 12"/>
          <p:cNvSpPr/>
          <p:nvPr/>
        </p:nvSpPr>
        <p:spPr>
          <a:xfrm>
            <a:off x="467544" y="3723878"/>
            <a:ext cx="8208912" cy="1084912"/>
          </a:xfrm>
          <a:prstGeom prst="rect">
            <a:avLst/>
          </a:prstGeom>
        </p:spPr>
        <p:txBody>
          <a:bodyPr wrap="square" lIns="68580" tIns="34290" rIns="68580" bIns="34290">
            <a:spAutoFit/>
          </a:bodyPr>
          <a:lstStyle/>
          <a:p>
            <a:r>
              <a:rPr lang="ru-RU" b="1" dirty="0">
                <a:solidFill>
                  <a:srgbClr val="025373"/>
                </a:solidFill>
                <a:latin typeface="Calibri" pitchFamily="34" charset="0"/>
                <a:cs typeface="Calibri" pitchFamily="34" charset="0"/>
              </a:rPr>
              <a:t>Определение Судебной коллегии по экономическим спорам Верховного Суда Российской Федерации от 02.12.2022 N 310-ЭС22-8937 (Дело «</a:t>
            </a:r>
            <a:r>
              <a:rPr lang="ru-RU" b="1" dirty="0" err="1">
                <a:solidFill>
                  <a:srgbClr val="025373"/>
                </a:solidFill>
                <a:latin typeface="Calibri" pitchFamily="34" charset="0"/>
                <a:cs typeface="Calibri" pitchFamily="34" charset="0"/>
              </a:rPr>
              <a:t>Пулл</a:t>
            </a:r>
            <a:r>
              <a:rPr lang="ru-RU" b="1" dirty="0">
                <a:solidFill>
                  <a:srgbClr val="025373"/>
                </a:solidFill>
                <a:latin typeface="Calibri" pitchFamily="34" charset="0"/>
                <a:cs typeface="Calibri" pitchFamily="34" charset="0"/>
              </a:rPr>
              <a:t> </a:t>
            </a:r>
            <a:r>
              <a:rPr lang="ru-RU" b="1" dirty="0" err="1">
                <a:solidFill>
                  <a:srgbClr val="025373"/>
                </a:solidFill>
                <a:latin typeface="Calibri" pitchFamily="34" charset="0"/>
                <a:cs typeface="Calibri" pitchFamily="34" charset="0"/>
              </a:rPr>
              <a:t>энд</a:t>
            </a:r>
            <a:r>
              <a:rPr lang="ru-RU" b="1" dirty="0">
                <a:solidFill>
                  <a:srgbClr val="025373"/>
                </a:solidFill>
                <a:latin typeface="Calibri" pitchFamily="34" charset="0"/>
                <a:cs typeface="Calibri" pitchFamily="34" charset="0"/>
              </a:rPr>
              <a:t> </a:t>
            </a:r>
            <a:r>
              <a:rPr lang="ru-RU" b="1" dirty="0" err="1">
                <a:solidFill>
                  <a:srgbClr val="025373"/>
                </a:solidFill>
                <a:latin typeface="Calibri" pitchFamily="34" charset="0"/>
                <a:cs typeface="Calibri" pitchFamily="34" charset="0"/>
              </a:rPr>
              <a:t>Беар</a:t>
            </a:r>
            <a:r>
              <a:rPr lang="ru-RU" b="1" dirty="0">
                <a:solidFill>
                  <a:srgbClr val="025373"/>
                </a:solidFill>
                <a:latin typeface="Calibri" pitchFamily="34" charset="0"/>
                <a:cs typeface="Calibri" pitchFamily="34" charset="0"/>
              </a:rPr>
              <a:t> СНГ»)</a:t>
            </a:r>
          </a:p>
          <a:p>
            <a:endParaRPr lang="ru-RU" sz="1200" b="1" dirty="0">
              <a:solidFill>
                <a:srgbClr val="025373"/>
              </a:solidFill>
              <a:latin typeface="Calibri" pitchFamily="34" charset="0"/>
              <a:cs typeface="Calibri" pitchFamily="34" charset="0"/>
            </a:endParaRPr>
          </a:p>
        </p:txBody>
      </p:sp>
    </p:spTree>
    <p:extLst>
      <p:ext uri="{BB962C8B-B14F-4D97-AF65-F5344CB8AC3E}">
        <p14:creationId xmlns="" xmlns:p14="http://schemas.microsoft.com/office/powerpoint/2010/main" val="271770865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608606" y="215955"/>
            <a:ext cx="8082116" cy="415498"/>
          </a:xfrm>
          <a:prstGeom prst="rect">
            <a:avLst/>
          </a:prstGeom>
        </p:spPr>
        <p:txBody>
          <a:bodyPr wrap="square" lIns="68580" tIns="34290" rIns="68580" bIns="34290">
            <a:spAutoFit/>
          </a:bodyPr>
          <a:lstStyle/>
          <a:p>
            <a:pPr>
              <a:lnSpc>
                <a:spcPts val="2719"/>
              </a:lnSpc>
            </a:pPr>
            <a:r>
              <a:rPr lang="ru-RU" sz="2400" b="1" dirty="0">
                <a:solidFill>
                  <a:srgbClr val="025373"/>
                </a:solidFill>
                <a:latin typeface="Calibri" pitchFamily="34" charset="0"/>
                <a:ea typeface="Roboto Slab" pitchFamily="34" charset="-122"/>
                <a:cs typeface="Calibri" pitchFamily="34" charset="0"/>
              </a:rPr>
              <a:t>Включается ли дивиденды в таможенную стоимость?</a:t>
            </a:r>
          </a:p>
        </p:txBody>
      </p:sp>
      <p:sp>
        <p:nvSpPr>
          <p:cNvPr id="11" name="Прямоугольник 10"/>
          <p:cNvSpPr/>
          <p:nvPr/>
        </p:nvSpPr>
        <p:spPr>
          <a:xfrm>
            <a:off x="395536" y="627534"/>
            <a:ext cx="8280920" cy="3054682"/>
          </a:xfrm>
          <a:prstGeom prst="rect">
            <a:avLst/>
          </a:prstGeom>
        </p:spPr>
        <p:txBody>
          <a:bodyPr wrap="square" lIns="68580" tIns="34290" rIns="68580" bIns="34290">
            <a:spAutoFit/>
          </a:bodyPr>
          <a:lstStyle/>
          <a:p>
            <a:pPr>
              <a:buFont typeface="Arial" pitchFamily="34" charset="0"/>
              <a:buChar char="•"/>
            </a:pPr>
            <a:endParaRPr lang="ru-RU" sz="1200" b="1" dirty="0">
              <a:latin typeface="Arial" pitchFamily="34" charset="0"/>
              <a:cs typeface="Arial" pitchFamily="34" charset="0"/>
            </a:endParaRPr>
          </a:p>
          <a:p>
            <a:r>
              <a:rPr lang="ru-RU" sz="1400" dirty="0">
                <a:solidFill>
                  <a:srgbClr val="025373"/>
                </a:solidFill>
              </a:rPr>
              <a:t>…дивиденды, полученные участником (акционером) хозяйственного общества в результате распределения чистой прибыли, </a:t>
            </a:r>
            <a:r>
              <a:rPr lang="ru-RU" sz="1400" b="1" dirty="0">
                <a:solidFill>
                  <a:srgbClr val="025373"/>
                </a:solidFill>
              </a:rPr>
              <a:t>не включаются в таможенную стоимость ввозимых товаров, поскольку по своей экономической природе представляют собой доход от инвестиций,</a:t>
            </a:r>
            <a:r>
              <a:rPr lang="ru-RU" sz="1400" dirty="0">
                <a:solidFill>
                  <a:srgbClr val="025373"/>
                </a:solidFill>
              </a:rPr>
              <a:t> вложенных участником (акционером) в создание или приобретение предприятия (т.н. "прямые инвестиции") и как таковые (</a:t>
            </a:r>
            <a:r>
              <a:rPr lang="ru-RU" sz="1400" dirty="0" err="1">
                <a:solidFill>
                  <a:srgbClr val="025373"/>
                </a:solidFill>
              </a:rPr>
              <a:t>per</a:t>
            </a:r>
            <a:r>
              <a:rPr lang="ru-RU" sz="1400" dirty="0">
                <a:solidFill>
                  <a:srgbClr val="025373"/>
                </a:solidFill>
              </a:rPr>
              <a:t> </a:t>
            </a:r>
            <a:r>
              <a:rPr lang="ru-RU" sz="1400" dirty="0" err="1">
                <a:solidFill>
                  <a:srgbClr val="025373"/>
                </a:solidFill>
              </a:rPr>
              <a:t>se</a:t>
            </a:r>
            <a:r>
              <a:rPr lang="ru-RU" sz="1400" dirty="0">
                <a:solidFill>
                  <a:srgbClr val="025373"/>
                </a:solidFill>
              </a:rPr>
              <a:t>) не связаны импортом товаров.</a:t>
            </a:r>
          </a:p>
          <a:p>
            <a:endParaRPr lang="ru-RU" sz="1400" dirty="0">
              <a:solidFill>
                <a:srgbClr val="025373"/>
              </a:solidFill>
            </a:endParaRPr>
          </a:p>
          <a:p>
            <a:r>
              <a:rPr lang="ru-RU" sz="1400" dirty="0">
                <a:solidFill>
                  <a:srgbClr val="025373"/>
                </a:solidFill>
              </a:rPr>
              <a:t>Однако платежи, поименованные в качестве </a:t>
            </a:r>
            <a:r>
              <a:rPr lang="ru-RU" sz="1400" b="1" dirty="0">
                <a:solidFill>
                  <a:srgbClr val="025373"/>
                </a:solidFill>
              </a:rPr>
              <a:t>дивидендов и являющиеся таковыми лишь по форме</a:t>
            </a:r>
            <a:r>
              <a:rPr lang="ru-RU" sz="1400" dirty="0">
                <a:solidFill>
                  <a:srgbClr val="025373"/>
                </a:solidFill>
              </a:rPr>
              <a:t> (</a:t>
            </a:r>
            <a:r>
              <a:rPr lang="ru-RU" sz="1400" dirty="0" err="1">
                <a:solidFill>
                  <a:srgbClr val="025373"/>
                </a:solidFill>
              </a:rPr>
              <a:t>prima</a:t>
            </a:r>
            <a:r>
              <a:rPr lang="ru-RU" sz="1400" dirty="0">
                <a:solidFill>
                  <a:srgbClr val="025373"/>
                </a:solidFill>
              </a:rPr>
              <a:t> </a:t>
            </a:r>
            <a:r>
              <a:rPr lang="ru-RU" sz="1400" dirty="0" err="1">
                <a:solidFill>
                  <a:srgbClr val="025373"/>
                </a:solidFill>
              </a:rPr>
              <a:t>facie</a:t>
            </a:r>
            <a:r>
              <a:rPr lang="ru-RU" sz="1400" dirty="0">
                <a:solidFill>
                  <a:srgbClr val="025373"/>
                </a:solidFill>
              </a:rPr>
              <a:t>), признаются связанными с ввезенными товарами и включаются в их таможенную стоимость на основании подпункта 3 пункта 1 статьи 40 Таможенного кодекса ЕАЭС, если по своей сути данные платежи </a:t>
            </a:r>
            <a:r>
              <a:rPr lang="ru-RU" sz="1400" b="1" dirty="0">
                <a:solidFill>
                  <a:srgbClr val="025373"/>
                </a:solidFill>
              </a:rPr>
              <a:t>обеспечивают получение продавцом части причитающегося ему дохода </a:t>
            </a:r>
            <a:r>
              <a:rPr lang="ru-RU" sz="1400" dirty="0">
                <a:solidFill>
                  <a:srgbClr val="025373"/>
                </a:solidFill>
              </a:rPr>
              <a:t>(выручки) от продажи ввезенных товаров и выполняют эту функцию в отношениях между сторонами внешнеторгового контракта.</a:t>
            </a:r>
          </a:p>
          <a:p>
            <a:pPr>
              <a:buFont typeface="Arial" pitchFamily="34" charset="0"/>
              <a:buChar char="•"/>
            </a:pPr>
            <a:endParaRPr lang="ru-RU" sz="1400" b="1" dirty="0">
              <a:solidFill>
                <a:srgbClr val="025373"/>
              </a:solidFill>
              <a:latin typeface="Arial" pitchFamily="34" charset="0"/>
              <a:cs typeface="Arial" pitchFamily="34" charset="0"/>
            </a:endParaRPr>
          </a:p>
        </p:txBody>
      </p:sp>
      <p:sp>
        <p:nvSpPr>
          <p:cNvPr id="13" name="Прямоугольник 12"/>
          <p:cNvSpPr/>
          <p:nvPr/>
        </p:nvSpPr>
        <p:spPr>
          <a:xfrm>
            <a:off x="467544" y="4011910"/>
            <a:ext cx="7651556" cy="807913"/>
          </a:xfrm>
          <a:prstGeom prst="rect">
            <a:avLst/>
          </a:prstGeom>
        </p:spPr>
        <p:txBody>
          <a:bodyPr wrap="square" lIns="68580" tIns="34290" rIns="68580" bIns="34290">
            <a:spAutoFit/>
          </a:bodyPr>
          <a:lstStyle/>
          <a:p>
            <a:r>
              <a:rPr lang="ru-RU" b="1" dirty="0">
                <a:solidFill>
                  <a:srgbClr val="025373"/>
                </a:solidFill>
                <a:latin typeface="Calibri" pitchFamily="34" charset="0"/>
                <a:cs typeface="Calibri" pitchFamily="34" charset="0"/>
              </a:rPr>
              <a:t>Определении Верховного Суда РФ от 02.12.2022 N 310-ЭС22-9639 по делу N А09-1751/2021 (Дело «</a:t>
            </a:r>
            <a:r>
              <a:rPr lang="ru-RU" b="1" dirty="0" err="1">
                <a:solidFill>
                  <a:srgbClr val="025373"/>
                </a:solidFill>
                <a:latin typeface="Calibri" pitchFamily="34" charset="0"/>
                <a:cs typeface="Calibri" pitchFamily="34" charset="0"/>
              </a:rPr>
              <a:t>Бершка</a:t>
            </a:r>
            <a:r>
              <a:rPr lang="ru-RU" b="1" dirty="0">
                <a:solidFill>
                  <a:srgbClr val="025373"/>
                </a:solidFill>
                <a:latin typeface="Calibri" pitchFamily="34" charset="0"/>
                <a:cs typeface="Calibri" pitchFamily="34" charset="0"/>
              </a:rPr>
              <a:t> СНГ»)</a:t>
            </a:r>
          </a:p>
          <a:p>
            <a:endParaRPr lang="ru-RU" sz="1200" b="1" dirty="0">
              <a:solidFill>
                <a:srgbClr val="025373"/>
              </a:solidFill>
              <a:latin typeface="Calibri" pitchFamily="34" charset="0"/>
              <a:cs typeface="Calibri" pitchFamily="34" charset="0"/>
            </a:endParaRPr>
          </a:p>
        </p:txBody>
      </p:sp>
    </p:spTree>
    <p:extLst>
      <p:ext uri="{BB962C8B-B14F-4D97-AF65-F5344CB8AC3E}">
        <p14:creationId xmlns="" xmlns:p14="http://schemas.microsoft.com/office/powerpoint/2010/main" val="106240718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488285" y="200412"/>
            <a:ext cx="8494656" cy="415498"/>
          </a:xfrm>
          <a:prstGeom prst="rect">
            <a:avLst/>
          </a:prstGeom>
        </p:spPr>
        <p:txBody>
          <a:bodyPr wrap="square" lIns="68580" tIns="34290" rIns="68580" bIns="34290">
            <a:spAutoFit/>
          </a:bodyPr>
          <a:lstStyle/>
          <a:p>
            <a:pPr>
              <a:lnSpc>
                <a:spcPts val="2719"/>
              </a:lnSpc>
            </a:pPr>
            <a:r>
              <a:rPr lang="ru-RU" sz="2400" b="1" dirty="0">
                <a:solidFill>
                  <a:srgbClr val="025373"/>
                </a:solidFill>
                <a:latin typeface="Calibri" pitchFamily="34" charset="0"/>
                <a:ea typeface="Roboto Slab" pitchFamily="34" charset="-122"/>
                <a:cs typeface="Calibri" pitchFamily="34" charset="0"/>
              </a:rPr>
              <a:t>Включается ли дивиденды в таможенную стоимость?</a:t>
            </a:r>
          </a:p>
        </p:txBody>
      </p:sp>
      <p:sp>
        <p:nvSpPr>
          <p:cNvPr id="11" name="Прямоугольник 10"/>
          <p:cNvSpPr/>
          <p:nvPr/>
        </p:nvSpPr>
        <p:spPr>
          <a:xfrm>
            <a:off x="251520" y="421698"/>
            <a:ext cx="8731421" cy="3978012"/>
          </a:xfrm>
          <a:prstGeom prst="rect">
            <a:avLst/>
          </a:prstGeom>
        </p:spPr>
        <p:txBody>
          <a:bodyPr wrap="square" lIns="68580" tIns="34290" rIns="68580" bIns="34290">
            <a:spAutoFit/>
          </a:bodyPr>
          <a:lstStyle/>
          <a:p>
            <a:pPr>
              <a:buFont typeface="Arial" pitchFamily="34" charset="0"/>
              <a:buChar char="•"/>
            </a:pPr>
            <a:endParaRPr lang="ru-RU" b="1" dirty="0">
              <a:solidFill>
                <a:schemeClr val="accent2">
                  <a:lumMod val="75000"/>
                </a:schemeClr>
              </a:solidFill>
              <a:ea typeface="+mj-ea"/>
              <a:cs typeface="+mj-cs"/>
            </a:endParaRPr>
          </a:p>
          <a:p>
            <a:endParaRPr lang="ru-RU" sz="1200" dirty="0">
              <a:latin typeface="Arial" pitchFamily="34" charset="0"/>
              <a:cs typeface="Arial" pitchFamily="34" charset="0"/>
            </a:endParaRPr>
          </a:p>
          <a:p>
            <a:r>
              <a:rPr lang="ru-RU" sz="1600" dirty="0">
                <a:solidFill>
                  <a:srgbClr val="025373"/>
                </a:solidFill>
                <a:latin typeface="Calibri" pitchFamily="34" charset="0"/>
                <a:cs typeface="Calibri" pitchFamily="34" charset="0"/>
              </a:rPr>
              <a:t>… в случае, если учредители общества с ограниченной ответственностью принимают решение о выплате дохода (чистой прибыли), и эта чистая прибыль получена в связи с реализацией на таможенной территории Евразийского экономического союза импортного товара, ввезенного в рамках внешнеэкономических договоров, заключенных с поставщиками, </a:t>
            </a:r>
            <a:r>
              <a:rPr lang="ru-RU" sz="1600" b="1" dirty="0">
                <a:solidFill>
                  <a:srgbClr val="025373"/>
                </a:solidFill>
                <a:latin typeface="Calibri" pitchFamily="34" charset="0"/>
                <a:cs typeface="Calibri" pitchFamily="34" charset="0"/>
              </a:rPr>
              <a:t>являющимися одновременно и учредителями общества с ограниченной ответственностью</a:t>
            </a:r>
            <a:r>
              <a:rPr lang="ru-RU" sz="1600" dirty="0">
                <a:solidFill>
                  <a:srgbClr val="025373"/>
                </a:solidFill>
                <a:latin typeface="Calibri" pitchFamily="34" charset="0"/>
                <a:cs typeface="Calibri" pitchFamily="34" charset="0"/>
              </a:rPr>
              <a:t>, указанные доходы (чистая прибыль) в соответствии с подпунктом 3 пункта 1 статьи 5 Соглашения (подпунктом 3 пункта 1 статьи 40 Таможенного кодекса) </a:t>
            </a:r>
            <a:r>
              <a:rPr lang="ru-RU" sz="1600" b="1" dirty="0">
                <a:solidFill>
                  <a:srgbClr val="025373"/>
                </a:solidFill>
                <a:latin typeface="Calibri" pitchFamily="34" charset="0"/>
                <a:cs typeface="Calibri" pitchFamily="34" charset="0"/>
              </a:rPr>
              <a:t>подлежат включению в таможенную стоимость товаров</a:t>
            </a:r>
            <a:r>
              <a:rPr lang="ru-RU" sz="1600" dirty="0">
                <a:solidFill>
                  <a:srgbClr val="025373"/>
                </a:solidFill>
                <a:latin typeface="Calibri" pitchFamily="34" charset="0"/>
                <a:cs typeface="Calibri" pitchFamily="34" charset="0"/>
              </a:rPr>
              <a:t>.</a:t>
            </a:r>
          </a:p>
          <a:p>
            <a:r>
              <a:rPr lang="ru-RU" sz="1600" dirty="0">
                <a:solidFill>
                  <a:srgbClr val="025373"/>
                </a:solidFill>
                <a:latin typeface="Calibri" pitchFamily="34" charset="0"/>
                <a:cs typeface="Calibri" pitchFamily="34" charset="0"/>
              </a:rPr>
              <a:t>Такие </a:t>
            </a:r>
            <a:r>
              <a:rPr lang="ru-RU" sz="1600" b="1" dirty="0">
                <a:solidFill>
                  <a:srgbClr val="025373"/>
                </a:solidFill>
                <a:latin typeface="Calibri" pitchFamily="34" charset="0"/>
                <a:cs typeface="Calibri" pitchFamily="34" charset="0"/>
              </a:rPr>
              <a:t>дивиденды, выплаченные лицу, выступающему одновременно и учредителем, и поставщиком товаров, должны рассматриваться как составная часть таможенной стоимости</a:t>
            </a:r>
            <a:r>
              <a:rPr lang="ru-RU" sz="1600" dirty="0">
                <a:solidFill>
                  <a:srgbClr val="025373"/>
                </a:solidFill>
                <a:latin typeface="Calibri" pitchFamily="34" charset="0"/>
                <a:cs typeface="Calibri" pitchFamily="34" charset="0"/>
              </a:rPr>
              <a:t>, то есть данные платежи являются дополнительным начислением к цене товара, предусмотренным подпунктом 3 пункта 1 статьи 5 Соглашения (подпунктом 3 пункта 1 статьи 40 Таможенного кодекса).</a:t>
            </a:r>
            <a:endParaRPr lang="ru-RU" sz="1600" b="1" dirty="0">
              <a:solidFill>
                <a:srgbClr val="025373"/>
              </a:solidFill>
              <a:latin typeface="Calibri" pitchFamily="34" charset="0"/>
              <a:cs typeface="Calibri" pitchFamily="34" charset="0"/>
            </a:endParaRPr>
          </a:p>
          <a:p>
            <a:pPr>
              <a:buFont typeface="Arial" pitchFamily="34" charset="0"/>
              <a:buChar char="•"/>
            </a:pPr>
            <a:endParaRPr lang="ru-RU" sz="1600" b="1" dirty="0">
              <a:solidFill>
                <a:srgbClr val="025373"/>
              </a:solidFill>
              <a:latin typeface="Calibri" pitchFamily="34" charset="0"/>
              <a:cs typeface="Calibri" pitchFamily="34" charset="0"/>
            </a:endParaRPr>
          </a:p>
        </p:txBody>
      </p:sp>
      <p:sp>
        <p:nvSpPr>
          <p:cNvPr id="13" name="Прямоугольник 12"/>
          <p:cNvSpPr/>
          <p:nvPr/>
        </p:nvSpPr>
        <p:spPr>
          <a:xfrm>
            <a:off x="323528" y="4083918"/>
            <a:ext cx="7536840" cy="900246"/>
          </a:xfrm>
          <a:prstGeom prst="rect">
            <a:avLst/>
          </a:prstGeom>
        </p:spPr>
        <p:txBody>
          <a:bodyPr wrap="square" lIns="68580" tIns="34290" rIns="68580" bIns="34290">
            <a:spAutoFit/>
          </a:bodyPr>
          <a:lstStyle/>
          <a:p>
            <a:r>
              <a:rPr lang="ru-RU" b="1" dirty="0">
                <a:solidFill>
                  <a:srgbClr val="025373"/>
                </a:solidFill>
                <a:latin typeface="Calibri" pitchFamily="34" charset="0"/>
                <a:cs typeface="Calibri" pitchFamily="34" charset="0"/>
              </a:rPr>
              <a:t>Определение Судебной коллегии по экономическим спорам Верховного Суда Российской Федерации от 01.12.2022 N 305-ЭС22-11464 (Дело «</a:t>
            </a:r>
            <a:r>
              <a:rPr lang="ru-RU" b="1" dirty="0" err="1">
                <a:solidFill>
                  <a:srgbClr val="025373"/>
                </a:solidFill>
                <a:latin typeface="Calibri" pitchFamily="34" charset="0"/>
                <a:cs typeface="Calibri" pitchFamily="34" charset="0"/>
              </a:rPr>
              <a:t>Шанель</a:t>
            </a:r>
            <a:r>
              <a:rPr lang="ru-RU" b="1" dirty="0">
                <a:solidFill>
                  <a:srgbClr val="025373"/>
                </a:solidFill>
                <a:latin typeface="Calibri" pitchFamily="34" charset="0"/>
                <a:cs typeface="Calibri" pitchFamily="34" charset="0"/>
              </a:rPr>
              <a:t>»)</a:t>
            </a:r>
          </a:p>
        </p:txBody>
      </p:sp>
    </p:spTree>
    <p:extLst>
      <p:ext uri="{BB962C8B-B14F-4D97-AF65-F5344CB8AC3E}">
        <p14:creationId xmlns="" xmlns:p14="http://schemas.microsoft.com/office/powerpoint/2010/main" val="273385226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930828" y="255012"/>
            <a:ext cx="8213172" cy="415498"/>
          </a:xfrm>
          <a:prstGeom prst="rect">
            <a:avLst/>
          </a:prstGeom>
        </p:spPr>
        <p:txBody>
          <a:bodyPr wrap="square" lIns="68580" tIns="34290" rIns="68580" bIns="34290">
            <a:spAutoFit/>
          </a:bodyPr>
          <a:lstStyle/>
          <a:p>
            <a:pPr>
              <a:lnSpc>
                <a:spcPts val="2719"/>
              </a:lnSpc>
            </a:pPr>
            <a:r>
              <a:rPr lang="ru-RU" sz="2400" b="1" dirty="0">
                <a:solidFill>
                  <a:srgbClr val="025373"/>
                </a:solidFill>
                <a:latin typeface="Calibri" pitchFamily="34" charset="0"/>
                <a:ea typeface="Roboto Slab" pitchFamily="34" charset="-122"/>
                <a:cs typeface="Calibri" pitchFamily="34" charset="0"/>
              </a:rPr>
              <a:t>Включается ли дивиденды в таможенную стоимость?</a:t>
            </a:r>
          </a:p>
        </p:txBody>
      </p:sp>
      <p:sp>
        <p:nvSpPr>
          <p:cNvPr id="11" name="Прямоугольник 10"/>
          <p:cNvSpPr/>
          <p:nvPr/>
        </p:nvSpPr>
        <p:spPr>
          <a:xfrm>
            <a:off x="323528" y="843558"/>
            <a:ext cx="8424936" cy="2931572"/>
          </a:xfrm>
          <a:prstGeom prst="rect">
            <a:avLst/>
          </a:prstGeom>
        </p:spPr>
        <p:txBody>
          <a:bodyPr wrap="square" lIns="68580" tIns="34290" rIns="68580" bIns="34290">
            <a:spAutoFit/>
          </a:bodyPr>
          <a:lstStyle/>
          <a:p>
            <a:pPr>
              <a:buFont typeface="Arial" pitchFamily="34" charset="0"/>
              <a:buChar char="•"/>
            </a:pPr>
            <a:endParaRPr lang="ru-RU" sz="1200" b="1" dirty="0">
              <a:latin typeface="Arial" pitchFamily="34" charset="0"/>
              <a:cs typeface="Arial" pitchFamily="34" charset="0"/>
            </a:endParaRPr>
          </a:p>
          <a:p>
            <a:r>
              <a:rPr lang="ru-RU" dirty="0">
                <a:solidFill>
                  <a:srgbClr val="025373"/>
                </a:solidFill>
                <a:latin typeface="Calibri" pitchFamily="34" charset="0"/>
                <a:cs typeface="Calibri" pitchFamily="34" charset="0"/>
              </a:rPr>
              <a:t>…если учредители общества с ограниченной ответственностью принимают решение о выплате дохода (чистой прибыли), полученного в связи с реализацией товара, ввезенного в рамках внешнеэкономических договоров, заключенных с поставщиками, являющимися </a:t>
            </a:r>
            <a:r>
              <a:rPr lang="ru-RU" b="1" dirty="0">
                <a:solidFill>
                  <a:srgbClr val="025373"/>
                </a:solidFill>
                <a:latin typeface="Calibri" pitchFamily="34" charset="0"/>
                <a:cs typeface="Calibri" pitchFamily="34" charset="0"/>
              </a:rPr>
              <a:t>одновременно учредителями (участниками) российского хозяйственного общества</a:t>
            </a:r>
            <a:r>
              <a:rPr lang="ru-RU" dirty="0">
                <a:solidFill>
                  <a:srgbClr val="025373"/>
                </a:solidFill>
                <a:latin typeface="Calibri" pitchFamily="34" charset="0"/>
                <a:cs typeface="Calibri" pitchFamily="34" charset="0"/>
              </a:rPr>
              <a:t>, и декларантом </a:t>
            </a:r>
            <a:r>
              <a:rPr lang="ru-RU" b="1" dirty="0">
                <a:solidFill>
                  <a:srgbClr val="025373"/>
                </a:solidFill>
                <a:latin typeface="Calibri" pitchFamily="34" charset="0"/>
                <a:cs typeface="Calibri" pitchFamily="34" charset="0"/>
              </a:rPr>
              <a:t>не представлены доказательства, подтверждающие соответствие стоимости сделки с ввозимыми товарами их действительной стоимости,</a:t>
            </a:r>
            <a:r>
              <a:rPr lang="ru-RU" dirty="0">
                <a:solidFill>
                  <a:srgbClr val="025373"/>
                </a:solidFill>
                <a:latin typeface="Calibri" pitchFamily="34" charset="0"/>
                <a:cs typeface="Calibri" pitchFamily="34" charset="0"/>
              </a:rPr>
              <a:t> указанный доход (чистая прибыль) может быть включен в таможенную стоимость ввезенных товаров.</a:t>
            </a:r>
          </a:p>
          <a:p>
            <a:endParaRPr lang="ru-RU" b="1" dirty="0">
              <a:cs typeface="Arial" pitchFamily="34" charset="0"/>
            </a:endParaRPr>
          </a:p>
          <a:p>
            <a:pPr>
              <a:buFont typeface="Arial" pitchFamily="34" charset="0"/>
              <a:buChar char="•"/>
            </a:pPr>
            <a:endParaRPr lang="ru-RU" sz="1200" b="1" dirty="0">
              <a:latin typeface="Arial" pitchFamily="34" charset="0"/>
              <a:cs typeface="Arial" pitchFamily="34" charset="0"/>
            </a:endParaRPr>
          </a:p>
        </p:txBody>
      </p:sp>
      <p:sp>
        <p:nvSpPr>
          <p:cNvPr id="13" name="Прямоугольник 12"/>
          <p:cNvSpPr/>
          <p:nvPr/>
        </p:nvSpPr>
        <p:spPr>
          <a:xfrm>
            <a:off x="395536" y="3651870"/>
            <a:ext cx="7589501" cy="900246"/>
          </a:xfrm>
          <a:prstGeom prst="rect">
            <a:avLst/>
          </a:prstGeom>
        </p:spPr>
        <p:txBody>
          <a:bodyPr wrap="square" lIns="68580" tIns="34290" rIns="68580" bIns="34290">
            <a:spAutoFit/>
          </a:bodyPr>
          <a:lstStyle/>
          <a:p>
            <a:r>
              <a:rPr lang="ru-RU" b="1" dirty="0">
                <a:solidFill>
                  <a:srgbClr val="025373"/>
                </a:solidFill>
                <a:latin typeface="Calibri" pitchFamily="34" charset="0"/>
                <a:cs typeface="Calibri" pitchFamily="34" charset="0"/>
              </a:rPr>
              <a:t>Определение Судебной коллегии по экономическим спорам Верховного Суда Российской Федерации от 01.12.2022 N 305-ЭС22-11464 (Дело «</a:t>
            </a:r>
            <a:r>
              <a:rPr lang="ru-RU" b="1" dirty="0" err="1">
                <a:solidFill>
                  <a:srgbClr val="025373"/>
                </a:solidFill>
                <a:latin typeface="Calibri" pitchFamily="34" charset="0"/>
                <a:cs typeface="Calibri" pitchFamily="34" charset="0"/>
              </a:rPr>
              <a:t>Шанель</a:t>
            </a:r>
            <a:r>
              <a:rPr lang="ru-RU" b="1" dirty="0">
                <a:solidFill>
                  <a:srgbClr val="025373"/>
                </a:solidFill>
                <a:latin typeface="Calibri" pitchFamily="34" charset="0"/>
                <a:cs typeface="Calibri" pitchFamily="34" charset="0"/>
              </a:rPr>
              <a:t>»)</a:t>
            </a:r>
          </a:p>
        </p:txBody>
      </p:sp>
    </p:spTree>
    <p:extLst>
      <p:ext uri="{BB962C8B-B14F-4D97-AF65-F5344CB8AC3E}">
        <p14:creationId xmlns="" xmlns:p14="http://schemas.microsoft.com/office/powerpoint/2010/main" val="246178716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900538" y="157469"/>
            <a:ext cx="7963104" cy="415498"/>
          </a:xfrm>
          <a:prstGeom prst="rect">
            <a:avLst/>
          </a:prstGeom>
        </p:spPr>
        <p:txBody>
          <a:bodyPr wrap="square" lIns="68580" tIns="34290" rIns="68580" bIns="34290">
            <a:spAutoFit/>
          </a:bodyPr>
          <a:lstStyle/>
          <a:p>
            <a:pPr>
              <a:lnSpc>
                <a:spcPts val="2719"/>
              </a:lnSpc>
            </a:pPr>
            <a:r>
              <a:rPr lang="ru-RU" sz="2400" b="1" dirty="0">
                <a:solidFill>
                  <a:srgbClr val="025373"/>
                </a:solidFill>
                <a:latin typeface="Calibri" pitchFamily="34" charset="0"/>
                <a:ea typeface="Roboto Slab" pitchFamily="34" charset="-122"/>
                <a:cs typeface="Calibri" pitchFamily="34" charset="0"/>
              </a:rPr>
              <a:t>Включается ли дивиденды в таможенную стоимость?</a:t>
            </a:r>
          </a:p>
        </p:txBody>
      </p:sp>
      <p:sp>
        <p:nvSpPr>
          <p:cNvPr id="11" name="Прямоугольник 10"/>
          <p:cNvSpPr/>
          <p:nvPr/>
        </p:nvSpPr>
        <p:spPr>
          <a:xfrm>
            <a:off x="1877292" y="1373552"/>
            <a:ext cx="5763490" cy="623248"/>
          </a:xfrm>
          <a:prstGeom prst="rect">
            <a:avLst/>
          </a:prstGeom>
        </p:spPr>
        <p:txBody>
          <a:bodyPr wrap="square" lIns="68580" tIns="34290" rIns="68580" bIns="34290">
            <a:spAutoFit/>
          </a:bodyPr>
          <a:lstStyle/>
          <a:p>
            <a:pPr>
              <a:buFont typeface="Arial" pitchFamily="34" charset="0"/>
              <a:buChar char="•"/>
            </a:pPr>
            <a:endParaRPr lang="ru-RU" sz="1200" b="1" dirty="0">
              <a:latin typeface="Arial" pitchFamily="34" charset="0"/>
              <a:cs typeface="Arial" pitchFamily="34" charset="0"/>
            </a:endParaRPr>
          </a:p>
          <a:p>
            <a:endParaRPr lang="ru-RU" sz="1200" b="1" dirty="0">
              <a:latin typeface="Arial" pitchFamily="34" charset="0"/>
              <a:cs typeface="Arial" pitchFamily="34" charset="0"/>
            </a:endParaRPr>
          </a:p>
          <a:p>
            <a:pPr>
              <a:buFont typeface="Arial" pitchFamily="34" charset="0"/>
              <a:buChar char="•"/>
            </a:pPr>
            <a:endParaRPr lang="ru-RU" sz="1200" b="1" dirty="0">
              <a:latin typeface="Arial" pitchFamily="34" charset="0"/>
              <a:cs typeface="Arial" pitchFamily="34" charset="0"/>
            </a:endParaRPr>
          </a:p>
        </p:txBody>
      </p:sp>
      <p:sp>
        <p:nvSpPr>
          <p:cNvPr id="13" name="Прямоугольник 12"/>
          <p:cNvSpPr/>
          <p:nvPr/>
        </p:nvSpPr>
        <p:spPr>
          <a:xfrm>
            <a:off x="539552" y="4587974"/>
            <a:ext cx="8136904" cy="346249"/>
          </a:xfrm>
          <a:prstGeom prst="rect">
            <a:avLst/>
          </a:prstGeom>
        </p:spPr>
        <p:txBody>
          <a:bodyPr wrap="square" lIns="68580" tIns="34290" rIns="68580" bIns="34290">
            <a:spAutoFit/>
          </a:bodyPr>
          <a:lstStyle/>
          <a:p>
            <a:r>
              <a:rPr lang="ru-RU" b="1" dirty="0">
                <a:solidFill>
                  <a:srgbClr val="025373"/>
                </a:solidFill>
                <a:latin typeface="Calibri" pitchFamily="34" charset="0"/>
                <a:cs typeface="Calibri" pitchFamily="34" charset="0"/>
              </a:rPr>
              <a:t>Письмо Минфина России от 27.06.2024 N 27-01-21/59650</a:t>
            </a:r>
          </a:p>
        </p:txBody>
      </p:sp>
      <p:sp>
        <p:nvSpPr>
          <p:cNvPr id="12" name="Прямоугольник 11"/>
          <p:cNvSpPr/>
          <p:nvPr/>
        </p:nvSpPr>
        <p:spPr>
          <a:xfrm>
            <a:off x="467544" y="699542"/>
            <a:ext cx="7977931" cy="3947234"/>
          </a:xfrm>
          <a:prstGeom prst="rect">
            <a:avLst/>
          </a:prstGeom>
        </p:spPr>
        <p:txBody>
          <a:bodyPr wrap="square" lIns="68580" tIns="34290" rIns="68580" bIns="34290">
            <a:spAutoFit/>
          </a:bodyPr>
          <a:lstStyle/>
          <a:p>
            <a:r>
              <a:rPr lang="ru-RU" dirty="0">
                <a:solidFill>
                  <a:srgbClr val="025373"/>
                </a:solidFill>
                <a:latin typeface="Calibri" pitchFamily="34" charset="0"/>
                <a:cs typeface="Calibri" pitchFamily="34" charset="0"/>
              </a:rPr>
              <a:t>В соответствии с пунктом 9 статьи 39 Таможенного кодекса Евразийского экономического союза (далее соответственно - Кодекс, Союз) цена, фактически уплаченная или подлежащая уплате за ввозимые товары, относится к товарам, перемещаемым через таможенную границу Союза, в связи с чем перечисляемые покупателем продавцу </a:t>
            </a:r>
            <a:r>
              <a:rPr lang="ru-RU" b="1" dirty="0">
                <a:solidFill>
                  <a:srgbClr val="025373"/>
                </a:solidFill>
                <a:latin typeface="Calibri" pitchFamily="34" charset="0"/>
                <a:cs typeface="Calibri" pitchFamily="34" charset="0"/>
              </a:rPr>
              <a:t>дивиденды или иные платежи, в случае если они не связаны с ввозимыми товарами, не включаются в таможенную стоимость ввозимых товаров.</a:t>
            </a:r>
          </a:p>
          <a:p>
            <a:endParaRPr lang="ru-RU" dirty="0">
              <a:solidFill>
                <a:srgbClr val="025373"/>
              </a:solidFill>
              <a:latin typeface="Calibri" pitchFamily="34" charset="0"/>
              <a:cs typeface="Calibri" pitchFamily="34" charset="0"/>
            </a:endParaRPr>
          </a:p>
          <a:p>
            <a:r>
              <a:rPr lang="ru-RU" dirty="0">
                <a:solidFill>
                  <a:srgbClr val="025373"/>
                </a:solidFill>
                <a:latin typeface="Calibri" pitchFamily="34" charset="0"/>
                <a:cs typeface="Calibri" pitchFamily="34" charset="0"/>
              </a:rPr>
              <a:t>Вместе с тем может иметь место практика, </a:t>
            </a:r>
            <a:r>
              <a:rPr lang="ru-RU" b="1" dirty="0">
                <a:solidFill>
                  <a:srgbClr val="025373"/>
                </a:solidFill>
                <a:latin typeface="Calibri" pitchFamily="34" charset="0"/>
                <a:cs typeface="Calibri" pitchFamily="34" charset="0"/>
              </a:rPr>
              <a:t>когда одни и те же платежи могут "позиционироваться" лицами при проведении различных видов контроля (налоговый, таможенный, валютный и т.д.) по-разному </a:t>
            </a:r>
            <a:r>
              <a:rPr lang="ru-RU" dirty="0">
                <a:solidFill>
                  <a:srgbClr val="025373"/>
                </a:solidFill>
                <a:latin typeface="Calibri" pitchFamily="34" charset="0"/>
                <a:cs typeface="Calibri" pitchFamily="34" charset="0"/>
              </a:rPr>
              <a:t>(дивиденды, процентные платежи, роялти и т.д.). В связи с этим органы, уполномоченные проводить контроль, могут и должны </a:t>
            </a:r>
            <a:r>
              <a:rPr lang="ru-RU" b="1" dirty="0">
                <a:solidFill>
                  <a:srgbClr val="025373"/>
                </a:solidFill>
                <a:latin typeface="Calibri" pitchFamily="34" charset="0"/>
                <a:cs typeface="Calibri" pitchFamily="34" charset="0"/>
              </a:rPr>
              <a:t>выяснять действительный экономический </a:t>
            </a:r>
            <a:r>
              <a:rPr lang="ru-RU" dirty="0">
                <a:solidFill>
                  <a:srgbClr val="025373"/>
                </a:solidFill>
                <a:latin typeface="Calibri" pitchFamily="34" charset="0"/>
                <a:cs typeface="Calibri" pitchFamily="34" charset="0"/>
              </a:rPr>
              <a:t>смысл платежей или операций.</a:t>
            </a:r>
          </a:p>
        </p:txBody>
      </p:sp>
    </p:spTree>
    <p:extLst>
      <p:ext uri="{BB962C8B-B14F-4D97-AF65-F5344CB8AC3E}">
        <p14:creationId xmlns="" xmlns:p14="http://schemas.microsoft.com/office/powerpoint/2010/main" val="61585116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936915" y="177024"/>
            <a:ext cx="8431373" cy="415498"/>
          </a:xfrm>
          <a:prstGeom prst="rect">
            <a:avLst/>
          </a:prstGeom>
        </p:spPr>
        <p:txBody>
          <a:bodyPr wrap="square" lIns="68580" tIns="34290" rIns="68580" bIns="34290">
            <a:spAutoFit/>
          </a:bodyPr>
          <a:lstStyle/>
          <a:p>
            <a:pPr>
              <a:lnSpc>
                <a:spcPts val="2719"/>
              </a:lnSpc>
            </a:pPr>
            <a:r>
              <a:rPr lang="ru-RU" sz="2400" b="1" dirty="0">
                <a:solidFill>
                  <a:srgbClr val="025373"/>
                </a:solidFill>
                <a:latin typeface="Calibri" pitchFamily="34" charset="0"/>
                <a:ea typeface="Roboto Slab" pitchFamily="34" charset="-122"/>
                <a:cs typeface="Calibri" pitchFamily="34" charset="0"/>
              </a:rPr>
              <a:t>Включается ли дивиденды в таможенную стоимость?</a:t>
            </a:r>
          </a:p>
        </p:txBody>
      </p:sp>
      <p:sp>
        <p:nvSpPr>
          <p:cNvPr id="11" name="Прямоугольник 10"/>
          <p:cNvSpPr/>
          <p:nvPr/>
        </p:nvSpPr>
        <p:spPr>
          <a:xfrm>
            <a:off x="1877292" y="1373552"/>
            <a:ext cx="5763490" cy="623248"/>
          </a:xfrm>
          <a:prstGeom prst="rect">
            <a:avLst/>
          </a:prstGeom>
        </p:spPr>
        <p:txBody>
          <a:bodyPr wrap="square" lIns="68580" tIns="34290" rIns="68580" bIns="34290">
            <a:spAutoFit/>
          </a:bodyPr>
          <a:lstStyle/>
          <a:p>
            <a:pPr>
              <a:buFont typeface="Arial" pitchFamily="34" charset="0"/>
              <a:buChar char="•"/>
            </a:pPr>
            <a:endParaRPr lang="ru-RU" sz="1200" b="1" dirty="0">
              <a:latin typeface="Arial" pitchFamily="34" charset="0"/>
              <a:cs typeface="Arial" pitchFamily="34" charset="0"/>
            </a:endParaRPr>
          </a:p>
          <a:p>
            <a:endParaRPr lang="ru-RU" sz="1200" b="1" dirty="0">
              <a:latin typeface="Arial" pitchFamily="34" charset="0"/>
              <a:cs typeface="Arial" pitchFamily="34" charset="0"/>
            </a:endParaRPr>
          </a:p>
          <a:p>
            <a:pPr>
              <a:buFont typeface="Arial" pitchFamily="34" charset="0"/>
              <a:buChar char="•"/>
            </a:pPr>
            <a:endParaRPr lang="ru-RU" sz="1200" b="1" dirty="0">
              <a:latin typeface="Arial" pitchFamily="34" charset="0"/>
              <a:cs typeface="Arial" pitchFamily="34" charset="0"/>
            </a:endParaRPr>
          </a:p>
        </p:txBody>
      </p:sp>
      <p:sp>
        <p:nvSpPr>
          <p:cNvPr id="13" name="Прямоугольник 12"/>
          <p:cNvSpPr/>
          <p:nvPr/>
        </p:nvSpPr>
        <p:spPr>
          <a:xfrm>
            <a:off x="683568" y="4155926"/>
            <a:ext cx="8208912" cy="346249"/>
          </a:xfrm>
          <a:prstGeom prst="rect">
            <a:avLst/>
          </a:prstGeom>
        </p:spPr>
        <p:txBody>
          <a:bodyPr wrap="square" lIns="68580" tIns="34290" rIns="68580" bIns="34290">
            <a:spAutoFit/>
          </a:bodyPr>
          <a:lstStyle/>
          <a:p>
            <a:r>
              <a:rPr lang="ru-RU" b="1" dirty="0">
                <a:solidFill>
                  <a:srgbClr val="025373"/>
                </a:solidFill>
                <a:latin typeface="Calibri" pitchFamily="34" charset="0"/>
                <a:cs typeface="Calibri" pitchFamily="34" charset="0"/>
              </a:rPr>
              <a:t>Письмо Минфина России от 27.06.2024 N 27-01-21/59650</a:t>
            </a:r>
          </a:p>
        </p:txBody>
      </p:sp>
      <p:sp>
        <p:nvSpPr>
          <p:cNvPr id="12" name="Прямоугольник 11"/>
          <p:cNvSpPr/>
          <p:nvPr/>
        </p:nvSpPr>
        <p:spPr>
          <a:xfrm>
            <a:off x="611561" y="717228"/>
            <a:ext cx="7826778" cy="3270126"/>
          </a:xfrm>
          <a:prstGeom prst="rect">
            <a:avLst/>
          </a:prstGeom>
        </p:spPr>
        <p:txBody>
          <a:bodyPr wrap="square" lIns="68580" tIns="34290" rIns="68580" bIns="34290">
            <a:spAutoFit/>
          </a:bodyPr>
          <a:lstStyle/>
          <a:p>
            <a:r>
              <a:rPr lang="ru-RU" sz="1600" dirty="0">
                <a:solidFill>
                  <a:srgbClr val="025373"/>
                </a:solidFill>
                <a:latin typeface="Calibri" pitchFamily="34" charset="0"/>
                <a:cs typeface="Calibri" pitchFamily="34" charset="0"/>
              </a:rPr>
              <a:t>В При этом в таможенных правоотношениях по результатам проведения таможенного контроля таможенной стоимости товаров таможенным органом могут приниматься решения исходя из </a:t>
            </a:r>
            <a:r>
              <a:rPr lang="ru-RU" sz="1600" b="1" dirty="0">
                <a:solidFill>
                  <a:srgbClr val="025373"/>
                </a:solidFill>
                <a:latin typeface="Calibri" pitchFamily="34" charset="0"/>
                <a:cs typeface="Calibri" pitchFamily="34" charset="0"/>
              </a:rPr>
              <a:t>совокупности выявленных при проведении таможенного контроля обстоятельств</a:t>
            </a:r>
            <a:r>
              <a:rPr lang="ru-RU" sz="1600" dirty="0">
                <a:solidFill>
                  <a:srgbClr val="025373"/>
                </a:solidFill>
                <a:latin typeface="Calibri" pitchFamily="34" charset="0"/>
                <a:cs typeface="Calibri" pitchFamily="34" charset="0"/>
              </a:rPr>
              <a:t> (пункты 1 и 2 статьи 313, статья 325 Кодекса).</a:t>
            </a:r>
          </a:p>
          <a:p>
            <a:endParaRPr lang="ru-RU" sz="1600" dirty="0">
              <a:solidFill>
                <a:srgbClr val="025373"/>
              </a:solidFill>
              <a:latin typeface="Calibri" pitchFamily="34" charset="0"/>
              <a:cs typeface="Calibri" pitchFamily="34" charset="0"/>
            </a:endParaRPr>
          </a:p>
          <a:p>
            <a:r>
              <a:rPr lang="ru-RU" sz="1600" dirty="0">
                <a:solidFill>
                  <a:srgbClr val="025373"/>
                </a:solidFill>
                <a:latin typeface="Calibri" pitchFamily="34" charset="0"/>
                <a:cs typeface="Calibri" pitchFamily="34" charset="0"/>
              </a:rPr>
              <a:t>Исходим из того, что принятие решения о необходимости либо отсутствии необходимости включать в таможенную стоимость товаров платежи, которые стороны внешнеторговой сделки рассматривают в качестве дивидендов (далее - Платежи), в значительной степени зависит </a:t>
            </a:r>
            <a:r>
              <a:rPr lang="ru-RU" sz="1600" b="1" dirty="0">
                <a:solidFill>
                  <a:srgbClr val="025373"/>
                </a:solidFill>
                <a:latin typeface="Calibri" pitchFamily="34" charset="0"/>
                <a:cs typeface="Calibri" pitchFamily="34" charset="0"/>
              </a:rPr>
              <a:t>от обоснования того, что товары, таможенная стоимость которых определяется, приобретены в рамках конкурентных рыночных условий, что предусматривает в том числе возможность приобретения товаров любыми иными заинтересованными лицами на тех же условиях, что и импортер, но без акционерных отношений </a:t>
            </a:r>
            <a:r>
              <a:rPr lang="ru-RU" sz="1600" dirty="0">
                <a:solidFill>
                  <a:srgbClr val="025373"/>
                </a:solidFill>
                <a:latin typeface="Calibri" pitchFamily="34" charset="0"/>
                <a:cs typeface="Calibri" pitchFamily="34" charset="0"/>
              </a:rPr>
              <a:t>и, соответственно, без уплаты Платежей.</a:t>
            </a:r>
          </a:p>
        </p:txBody>
      </p:sp>
    </p:spTree>
    <p:extLst>
      <p:ext uri="{BB962C8B-B14F-4D97-AF65-F5344CB8AC3E}">
        <p14:creationId xmlns="" xmlns:p14="http://schemas.microsoft.com/office/powerpoint/2010/main" val="427340649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6431" y="120599"/>
            <a:ext cx="8639413" cy="857250"/>
          </a:xfrm>
        </p:spPr>
        <p:txBody>
          <a:bodyPr>
            <a:noAutofit/>
          </a:bodyPr>
          <a:lstStyle/>
          <a:p>
            <a:pPr algn="ctr">
              <a:defRPr/>
            </a:pPr>
            <a:r>
              <a:rPr lang="ru-RU" sz="2400" b="1" dirty="0">
                <a:solidFill>
                  <a:srgbClr val="025373"/>
                </a:solidFill>
                <a:latin typeface="Calibri" pitchFamily="34" charset="0"/>
                <a:ea typeface="Roboto Slab" pitchFamily="34" charset="-122"/>
                <a:cs typeface="Calibri" pitchFamily="34" charset="0"/>
              </a:rPr>
              <a:t>Порядок формирования налоговой базы при ввозе из ЕАЭС</a:t>
            </a:r>
            <a:br>
              <a:rPr lang="ru-RU" sz="2400" b="1" dirty="0">
                <a:solidFill>
                  <a:srgbClr val="025373"/>
                </a:solidFill>
                <a:latin typeface="Calibri" pitchFamily="34" charset="0"/>
                <a:ea typeface="Roboto Slab" pitchFamily="34" charset="-122"/>
                <a:cs typeface="Calibri" pitchFamily="34" charset="0"/>
              </a:rPr>
            </a:br>
            <a:r>
              <a:rPr lang="ru-RU" sz="1400" dirty="0">
                <a:solidFill>
                  <a:srgbClr val="025373"/>
                </a:solidFill>
                <a:latin typeface="+mn-lt"/>
                <a:ea typeface="+mn-ea"/>
                <a:cs typeface="+mn-cs"/>
              </a:rPr>
              <a:t>(п.14 Протокола)</a:t>
            </a:r>
          </a:p>
        </p:txBody>
      </p:sp>
      <p:sp>
        <p:nvSpPr>
          <p:cNvPr id="6149" name="Прямоугольник 3"/>
          <p:cNvSpPr>
            <a:spLocks noChangeArrowheads="1"/>
          </p:cNvSpPr>
          <p:nvPr/>
        </p:nvSpPr>
        <p:spPr bwMode="auto">
          <a:xfrm>
            <a:off x="683568" y="3156498"/>
            <a:ext cx="7990470" cy="1300356"/>
          </a:xfrm>
          <a:prstGeom prst="rect">
            <a:avLst/>
          </a:prstGeom>
          <a:noFill/>
          <a:ln>
            <a:noFill/>
          </a:ln>
        </p:spPr>
        <p:txBody>
          <a:bodyPr wrap="square" lIns="68580" tIns="34290" rIns="68580" bIns="34290">
            <a:spAutoFit/>
          </a:bodyPr>
          <a:lstStyle/>
          <a:p>
            <a:pPr>
              <a:defRPr/>
            </a:pPr>
            <a:r>
              <a:rPr lang="ru-RU" altLang="ru-RU" sz="1600" dirty="0">
                <a:solidFill>
                  <a:srgbClr val="025373"/>
                </a:solidFill>
                <a:latin typeface="Calibri" pitchFamily="34" charset="0"/>
                <a:cs typeface="Calibri" pitchFamily="34" charset="0"/>
              </a:rPr>
              <a:t>Цену в иностранной валюте нужно пересчитать в рубли по курсу Банка России на дату принятия товаров к учету.</a:t>
            </a:r>
          </a:p>
          <a:p>
            <a:pPr>
              <a:defRPr/>
            </a:pPr>
            <a:r>
              <a:rPr lang="ru-RU" sz="1600" dirty="0">
                <a:solidFill>
                  <a:srgbClr val="025373"/>
                </a:solidFill>
                <a:latin typeface="Calibri" pitchFamily="34" charset="0"/>
                <a:cs typeface="Calibri" pitchFamily="34" charset="0"/>
              </a:rPr>
              <a:t>Срок уплаты  не позднее 20-го числа месяца, следующего за месяцем принятия на учет импортированных товаров.</a:t>
            </a:r>
          </a:p>
          <a:p>
            <a:pPr>
              <a:defRPr/>
            </a:pPr>
            <a:endParaRPr lang="ru-RU" altLang="ru-RU" sz="1600" i="1" dirty="0">
              <a:solidFill>
                <a:srgbClr val="025373"/>
              </a:solidFill>
              <a:latin typeface="Calibri" pitchFamily="34" charset="0"/>
              <a:cs typeface="Calibri" pitchFamily="34" charset="0"/>
            </a:endParaRPr>
          </a:p>
        </p:txBody>
      </p:sp>
      <p:pic>
        <p:nvPicPr>
          <p:cNvPr id="4" name="Рисунок 3" descr="Изображение выглядит как текст, Шрифт, снимок экрана, Прямоугольник&#10;&#10;Содержимое, созданное искусственным интеллектом, может быть неверным.">
            <a:extLst>
              <a:ext uri="{FF2B5EF4-FFF2-40B4-BE49-F238E27FC236}">
                <a16:creationId xmlns="" xmlns:a16="http://schemas.microsoft.com/office/drawing/2014/main" id="{3D227A8F-D097-0528-E142-73C1E1EE83E4}"/>
              </a:ext>
            </a:extLst>
          </p:cNvPr>
          <p:cNvPicPr>
            <a:picLocks noChangeAspect="1"/>
          </p:cNvPicPr>
          <p:nvPr/>
        </p:nvPicPr>
        <p:blipFill>
          <a:blip r:embed="rId2" cstate="print"/>
          <a:stretch>
            <a:fillRect/>
          </a:stretch>
        </p:blipFill>
        <p:spPr>
          <a:xfrm>
            <a:off x="1203356" y="1261887"/>
            <a:ext cx="6737288" cy="1450230"/>
          </a:xfrm>
          <a:prstGeom prst="rect">
            <a:avLst/>
          </a:prstGeom>
        </p:spPr>
      </p:pic>
    </p:spTree>
    <p:extLst>
      <p:ext uri="{BB962C8B-B14F-4D97-AF65-F5344CB8AC3E}">
        <p14:creationId xmlns="" xmlns:p14="http://schemas.microsoft.com/office/powerpoint/2010/main" val="40388742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B930D710-EF25-544E-9076-974220CD4C8F}"/>
            </a:ext>
          </a:extLst>
        </p:cNvPr>
        <p:cNvGrpSpPr/>
        <p:nvPr/>
      </p:nvGrpSpPr>
      <p:grpSpPr>
        <a:xfrm>
          <a:off x="0" y="0"/>
          <a:ext cx="0" cy="0"/>
          <a:chOff x="0" y="0"/>
          <a:chExt cx="0" cy="0"/>
        </a:xfrm>
      </p:grpSpPr>
      <p:sp>
        <p:nvSpPr>
          <p:cNvPr id="3" name="Объект 2">
            <a:extLst>
              <a:ext uri="{FF2B5EF4-FFF2-40B4-BE49-F238E27FC236}">
                <a16:creationId xmlns="" xmlns:a16="http://schemas.microsoft.com/office/drawing/2014/main" id="{D2B85BAD-88EB-06D8-3C4B-D8D28587A538}"/>
              </a:ext>
            </a:extLst>
          </p:cNvPr>
          <p:cNvSpPr>
            <a:spLocks noGrp="1"/>
          </p:cNvSpPr>
          <p:nvPr>
            <p:ph idx="1"/>
          </p:nvPr>
        </p:nvSpPr>
        <p:spPr>
          <a:xfrm>
            <a:off x="1583627" y="1330381"/>
            <a:ext cx="5915025" cy="2447628"/>
          </a:xfrm>
        </p:spPr>
        <p:txBody>
          <a:bodyPr>
            <a:normAutofit/>
          </a:bodyPr>
          <a:lstStyle/>
          <a:p>
            <a:pPr algn="l">
              <a:buNone/>
            </a:pPr>
            <a:r>
              <a:rPr lang="ru-RU" dirty="0">
                <a:latin typeface="Bahnschrift Condensed" panose="020B0502040204020203" pitchFamily="34" charset="0"/>
              </a:rPr>
              <a:t> </a:t>
            </a:r>
          </a:p>
        </p:txBody>
      </p:sp>
      <p:sp>
        <p:nvSpPr>
          <p:cNvPr id="7" name="TextBox 6">
            <a:extLst>
              <a:ext uri="{FF2B5EF4-FFF2-40B4-BE49-F238E27FC236}">
                <a16:creationId xmlns="" xmlns:a16="http://schemas.microsoft.com/office/drawing/2014/main" id="{D804B3EB-E95C-14E4-3177-14D34FCB7F50}"/>
              </a:ext>
            </a:extLst>
          </p:cNvPr>
          <p:cNvSpPr txBox="1"/>
          <p:nvPr/>
        </p:nvSpPr>
        <p:spPr>
          <a:xfrm>
            <a:off x="1569104" y="2073733"/>
            <a:ext cx="5952416" cy="225062"/>
          </a:xfrm>
          <a:prstGeom prst="rect">
            <a:avLst/>
          </a:prstGeom>
          <a:noFill/>
        </p:spPr>
        <p:txBody>
          <a:bodyPr wrap="square" lIns="68580" tIns="34290" rIns="68580" bIns="34290">
            <a:spAutoFit/>
          </a:bodyPr>
          <a:lstStyle/>
          <a:p>
            <a:pPr marL="128588" indent="-128588">
              <a:spcBef>
                <a:spcPts val="563"/>
              </a:spcBef>
              <a:spcAft>
                <a:spcPts val="844"/>
              </a:spcAft>
            </a:pPr>
            <a:r>
              <a:rPr lang="ru-RU" sz="1000" dirty="0">
                <a:solidFill>
                  <a:srgbClr val="000000"/>
                </a:solidFill>
                <a:latin typeface="Bahnschrift SemiLight" panose="020B0502040204020203" pitchFamily="34" charset="0"/>
              </a:rPr>
              <a:t>    </a:t>
            </a:r>
          </a:p>
        </p:txBody>
      </p:sp>
      <p:sp>
        <p:nvSpPr>
          <p:cNvPr id="14" name="Прямоугольник 13">
            <a:extLst>
              <a:ext uri="{FF2B5EF4-FFF2-40B4-BE49-F238E27FC236}">
                <a16:creationId xmlns="" xmlns:a16="http://schemas.microsoft.com/office/drawing/2014/main" id="{F3B9C012-AC26-7C31-2DF5-CCC529334C96}"/>
              </a:ext>
            </a:extLst>
          </p:cNvPr>
          <p:cNvSpPr/>
          <p:nvPr/>
        </p:nvSpPr>
        <p:spPr>
          <a:xfrm>
            <a:off x="1187624" y="339502"/>
            <a:ext cx="6578050" cy="761747"/>
          </a:xfrm>
          <a:prstGeom prst="rect">
            <a:avLst/>
          </a:prstGeom>
        </p:spPr>
        <p:txBody>
          <a:bodyPr wrap="square" lIns="68580" tIns="34290" rIns="68580" bIns="34290">
            <a:spAutoFit/>
          </a:bodyPr>
          <a:lstStyle/>
          <a:p>
            <a:pPr algn="ctr">
              <a:lnSpc>
                <a:spcPts val="2719"/>
              </a:lnSpc>
            </a:pPr>
            <a:r>
              <a:rPr lang="ru-RU" sz="2400" b="1" dirty="0">
                <a:solidFill>
                  <a:srgbClr val="025373"/>
                </a:solidFill>
                <a:latin typeface="Calibri" pitchFamily="34" charset="0"/>
                <a:ea typeface="Roboto Slab" pitchFamily="34" charset="-122"/>
                <a:cs typeface="Calibri" pitchFamily="34" charset="0"/>
              </a:rPr>
              <a:t>Ставка НДС при ввозе товаров на территорию РФ </a:t>
            </a:r>
          </a:p>
        </p:txBody>
      </p:sp>
      <p:sp>
        <p:nvSpPr>
          <p:cNvPr id="5" name="TextBox 4">
            <a:extLst>
              <a:ext uri="{FF2B5EF4-FFF2-40B4-BE49-F238E27FC236}">
                <a16:creationId xmlns="" xmlns:a16="http://schemas.microsoft.com/office/drawing/2014/main" id="{AAC5604E-9071-C18F-651A-2F814F77C06A}"/>
              </a:ext>
            </a:extLst>
          </p:cNvPr>
          <p:cNvSpPr txBox="1"/>
          <p:nvPr/>
        </p:nvSpPr>
        <p:spPr>
          <a:xfrm>
            <a:off x="251520" y="707187"/>
            <a:ext cx="7947889" cy="1577355"/>
          </a:xfrm>
          <a:prstGeom prst="rect">
            <a:avLst/>
          </a:prstGeom>
          <a:noFill/>
        </p:spPr>
        <p:txBody>
          <a:bodyPr wrap="square" lIns="68580" tIns="34290" rIns="68580" bIns="34290">
            <a:spAutoFit/>
          </a:bodyPr>
          <a:lstStyle/>
          <a:p>
            <a:pPr algn="just"/>
            <a:endParaRPr lang="ru-RU" dirty="0">
              <a:latin typeface="Arial" panose="020B0604020202020204" pitchFamily="34" charset="0"/>
            </a:endParaRPr>
          </a:p>
          <a:p>
            <a:pPr algn="just"/>
            <a:r>
              <a:rPr lang="ru-RU" sz="1600" dirty="0">
                <a:solidFill>
                  <a:srgbClr val="025373"/>
                </a:solidFill>
                <a:latin typeface="Calibri" pitchFamily="34" charset="0"/>
                <a:ea typeface="Calibri" panose="020F0502020204030204" pitchFamily="34" charset="0"/>
                <a:cs typeface="Calibri" pitchFamily="34" charset="0"/>
              </a:rPr>
              <a:t>При ввозе товаров на территорию Российской Федерации и иные территории, находящиеся под ее юрисдикцией, применяются налоговые ставки, указанные в пунктах 2 и 3 настоящей статьи.</a:t>
            </a:r>
          </a:p>
          <a:p>
            <a:pPr algn="just"/>
            <a:endParaRPr lang="ru-RU" sz="1600" dirty="0">
              <a:solidFill>
                <a:srgbClr val="025373"/>
              </a:solidFill>
              <a:latin typeface="Calibri" pitchFamily="34" charset="0"/>
              <a:ea typeface="Calibri" panose="020F0502020204030204" pitchFamily="34" charset="0"/>
              <a:cs typeface="Calibri" pitchFamily="34" charset="0"/>
            </a:endParaRPr>
          </a:p>
          <a:p>
            <a:pPr algn="just"/>
            <a:r>
              <a:rPr lang="ru-RU" sz="1600" b="1" dirty="0">
                <a:solidFill>
                  <a:srgbClr val="025373"/>
                </a:solidFill>
                <a:latin typeface="Calibri" pitchFamily="34" charset="0"/>
                <a:ea typeface="Calibri" panose="020F0502020204030204" pitchFamily="34" charset="0"/>
                <a:cs typeface="Calibri" pitchFamily="34" charset="0"/>
              </a:rPr>
              <a:t>п.5 ст.164 НК РФ</a:t>
            </a:r>
          </a:p>
        </p:txBody>
      </p:sp>
      <p:sp>
        <p:nvSpPr>
          <p:cNvPr id="8" name="TextBox 7">
            <a:extLst>
              <a:ext uri="{FF2B5EF4-FFF2-40B4-BE49-F238E27FC236}">
                <a16:creationId xmlns="" xmlns:a16="http://schemas.microsoft.com/office/drawing/2014/main" id="{7E518A4E-F97D-F5CC-5483-605630B51A60}"/>
              </a:ext>
            </a:extLst>
          </p:cNvPr>
          <p:cNvSpPr txBox="1"/>
          <p:nvPr/>
        </p:nvSpPr>
        <p:spPr>
          <a:xfrm>
            <a:off x="251520" y="2139702"/>
            <a:ext cx="8568952" cy="2839239"/>
          </a:xfrm>
          <a:prstGeom prst="rect">
            <a:avLst/>
          </a:prstGeom>
          <a:noFill/>
        </p:spPr>
        <p:txBody>
          <a:bodyPr wrap="square" lIns="68580" tIns="34290" rIns="68580" bIns="34290">
            <a:spAutoFit/>
          </a:bodyPr>
          <a:lstStyle/>
          <a:p>
            <a:pPr algn="just"/>
            <a:endParaRPr lang="ru-RU" dirty="0">
              <a:latin typeface="Arial" panose="020B0604020202020204" pitchFamily="34" charset="0"/>
            </a:endParaRPr>
          </a:p>
          <a:p>
            <a:pPr algn="just"/>
            <a:r>
              <a:rPr lang="ru-RU" sz="1600" b="1" dirty="0">
                <a:solidFill>
                  <a:srgbClr val="025373"/>
                </a:solidFill>
                <a:latin typeface="Calibri" pitchFamily="34" charset="0"/>
                <a:ea typeface="Calibri" panose="020F0502020204030204" pitchFamily="34" charset="0"/>
                <a:cs typeface="Calibri" pitchFamily="34" charset="0"/>
              </a:rPr>
              <a:t>Ввоз из ЕАЭС</a:t>
            </a:r>
            <a:r>
              <a:rPr lang="ru-RU" sz="1600" dirty="0">
                <a:solidFill>
                  <a:srgbClr val="025373"/>
                </a:solidFill>
                <a:latin typeface="Calibri" pitchFamily="34" charset="0"/>
                <a:ea typeface="Calibri" panose="020F0502020204030204" pitchFamily="34" charset="0"/>
                <a:cs typeface="Calibri" pitchFamily="34" charset="0"/>
              </a:rPr>
              <a:t>: ставка НДС определяется на дату принятия на учет у налогоплательщика импортированных товаров </a:t>
            </a:r>
          </a:p>
          <a:p>
            <a:pPr algn="just"/>
            <a:r>
              <a:rPr lang="ru-RU" sz="1600" b="1" dirty="0" smtClean="0">
                <a:solidFill>
                  <a:srgbClr val="025373"/>
                </a:solidFill>
                <a:latin typeface="Calibri" pitchFamily="34" charset="0"/>
                <a:ea typeface="Calibri" panose="020F0502020204030204" pitchFamily="34" charset="0"/>
                <a:cs typeface="Calibri" pitchFamily="34" charset="0"/>
              </a:rPr>
              <a:t>п.14 </a:t>
            </a:r>
            <a:r>
              <a:rPr lang="ru-RU" sz="1600" b="1" dirty="0">
                <a:solidFill>
                  <a:srgbClr val="025373"/>
                </a:solidFill>
                <a:latin typeface="Calibri" pitchFamily="34" charset="0"/>
                <a:ea typeface="Calibri" panose="020F0502020204030204" pitchFamily="34" charset="0"/>
                <a:cs typeface="Calibri" pitchFamily="34" charset="0"/>
              </a:rPr>
              <a:t>Приложения 18 к Договору о ЕАЭС</a:t>
            </a:r>
          </a:p>
          <a:p>
            <a:r>
              <a:rPr lang="ru-RU" sz="1600" b="1" dirty="0" smtClean="0">
                <a:solidFill>
                  <a:srgbClr val="025373"/>
                </a:solidFill>
                <a:latin typeface="Calibri" pitchFamily="34" charset="0"/>
                <a:ea typeface="Calibri" panose="020F0502020204030204" pitchFamily="34" charset="0"/>
                <a:cs typeface="Calibri" pitchFamily="34" charset="0"/>
              </a:rPr>
              <a:t>Ввоз </a:t>
            </a:r>
            <a:r>
              <a:rPr lang="ru-RU" sz="1600" b="1" dirty="0">
                <a:solidFill>
                  <a:srgbClr val="025373"/>
                </a:solidFill>
                <a:latin typeface="Calibri" pitchFamily="34" charset="0"/>
                <a:ea typeface="Calibri" panose="020F0502020204030204" pitchFamily="34" charset="0"/>
                <a:cs typeface="Calibri" pitchFamily="34" charset="0"/>
              </a:rPr>
              <a:t>с территории других государств:</a:t>
            </a:r>
          </a:p>
          <a:p>
            <a:r>
              <a:rPr lang="ru-RU" sz="1600" dirty="0">
                <a:solidFill>
                  <a:srgbClr val="025373"/>
                </a:solidFill>
                <a:latin typeface="Calibri" pitchFamily="34" charset="0"/>
                <a:ea typeface="Calibri" panose="020F0502020204030204" pitchFamily="34" charset="0"/>
                <a:cs typeface="Calibri" pitchFamily="34" charset="0"/>
              </a:rPr>
              <a:t>для исчисления таможенных пошлин, налогов применяются ставки, действующие на день регистрации таможенным органом таможенной декларации, если иное не установлено настоящим Кодексом </a:t>
            </a:r>
          </a:p>
          <a:p>
            <a:endParaRPr lang="ru-RU" sz="1600" b="1" dirty="0">
              <a:solidFill>
                <a:srgbClr val="025373"/>
              </a:solidFill>
              <a:latin typeface="Calibri" pitchFamily="34" charset="0"/>
              <a:ea typeface="Calibri" panose="020F0502020204030204" pitchFamily="34" charset="0"/>
              <a:cs typeface="Calibri" pitchFamily="34" charset="0"/>
            </a:endParaRPr>
          </a:p>
          <a:p>
            <a:r>
              <a:rPr lang="ru-RU" sz="1600" b="1" dirty="0">
                <a:solidFill>
                  <a:srgbClr val="025373"/>
                </a:solidFill>
                <a:latin typeface="Calibri" pitchFamily="34" charset="0"/>
                <a:ea typeface="Calibri" panose="020F0502020204030204" pitchFamily="34" charset="0"/>
                <a:cs typeface="Calibri" pitchFamily="34" charset="0"/>
              </a:rPr>
              <a:t>п.1 ст.53 ТК ЕАЭС</a:t>
            </a:r>
          </a:p>
          <a:p>
            <a:pPr algn="just"/>
            <a:endParaRPr lang="ru-RU" dirty="0">
              <a:solidFill>
                <a:srgbClr val="025373"/>
              </a:solidFill>
              <a:latin typeface="Calibri" pitchFamily="34" charset="0"/>
              <a:cs typeface="Calibri" pitchFamily="34" charset="0"/>
            </a:endParaRPr>
          </a:p>
        </p:txBody>
      </p:sp>
    </p:spTree>
    <p:extLst>
      <p:ext uri="{BB962C8B-B14F-4D97-AF65-F5344CB8AC3E}">
        <p14:creationId xmlns="" xmlns:p14="http://schemas.microsoft.com/office/powerpoint/2010/main" val="173695515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a:xfrm>
            <a:off x="335577" y="86916"/>
            <a:ext cx="8229600" cy="857250"/>
          </a:xfrm>
        </p:spPr>
        <p:txBody>
          <a:bodyPr>
            <a:normAutofit/>
          </a:bodyPr>
          <a:lstStyle/>
          <a:p>
            <a:pPr algn="l" fontAlgn="base">
              <a:lnSpc>
                <a:spcPts val="2719"/>
              </a:lnSpc>
              <a:spcAft>
                <a:spcPct val="0"/>
              </a:spcAft>
            </a:pPr>
            <a:r>
              <a:rPr lang="ru-RU" altLang="ru-RU" sz="2400" b="1" dirty="0">
                <a:solidFill>
                  <a:srgbClr val="025373"/>
                </a:solidFill>
                <a:latin typeface="Calibri" pitchFamily="34" charset="0"/>
                <a:ea typeface="Roboto Slab" pitchFamily="34" charset="-122"/>
                <a:cs typeface="Calibri" pitchFamily="34" charset="0"/>
              </a:rPr>
              <a:t>Принятие к учету</a:t>
            </a:r>
          </a:p>
        </p:txBody>
      </p:sp>
      <p:sp>
        <p:nvSpPr>
          <p:cNvPr id="12291" name="Объект 2"/>
          <p:cNvSpPr>
            <a:spLocks noGrp="1"/>
          </p:cNvSpPr>
          <p:nvPr>
            <p:ph idx="1"/>
          </p:nvPr>
        </p:nvSpPr>
        <p:spPr>
          <a:xfrm>
            <a:off x="395536" y="944166"/>
            <a:ext cx="8169641" cy="3394472"/>
          </a:xfrm>
        </p:spPr>
        <p:txBody>
          <a:bodyPr>
            <a:normAutofit fontScale="92500"/>
          </a:bodyPr>
          <a:lstStyle/>
          <a:p>
            <a:pPr marL="0" indent="0">
              <a:buNone/>
            </a:pPr>
            <a:r>
              <a:rPr lang="ru-RU" altLang="ru-RU" sz="1500" dirty="0">
                <a:solidFill>
                  <a:schemeClr val="tx2"/>
                </a:solidFill>
              </a:rPr>
              <a:t> </a:t>
            </a:r>
            <a:r>
              <a:rPr lang="ru-RU" altLang="ru-RU" sz="1600" dirty="0">
                <a:solidFill>
                  <a:srgbClr val="025373"/>
                </a:solidFill>
                <a:latin typeface="Calibri" pitchFamily="34" charset="0"/>
                <a:cs typeface="Calibri" pitchFamily="34" charset="0"/>
              </a:rPr>
              <a:t>…по товарам, ввезенным на территорию Российской Федерации с территории Республики Беларусь, в том числе в случае, когда отгрузка товаров и их прибытие на склад покупателя приходятся на разные месяцы, налоговая </a:t>
            </a:r>
            <a:r>
              <a:rPr lang="ru-RU" altLang="ru-RU" sz="1600" b="1" dirty="0">
                <a:solidFill>
                  <a:srgbClr val="025373"/>
                </a:solidFill>
                <a:latin typeface="Calibri" pitchFamily="34" charset="0"/>
                <a:cs typeface="Calibri" pitchFamily="34" charset="0"/>
              </a:rPr>
              <a:t>база определяется в том месяце, в котором операция по их приобретению отражается на соответствующих счетах бухгалтерского учета на основании первичных документов.</a:t>
            </a:r>
          </a:p>
          <a:p>
            <a:pPr marL="0" indent="0">
              <a:buNone/>
            </a:pPr>
            <a:r>
              <a:rPr lang="ru-RU" altLang="ru-RU" sz="1600" b="1" dirty="0">
                <a:solidFill>
                  <a:srgbClr val="025373"/>
                </a:solidFill>
                <a:latin typeface="Calibri" pitchFamily="34" charset="0"/>
                <a:cs typeface="Calibri" pitchFamily="34" charset="0"/>
              </a:rPr>
              <a:t>Письмо Минфина России от 25.07.2016 N 03-07-13/1/43356</a:t>
            </a:r>
          </a:p>
          <a:p>
            <a:pPr marL="0" indent="0">
              <a:buNone/>
            </a:pPr>
            <a:endParaRPr lang="ru-RU" altLang="ru-RU" sz="1600" dirty="0">
              <a:solidFill>
                <a:srgbClr val="025373"/>
              </a:solidFill>
              <a:latin typeface="Calibri" pitchFamily="34" charset="0"/>
              <a:cs typeface="Calibri" pitchFamily="34" charset="0"/>
            </a:endParaRPr>
          </a:p>
          <a:p>
            <a:pPr marL="0" indent="0">
              <a:buNone/>
            </a:pPr>
            <a:r>
              <a:rPr lang="ru-RU" altLang="ru-RU" sz="1600" dirty="0">
                <a:solidFill>
                  <a:srgbClr val="025373"/>
                </a:solidFill>
                <a:latin typeface="Calibri" pitchFamily="34" charset="0"/>
                <a:cs typeface="Calibri" pitchFamily="34" charset="0"/>
              </a:rPr>
              <a:t>При ввозе </a:t>
            </a:r>
            <a:r>
              <a:rPr lang="ru-RU" altLang="ru-RU" sz="1600" b="1" dirty="0">
                <a:solidFill>
                  <a:srgbClr val="025373"/>
                </a:solidFill>
                <a:latin typeface="Calibri" pitchFamily="34" charset="0"/>
                <a:cs typeface="Calibri" pitchFamily="34" charset="0"/>
              </a:rPr>
              <a:t>основных средств </a:t>
            </a:r>
            <a:r>
              <a:rPr lang="ru-RU" altLang="ru-RU" sz="1600" dirty="0">
                <a:solidFill>
                  <a:srgbClr val="025373"/>
                </a:solidFill>
                <a:latin typeface="Calibri" pitchFamily="34" charset="0"/>
                <a:cs typeface="Calibri" pitchFamily="34" charset="0"/>
              </a:rPr>
              <a:t>налоговая база определяется на дату отражения стоимости таких товаров на счете 07 "Оборудование к установке" или счете 08 "Вложения во </a:t>
            </a:r>
            <a:r>
              <a:rPr lang="ru-RU" altLang="ru-RU" sz="1600" dirty="0" err="1">
                <a:solidFill>
                  <a:srgbClr val="025373"/>
                </a:solidFill>
                <a:latin typeface="Calibri" pitchFamily="34" charset="0"/>
                <a:cs typeface="Calibri" pitchFamily="34" charset="0"/>
              </a:rPr>
              <a:t>внеоборотные</a:t>
            </a:r>
            <a:r>
              <a:rPr lang="ru-RU" altLang="ru-RU" sz="1600" dirty="0">
                <a:solidFill>
                  <a:srgbClr val="025373"/>
                </a:solidFill>
                <a:latin typeface="Calibri" pitchFamily="34" charset="0"/>
                <a:cs typeface="Calibri" pitchFamily="34" charset="0"/>
              </a:rPr>
              <a:t> активы", независимо от даты ввода их в эксплуатацию в качестве основных средств.</a:t>
            </a:r>
          </a:p>
          <a:p>
            <a:pPr marL="0" indent="0">
              <a:buNone/>
            </a:pPr>
            <a:endParaRPr lang="ru-RU" altLang="ru-RU" sz="1600" b="1" dirty="0">
              <a:solidFill>
                <a:srgbClr val="025373"/>
              </a:solidFill>
              <a:latin typeface="Calibri" pitchFamily="34" charset="0"/>
              <a:cs typeface="Calibri" pitchFamily="34" charset="0"/>
            </a:endParaRPr>
          </a:p>
          <a:p>
            <a:pPr marL="0" indent="0">
              <a:buNone/>
            </a:pPr>
            <a:endParaRPr lang="ru-RU" altLang="ru-RU" sz="1600" b="1" dirty="0">
              <a:solidFill>
                <a:srgbClr val="025373"/>
              </a:solidFill>
              <a:latin typeface="Calibri" pitchFamily="34" charset="0"/>
              <a:cs typeface="Calibri" pitchFamily="34" charset="0"/>
            </a:endParaRPr>
          </a:p>
          <a:p>
            <a:pPr marL="0" indent="0">
              <a:buNone/>
            </a:pPr>
            <a:r>
              <a:rPr lang="ru-RU" altLang="ru-RU" sz="1600" b="1" dirty="0">
                <a:solidFill>
                  <a:srgbClr val="025373"/>
                </a:solidFill>
                <a:latin typeface="Calibri" pitchFamily="34" charset="0"/>
                <a:cs typeface="Calibri" pitchFamily="34" charset="0"/>
              </a:rPr>
              <a:t>Письмо ФНС РФ от 31.05.2005 N ММ-6-03/450</a:t>
            </a:r>
          </a:p>
          <a:p>
            <a:pPr marL="0" indent="0">
              <a:buNone/>
            </a:pPr>
            <a:endParaRPr lang="ru-RU" altLang="ru-RU" sz="1400" dirty="0"/>
          </a:p>
        </p:txBody>
      </p:sp>
    </p:spTree>
    <p:extLst>
      <p:ext uri="{BB962C8B-B14F-4D97-AF65-F5344CB8AC3E}">
        <p14:creationId xmlns="" xmlns:p14="http://schemas.microsoft.com/office/powerpoint/2010/main" val="307082021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402371" y="1407675"/>
            <a:ext cx="8339258" cy="1300354"/>
          </a:xfrm>
          <a:prstGeom prst="rect">
            <a:avLst/>
          </a:prstGeom>
          <a:noFill/>
          <a:ln w="9525">
            <a:noFill/>
            <a:miter lim="800000"/>
            <a:headEnd/>
            <a:tailEnd/>
          </a:ln>
          <a:effectLst/>
        </p:spPr>
        <p:txBody>
          <a:bodyPr vert="horz" wrap="square" lIns="68577" tIns="34289" rIns="68577" bIns="34289" numCol="1" anchor="ctr" anchorCtr="0" compatLnSpc="1">
            <a:prstTxWarp prst="textNoShape">
              <a:avLst/>
            </a:prstTxWarp>
            <a:spAutoFit/>
          </a:bodyPr>
          <a:lstStyle/>
          <a:p>
            <a:pPr indent="269081" algn="just"/>
            <a:r>
              <a:rPr lang="ru-RU" sz="1600" dirty="0">
                <a:solidFill>
                  <a:srgbClr val="025373"/>
                </a:solidFill>
                <a:latin typeface="Calibri" pitchFamily="34" charset="0"/>
                <a:cs typeface="Calibri" pitchFamily="34" charset="0"/>
              </a:rPr>
              <a:t>В связи с изложенным </a:t>
            </a:r>
            <a:r>
              <a:rPr lang="ru-RU" sz="1600" b="1" dirty="0">
                <a:solidFill>
                  <a:srgbClr val="025373"/>
                </a:solidFill>
                <a:latin typeface="Calibri" pitchFamily="34" charset="0"/>
                <a:cs typeface="Calibri" pitchFamily="34" charset="0"/>
              </a:rPr>
              <a:t>проставление отметки о подтверждении </a:t>
            </a:r>
            <a:r>
              <a:rPr lang="ru-RU" sz="1600" dirty="0">
                <a:solidFill>
                  <a:srgbClr val="025373"/>
                </a:solidFill>
                <a:latin typeface="Calibri" pitchFamily="34" charset="0"/>
                <a:cs typeface="Calibri" pitchFamily="34" charset="0"/>
              </a:rPr>
              <a:t>уплаты косвенных налогов (об освобождении от налогообложения НДС и (или) акцизов) на Заявлении </a:t>
            </a:r>
            <a:r>
              <a:rPr lang="ru-RU" sz="1600" b="1" dirty="0">
                <a:solidFill>
                  <a:srgbClr val="025373"/>
                </a:solidFill>
                <a:latin typeface="Calibri" pitchFamily="34" charset="0"/>
                <a:cs typeface="Calibri" pitchFamily="34" charset="0"/>
              </a:rPr>
              <a:t>не может осуществляться налоговыми органами ранее наступления срока уплаты НДС и акцизов по налоговой декларации по косвенным налогам.</a:t>
            </a:r>
          </a:p>
          <a:p>
            <a:pPr algn="just"/>
            <a:endParaRPr lang="ru-RU" sz="1600" b="1" dirty="0">
              <a:solidFill>
                <a:srgbClr val="025373"/>
              </a:solidFill>
              <a:latin typeface="Calibri" pitchFamily="34" charset="0"/>
              <a:cs typeface="Calibri" pitchFamily="34" charset="0"/>
            </a:endParaRPr>
          </a:p>
        </p:txBody>
      </p:sp>
      <p:sp>
        <p:nvSpPr>
          <p:cNvPr id="5" name="Прямоугольник 4"/>
          <p:cNvSpPr/>
          <p:nvPr/>
        </p:nvSpPr>
        <p:spPr>
          <a:xfrm>
            <a:off x="611560" y="3939902"/>
            <a:ext cx="5295739" cy="346247"/>
          </a:xfrm>
          <a:prstGeom prst="rect">
            <a:avLst/>
          </a:prstGeom>
        </p:spPr>
        <p:txBody>
          <a:bodyPr wrap="none" lIns="68577" tIns="34289" rIns="68577" bIns="34289">
            <a:spAutoFit/>
          </a:bodyPr>
          <a:lstStyle/>
          <a:p>
            <a:r>
              <a:rPr lang="ru-RU" b="1" dirty="0">
                <a:solidFill>
                  <a:srgbClr val="025373"/>
                </a:solidFill>
                <a:latin typeface="Calibri" pitchFamily="34" charset="0"/>
                <a:cs typeface="Calibri" pitchFamily="34" charset="0"/>
              </a:rPr>
              <a:t>Письмо ФНС России от 24.03.2023 N ЕА-4-15/3533@</a:t>
            </a:r>
          </a:p>
        </p:txBody>
      </p:sp>
      <p:sp>
        <p:nvSpPr>
          <p:cNvPr id="6" name="Прямоугольник 5"/>
          <p:cNvSpPr/>
          <p:nvPr/>
        </p:nvSpPr>
        <p:spPr>
          <a:xfrm>
            <a:off x="474345" y="271090"/>
            <a:ext cx="8195310" cy="415496"/>
          </a:xfrm>
          <a:prstGeom prst="rect">
            <a:avLst/>
          </a:prstGeom>
        </p:spPr>
        <p:txBody>
          <a:bodyPr wrap="square" lIns="68577" tIns="34289" rIns="68577" bIns="34289">
            <a:spAutoFit/>
          </a:bodyPr>
          <a:lstStyle/>
          <a:p>
            <a:pPr algn="ctr">
              <a:lnSpc>
                <a:spcPts val="2719"/>
              </a:lnSpc>
            </a:pPr>
            <a:r>
              <a:rPr lang="ru-RU" altLang="ru-RU" sz="2400" b="1" dirty="0">
                <a:solidFill>
                  <a:srgbClr val="025373"/>
                </a:solidFill>
                <a:latin typeface="Calibri" pitchFamily="34" charset="0"/>
                <a:ea typeface="Roboto Slab" pitchFamily="34" charset="-122"/>
                <a:cs typeface="Calibri" pitchFamily="34" charset="0"/>
              </a:rPr>
              <a:t>НДС при ввозе из ЕАЭС</a:t>
            </a:r>
          </a:p>
        </p:txBody>
      </p:sp>
    </p:spTree>
    <p:extLst>
      <p:ext uri="{BB962C8B-B14F-4D97-AF65-F5344CB8AC3E}">
        <p14:creationId xmlns="" xmlns:p14="http://schemas.microsoft.com/office/powerpoint/2010/main" val="4109570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259632" y="887609"/>
            <a:ext cx="3547926" cy="3754874"/>
          </a:xfrm>
          <a:prstGeom prst="rect">
            <a:avLst/>
          </a:prstGeom>
        </p:spPr>
        <p:txBody>
          <a:bodyPr wrap="square">
            <a:spAutoFit/>
          </a:bodyPr>
          <a:lstStyle/>
          <a:p>
            <a:pPr fontAlgn="base">
              <a:spcBef>
                <a:spcPct val="0"/>
              </a:spcBef>
              <a:spcAft>
                <a:spcPct val="0"/>
              </a:spcAft>
              <a:defRPr/>
            </a:pPr>
            <a:r>
              <a:rPr lang="ru-RU" altLang="ru-RU" sz="1400" dirty="0">
                <a:solidFill>
                  <a:schemeClr val="tx2"/>
                </a:solidFill>
                <a:ea typeface="Segoe UI Semibold" panose="020B0502040204020203" pitchFamily="34" charset="0"/>
                <a:cs typeface="Segoe UI Semibold" panose="020B0502040204020203" pitchFamily="34" charset="0"/>
              </a:rPr>
              <a:t>ООО (ИП) на УСН пользуется освобождением по ст.145 НК РФ в 2025 году. </a:t>
            </a:r>
          </a:p>
          <a:p>
            <a:pPr fontAlgn="base">
              <a:spcBef>
                <a:spcPct val="0"/>
              </a:spcBef>
              <a:spcAft>
                <a:spcPct val="0"/>
              </a:spcAft>
              <a:defRPr/>
            </a:pPr>
            <a:endParaRPr lang="ru-RU" altLang="ru-RU" sz="1400"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endParaRPr lang="ru-RU" altLang="ru-RU" sz="1400"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endParaRPr lang="ru-RU" altLang="ru-RU" sz="1400"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r>
              <a:rPr lang="ru-RU" altLang="ru-RU" sz="1400" dirty="0">
                <a:solidFill>
                  <a:schemeClr val="tx2"/>
                </a:solidFill>
                <a:ea typeface="Segoe UI Semibold" panose="020B0502040204020203" pitchFamily="34" charset="0"/>
                <a:cs typeface="Segoe UI Semibold" panose="020B0502040204020203" pitchFamily="34" charset="0"/>
              </a:rPr>
              <a:t>Доход по УСН:</a:t>
            </a:r>
          </a:p>
          <a:p>
            <a:pPr fontAlgn="base">
              <a:spcBef>
                <a:spcPct val="0"/>
              </a:spcBef>
              <a:spcAft>
                <a:spcPct val="0"/>
              </a:spcAft>
              <a:defRPr/>
            </a:pPr>
            <a:endParaRPr lang="ru-RU" altLang="ru-RU" sz="1400"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buFontTx/>
              <a:buChar char="-"/>
              <a:defRPr/>
            </a:pPr>
            <a:r>
              <a:rPr lang="ru-RU" altLang="ru-RU" sz="1400" dirty="0">
                <a:solidFill>
                  <a:schemeClr val="tx2"/>
                </a:solidFill>
                <a:ea typeface="Segoe UI Semibold" panose="020B0502040204020203" pitchFamily="34" charset="0"/>
                <a:cs typeface="Segoe UI Semibold" panose="020B0502040204020203" pitchFamily="34" charset="0"/>
              </a:rPr>
              <a:t>за январь – декабрь 2025 г. – 30 </a:t>
            </a:r>
            <a:r>
              <a:rPr lang="ru-RU" altLang="ru-RU" sz="1400" dirty="0" err="1">
                <a:solidFill>
                  <a:schemeClr val="tx2"/>
                </a:solidFill>
                <a:ea typeface="Segoe UI Semibold" panose="020B0502040204020203" pitchFamily="34" charset="0"/>
                <a:cs typeface="Segoe UI Semibold" panose="020B0502040204020203" pitchFamily="34" charset="0"/>
              </a:rPr>
              <a:t>млн</a:t>
            </a:r>
            <a:r>
              <a:rPr lang="ru-RU" altLang="ru-RU" sz="1400" dirty="0">
                <a:solidFill>
                  <a:schemeClr val="tx2"/>
                </a:solidFill>
                <a:ea typeface="Segoe UI Semibold" panose="020B0502040204020203" pitchFamily="34" charset="0"/>
                <a:cs typeface="Segoe UI Semibold" panose="020B0502040204020203" pitchFamily="34" charset="0"/>
              </a:rPr>
              <a:t> руб.;</a:t>
            </a:r>
          </a:p>
          <a:p>
            <a:pPr fontAlgn="base">
              <a:spcBef>
                <a:spcPct val="0"/>
              </a:spcBef>
              <a:spcAft>
                <a:spcPct val="0"/>
              </a:spcAft>
              <a:buFontTx/>
              <a:buChar char="-"/>
              <a:defRPr/>
            </a:pPr>
            <a:endParaRPr lang="ru-RU" altLang="ru-RU" sz="1400"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endParaRPr lang="ru-RU" altLang="ru-RU" sz="1400"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endParaRPr lang="ru-RU" altLang="ru-RU" sz="1400"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endParaRPr lang="ru-RU" altLang="ru-RU" sz="1400"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r>
              <a:rPr lang="ru-RU" altLang="ru-RU" sz="1400" dirty="0">
                <a:solidFill>
                  <a:schemeClr val="tx2"/>
                </a:solidFill>
                <a:ea typeface="Segoe UI Semibold" panose="020B0502040204020203" pitchFamily="34" charset="0"/>
                <a:cs typeface="Segoe UI Semibold" panose="020B0502040204020203" pitchFamily="34" charset="0"/>
              </a:rPr>
              <a:t>ИП начинает исполнять обязанности налогоплательщика НДС </a:t>
            </a:r>
            <a:r>
              <a:rPr lang="ru-RU" altLang="ru-RU" sz="1400" b="1" dirty="0">
                <a:solidFill>
                  <a:schemeClr val="tx2"/>
                </a:solidFill>
                <a:ea typeface="Segoe UI Semibold" panose="020B0502040204020203" pitchFamily="34" charset="0"/>
                <a:cs typeface="Segoe UI Semibold" panose="020B0502040204020203" pitchFamily="34" charset="0"/>
              </a:rPr>
              <a:t>с 1 января  2026 г. </a:t>
            </a:r>
          </a:p>
        </p:txBody>
      </p:sp>
      <p:sp>
        <p:nvSpPr>
          <p:cNvPr id="8" name="Правая фигурная скобка 7"/>
          <p:cNvSpPr/>
          <p:nvPr/>
        </p:nvSpPr>
        <p:spPr>
          <a:xfrm>
            <a:off x="4812979" y="851704"/>
            <a:ext cx="233172" cy="3003804"/>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9" name="Прямоугольник 8"/>
          <p:cNvSpPr/>
          <p:nvPr/>
        </p:nvSpPr>
        <p:spPr>
          <a:xfrm>
            <a:off x="5165368" y="1131590"/>
            <a:ext cx="2483789" cy="2708434"/>
          </a:xfrm>
          <a:prstGeom prst="rect">
            <a:avLst/>
          </a:prstGeom>
        </p:spPr>
        <p:txBody>
          <a:bodyPr wrap="square">
            <a:spAutoFit/>
          </a:bodyPr>
          <a:lstStyle/>
          <a:p>
            <a:pPr fontAlgn="base">
              <a:spcBef>
                <a:spcPct val="0"/>
              </a:spcBef>
              <a:spcAft>
                <a:spcPct val="0"/>
              </a:spcAft>
              <a:defRPr/>
            </a:pPr>
            <a:r>
              <a:rPr lang="ru-RU" altLang="ru-RU" sz="1400" dirty="0">
                <a:solidFill>
                  <a:schemeClr val="tx2"/>
                </a:solidFill>
                <a:ea typeface="Segoe UI Semibold" panose="020B0502040204020203" pitchFamily="34" charset="0"/>
                <a:cs typeface="Segoe UI Semibold" panose="020B0502040204020203" pitchFamily="34" charset="0"/>
              </a:rPr>
              <a:t>Декларацию по НДС </a:t>
            </a:r>
            <a:r>
              <a:rPr lang="ru-RU" altLang="ru-RU" sz="1400" b="1" dirty="0">
                <a:solidFill>
                  <a:schemeClr val="tx2"/>
                </a:solidFill>
                <a:ea typeface="Segoe UI Semibold" panose="020B0502040204020203" pitchFamily="34" charset="0"/>
                <a:cs typeface="Segoe UI Semibold" panose="020B0502040204020203" pitchFamily="34" charset="0"/>
              </a:rPr>
              <a:t>необходимо представить за 1 квартал 2026 года</a:t>
            </a:r>
          </a:p>
          <a:p>
            <a:pPr fontAlgn="base">
              <a:spcBef>
                <a:spcPct val="0"/>
              </a:spcBef>
              <a:spcAft>
                <a:spcPct val="0"/>
              </a:spcAft>
              <a:defRPr/>
            </a:pPr>
            <a:endParaRPr lang="ru-RU" altLang="ru-RU" sz="1400" b="1"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endParaRPr lang="ru-RU" altLang="ru-RU" sz="1400" b="1"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endParaRPr lang="ru-RU" altLang="ru-RU" sz="1400" b="1"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endParaRPr lang="ru-RU" altLang="ru-RU" sz="1400" b="1"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r>
              <a:rPr lang="ru-RU" altLang="ru-RU" sz="1400" b="1" dirty="0">
                <a:solidFill>
                  <a:schemeClr val="tx2"/>
                </a:solidFill>
                <a:ea typeface="Segoe UI Semibold" panose="020B0502040204020203" pitchFamily="34" charset="0"/>
                <a:cs typeface="Segoe UI Semibold" panose="020B0502040204020203" pitchFamily="34" charset="0"/>
              </a:rPr>
              <a:t>Подавать уведомление о начале уплаты НДС не требуется</a:t>
            </a:r>
            <a:endParaRPr lang="en-US" altLang="ru-RU" sz="1400" b="1"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endParaRPr lang="en-US" altLang="ru-RU" sz="1400" b="1"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endParaRPr lang="ru-RU" altLang="ru-RU" sz="1600" b="1" dirty="0">
              <a:solidFill>
                <a:prstClr val="black"/>
              </a:solidFill>
              <a:ea typeface="Segoe UI Semibold" panose="020B0502040204020203" pitchFamily="34" charset="0"/>
              <a:cs typeface="Segoe UI Semibold" panose="020B0502040204020203" pitchFamily="34" charset="0"/>
            </a:endParaRPr>
          </a:p>
        </p:txBody>
      </p:sp>
      <p:sp>
        <p:nvSpPr>
          <p:cNvPr id="10" name="Прямоугольник 9"/>
          <p:cNvSpPr/>
          <p:nvPr/>
        </p:nvSpPr>
        <p:spPr>
          <a:xfrm>
            <a:off x="539552" y="4550395"/>
            <a:ext cx="2062552" cy="383823"/>
          </a:xfrm>
          <a:prstGeom prst="rect">
            <a:avLst/>
          </a:prstGeom>
        </p:spPr>
        <p:txBody>
          <a:bodyPr wrap="none">
            <a:spAutoFit/>
          </a:bodyPr>
          <a:lstStyle/>
          <a:p>
            <a:pPr>
              <a:lnSpc>
                <a:spcPct val="115000"/>
              </a:lnSpc>
              <a:defRPr/>
            </a:pPr>
            <a:r>
              <a:rPr lang="ru-RU" b="1" dirty="0">
                <a:solidFill>
                  <a:schemeClr val="tx2"/>
                </a:solidFill>
              </a:rPr>
              <a:t>П.1 ст.145 НК РФ</a:t>
            </a:r>
          </a:p>
        </p:txBody>
      </p:sp>
      <p:sp>
        <p:nvSpPr>
          <p:cNvPr id="11" name="Прямоугольник 10"/>
          <p:cNvSpPr/>
          <p:nvPr/>
        </p:nvSpPr>
        <p:spPr>
          <a:xfrm>
            <a:off x="971600" y="357504"/>
            <a:ext cx="6768752" cy="369332"/>
          </a:xfrm>
          <a:prstGeom prst="rect">
            <a:avLst/>
          </a:prstGeom>
        </p:spPr>
        <p:txBody>
          <a:bodyPr wrap="square">
            <a:spAutoFit/>
          </a:bodyPr>
          <a:lstStyle/>
          <a:p>
            <a:r>
              <a:rPr lang="ru-RU" b="1" dirty="0">
                <a:solidFill>
                  <a:schemeClr val="tx2"/>
                </a:solidFill>
              </a:rPr>
              <a:t>С какого момента возникает обязанность платить НДС</a:t>
            </a:r>
          </a:p>
        </p:txBody>
      </p:sp>
    </p:spTree>
    <p:extLst>
      <p:ext uri="{BB962C8B-B14F-4D97-AF65-F5344CB8AC3E}">
        <p14:creationId xmlns="" xmlns:p14="http://schemas.microsoft.com/office/powerpoint/2010/main" val="136636647"/>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a:xfrm>
            <a:off x="1983441" y="150019"/>
            <a:ext cx="6641447" cy="892128"/>
          </a:xfrm>
        </p:spPr>
        <p:txBody>
          <a:bodyPr>
            <a:normAutofit/>
          </a:bodyPr>
          <a:lstStyle/>
          <a:p>
            <a:pPr algn="l" fontAlgn="base">
              <a:lnSpc>
                <a:spcPts val="2719"/>
              </a:lnSpc>
              <a:spcAft>
                <a:spcPct val="0"/>
              </a:spcAft>
            </a:pPr>
            <a:r>
              <a:rPr lang="ru-RU" altLang="ru-RU" sz="2400" b="1" dirty="0">
                <a:solidFill>
                  <a:srgbClr val="025373"/>
                </a:solidFill>
                <a:latin typeface="Calibri" pitchFamily="34" charset="0"/>
                <a:ea typeface="Roboto Slab" pitchFamily="34" charset="-122"/>
                <a:cs typeface="Calibri" pitchFamily="34" charset="0"/>
              </a:rPr>
              <a:t>Комплект документов</a:t>
            </a:r>
          </a:p>
        </p:txBody>
      </p:sp>
      <p:sp>
        <p:nvSpPr>
          <p:cNvPr id="15363" name="Объект 2"/>
          <p:cNvSpPr>
            <a:spLocks noGrp="1"/>
          </p:cNvSpPr>
          <p:nvPr>
            <p:ph idx="1"/>
          </p:nvPr>
        </p:nvSpPr>
        <p:spPr>
          <a:xfrm>
            <a:off x="539552" y="915566"/>
            <a:ext cx="7992888" cy="3394472"/>
          </a:xfrm>
        </p:spPr>
        <p:txBody>
          <a:bodyPr/>
          <a:lstStyle/>
          <a:p>
            <a:pPr marL="0" indent="0">
              <a:buNone/>
            </a:pPr>
            <a:r>
              <a:rPr lang="ru-RU" altLang="ru-RU" sz="1600" b="1" dirty="0">
                <a:solidFill>
                  <a:srgbClr val="025373"/>
                </a:solidFill>
                <a:latin typeface="Calibri" pitchFamily="34" charset="0"/>
                <a:cs typeface="Calibri" pitchFamily="34" charset="0"/>
              </a:rPr>
              <a:t>1) декларацию по косвенным налогам</a:t>
            </a:r>
            <a:r>
              <a:rPr lang="ru-RU" altLang="ru-RU" sz="1600" dirty="0">
                <a:solidFill>
                  <a:srgbClr val="025373"/>
                </a:solidFill>
                <a:latin typeface="Calibri" pitchFamily="34" charset="0"/>
                <a:cs typeface="Calibri" pitchFamily="34" charset="0"/>
              </a:rPr>
              <a:t>. </a:t>
            </a:r>
          </a:p>
          <a:p>
            <a:pPr marL="0" indent="0">
              <a:buNone/>
            </a:pPr>
            <a:r>
              <a:rPr lang="ru-RU" altLang="ru-RU" sz="1600" b="1" dirty="0">
                <a:solidFill>
                  <a:srgbClr val="025373"/>
                </a:solidFill>
                <a:latin typeface="Calibri" pitchFamily="34" charset="0"/>
                <a:cs typeface="Calibri" pitchFamily="34" charset="0"/>
              </a:rPr>
              <a:t>2) заявление о ввозе товаров и уплате косвенных налогов. </a:t>
            </a:r>
          </a:p>
          <a:p>
            <a:pPr marL="0" indent="0">
              <a:buNone/>
            </a:pPr>
            <a:r>
              <a:rPr lang="ru-RU" altLang="ru-RU" sz="1600" dirty="0">
                <a:solidFill>
                  <a:srgbClr val="025373"/>
                </a:solidFill>
                <a:latin typeface="Calibri" pitchFamily="34" charset="0"/>
                <a:cs typeface="Calibri" pitchFamily="34" charset="0"/>
              </a:rPr>
              <a:t>Заявление можно передать в ИФНС по ТКС. В этом случае подавать его на бумаге не нужно (Письмо ФНС от 01.07.2015 N ЗН-4-17/11507@). На бумаге заявление сдается в ИФНС в четырех экземплярах, с приложением варианта заявления на съемном электронном носителе (диске, </a:t>
            </a:r>
            <a:r>
              <a:rPr lang="ru-RU" altLang="ru-RU" sz="1600" dirty="0" err="1">
                <a:solidFill>
                  <a:srgbClr val="025373"/>
                </a:solidFill>
                <a:latin typeface="Calibri" pitchFamily="34" charset="0"/>
                <a:cs typeface="Calibri" pitchFamily="34" charset="0"/>
              </a:rPr>
              <a:t>флешке</a:t>
            </a:r>
            <a:r>
              <a:rPr lang="ru-RU" altLang="ru-RU" sz="1600" dirty="0">
                <a:solidFill>
                  <a:srgbClr val="025373"/>
                </a:solidFill>
                <a:latin typeface="Calibri" pitchFamily="34" charset="0"/>
                <a:cs typeface="Calibri" pitchFamily="34" charset="0"/>
              </a:rPr>
              <a:t>);</a:t>
            </a:r>
          </a:p>
          <a:p>
            <a:pPr marL="0" indent="0">
              <a:buNone/>
            </a:pPr>
            <a:r>
              <a:rPr lang="ru-RU" altLang="ru-RU" sz="1600" b="1" dirty="0">
                <a:solidFill>
                  <a:srgbClr val="025373"/>
                </a:solidFill>
                <a:latin typeface="Calibri" pitchFamily="34" charset="0"/>
                <a:cs typeface="Calibri" pitchFamily="34" charset="0"/>
              </a:rPr>
              <a:t>3)</a:t>
            </a:r>
            <a:r>
              <a:rPr lang="ru-RU" altLang="ru-RU" sz="1600" dirty="0">
                <a:solidFill>
                  <a:srgbClr val="025373"/>
                </a:solidFill>
                <a:latin typeface="Calibri" pitchFamily="34" charset="0"/>
                <a:cs typeface="Calibri" pitchFamily="34" charset="0"/>
              </a:rPr>
              <a:t> </a:t>
            </a:r>
            <a:r>
              <a:rPr lang="ru-RU" altLang="ru-RU" sz="1600" b="1" dirty="0">
                <a:solidFill>
                  <a:srgbClr val="025373"/>
                </a:solidFill>
                <a:latin typeface="Calibri" pitchFamily="34" charset="0"/>
                <a:cs typeface="Calibri" pitchFamily="34" charset="0"/>
              </a:rPr>
              <a:t>заверенные копии документов, подтверждающих приобретение и ввоз товара (договор, счета-фактуры, товарные, товарно-транспортные накладные и т.п.). </a:t>
            </a:r>
            <a:r>
              <a:rPr lang="ru-RU" altLang="ru-RU" sz="1600" dirty="0">
                <a:solidFill>
                  <a:srgbClr val="025373"/>
                </a:solidFill>
                <a:latin typeface="Calibri" pitchFamily="34" charset="0"/>
                <a:cs typeface="Calibri" pitchFamily="34" charset="0"/>
              </a:rPr>
              <a:t>Документы можно передать в электронном виде, если их форматы утверждены ФНС (п. 20 Протокола о взимании косвенных налогов). </a:t>
            </a:r>
          </a:p>
          <a:p>
            <a:pPr marL="0" indent="0">
              <a:buNone/>
            </a:pPr>
            <a:r>
              <a:rPr lang="ru-RU" altLang="ru-RU" sz="1600" b="1" dirty="0">
                <a:solidFill>
                  <a:srgbClr val="025373"/>
                </a:solidFill>
                <a:latin typeface="Calibri" pitchFamily="34" charset="0"/>
                <a:cs typeface="Calibri" pitchFamily="34" charset="0"/>
              </a:rPr>
              <a:t>4) заверенную копию документа, подтверждающего уплату налога (выписки банка).</a:t>
            </a:r>
          </a:p>
          <a:p>
            <a:pPr marL="0" indent="0">
              <a:buNone/>
            </a:pPr>
            <a:endParaRPr lang="ru-RU" altLang="ru-RU" sz="1500" dirty="0"/>
          </a:p>
        </p:txBody>
      </p:sp>
    </p:spTree>
    <p:extLst>
      <p:ext uri="{BB962C8B-B14F-4D97-AF65-F5344CB8AC3E}">
        <p14:creationId xmlns="" xmlns:p14="http://schemas.microsoft.com/office/powerpoint/2010/main" val="28991017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8CC8C32-18BB-43E1-9EE3-86D8A76A4FDD}"/>
              </a:ext>
            </a:extLst>
          </p:cNvPr>
          <p:cNvSpPr>
            <a:spLocks noGrp="1"/>
          </p:cNvSpPr>
          <p:nvPr>
            <p:ph type="title"/>
          </p:nvPr>
        </p:nvSpPr>
        <p:spPr>
          <a:xfrm>
            <a:off x="1691680" y="339502"/>
            <a:ext cx="5940660" cy="857250"/>
          </a:xfrm>
        </p:spPr>
        <p:txBody>
          <a:bodyPr>
            <a:normAutofit/>
          </a:bodyPr>
          <a:lstStyle/>
          <a:p>
            <a:pPr>
              <a:defRPr/>
            </a:pPr>
            <a:r>
              <a:rPr lang="ru-RU" sz="2000" b="1" dirty="0">
                <a:solidFill>
                  <a:srgbClr val="025373"/>
                </a:solidFill>
                <a:latin typeface="Calibri" panose="020F0502020204030204" pitchFamily="34" charset="0"/>
                <a:cs typeface="Calibri" panose="020F0502020204030204" pitchFamily="34" charset="0"/>
              </a:rPr>
              <a:t>Строительно-монтажные работы для собственного потребления</a:t>
            </a:r>
          </a:p>
        </p:txBody>
      </p:sp>
      <p:pic>
        <p:nvPicPr>
          <p:cNvPr id="1026" name="Picture 2"/>
          <p:cNvPicPr>
            <a:picLocks noChangeAspect="1" noChangeArrowheads="1"/>
          </p:cNvPicPr>
          <p:nvPr/>
        </p:nvPicPr>
        <p:blipFill>
          <a:blip r:embed="rId2" cstate="print"/>
          <a:srcRect/>
          <a:stretch>
            <a:fillRect/>
          </a:stretch>
        </p:blipFill>
        <p:spPr bwMode="auto">
          <a:xfrm>
            <a:off x="395536" y="1563638"/>
            <a:ext cx="8152544" cy="1191477"/>
          </a:xfrm>
          <a:prstGeom prst="rect">
            <a:avLst/>
          </a:prstGeom>
          <a:noFill/>
          <a:ln w="9525">
            <a:noFill/>
            <a:miter lim="800000"/>
            <a:headEnd/>
            <a:tailEnd/>
          </a:ln>
          <a:effectLst/>
        </p:spPr>
      </p:pic>
      <p:sp>
        <p:nvSpPr>
          <p:cNvPr id="5" name="Прямоугольник 4"/>
          <p:cNvSpPr/>
          <p:nvPr/>
        </p:nvSpPr>
        <p:spPr>
          <a:xfrm>
            <a:off x="539552" y="3147814"/>
            <a:ext cx="8136904" cy="830997"/>
          </a:xfrm>
          <a:prstGeom prst="rect">
            <a:avLst/>
          </a:prstGeom>
        </p:spPr>
        <p:txBody>
          <a:bodyPr wrap="square">
            <a:spAutoFit/>
          </a:bodyPr>
          <a:lstStyle/>
          <a:p>
            <a:r>
              <a:rPr lang="ru-RU" altLang="ru-RU" sz="1600" dirty="0" smtClean="0">
                <a:solidFill>
                  <a:srgbClr val="025373"/>
                </a:solidFill>
                <a:latin typeface="Calibri" panose="020F0502020204030204" pitchFamily="34" charset="0"/>
                <a:cs typeface="Calibri" panose="020F0502020204030204" pitchFamily="34" charset="0"/>
              </a:rPr>
              <a:t>Если часть строительных работ выполняют подрядчики, стоимость таких работ, а также материалов для их выполнения в расчет не включайте (Постановление Президиума ВАС РФ от 02.09.2008 N 4445/08).</a:t>
            </a:r>
          </a:p>
        </p:txBody>
      </p:sp>
      <p:sp>
        <p:nvSpPr>
          <p:cNvPr id="6" name="Прямоугольник 5"/>
          <p:cNvSpPr/>
          <p:nvPr/>
        </p:nvSpPr>
        <p:spPr>
          <a:xfrm>
            <a:off x="683568" y="4227934"/>
            <a:ext cx="1822487" cy="369332"/>
          </a:xfrm>
          <a:prstGeom prst="rect">
            <a:avLst/>
          </a:prstGeom>
        </p:spPr>
        <p:txBody>
          <a:bodyPr wrap="none">
            <a:spAutoFit/>
          </a:bodyPr>
          <a:lstStyle/>
          <a:p>
            <a:r>
              <a:rPr lang="ru-RU" b="1" dirty="0" smtClean="0">
                <a:solidFill>
                  <a:srgbClr val="025373"/>
                </a:solidFill>
                <a:latin typeface="Calibri" panose="020F0502020204030204" pitchFamily="34" charset="0"/>
                <a:cs typeface="Calibri" panose="020F0502020204030204" pitchFamily="34" charset="0"/>
              </a:rPr>
              <a:t>П.2 ст.159 НК РФ</a:t>
            </a:r>
            <a:endParaRPr lang="ru-RU" dirty="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8CC8C32-18BB-43E1-9EE3-86D8A76A4FDD}"/>
              </a:ext>
            </a:extLst>
          </p:cNvPr>
          <p:cNvSpPr>
            <a:spLocks noGrp="1"/>
          </p:cNvSpPr>
          <p:nvPr>
            <p:ph type="title"/>
          </p:nvPr>
        </p:nvSpPr>
        <p:spPr>
          <a:xfrm>
            <a:off x="1691680" y="339502"/>
            <a:ext cx="5940660" cy="857250"/>
          </a:xfrm>
        </p:spPr>
        <p:txBody>
          <a:bodyPr>
            <a:normAutofit/>
          </a:bodyPr>
          <a:lstStyle/>
          <a:p>
            <a:pPr>
              <a:defRPr/>
            </a:pPr>
            <a:r>
              <a:rPr lang="ru-RU" sz="2000" b="1" dirty="0">
                <a:solidFill>
                  <a:srgbClr val="025373"/>
                </a:solidFill>
                <a:latin typeface="Calibri" panose="020F0502020204030204" pitchFamily="34" charset="0"/>
                <a:cs typeface="Calibri" panose="020F0502020204030204" pitchFamily="34" charset="0"/>
              </a:rPr>
              <a:t>Строительно-монтажные работы для собственного потребления</a:t>
            </a:r>
          </a:p>
        </p:txBody>
      </p:sp>
      <p:sp>
        <p:nvSpPr>
          <p:cNvPr id="5" name="Прямоугольник 4"/>
          <p:cNvSpPr/>
          <p:nvPr/>
        </p:nvSpPr>
        <p:spPr>
          <a:xfrm>
            <a:off x="539552" y="1059582"/>
            <a:ext cx="8136904" cy="3046988"/>
          </a:xfrm>
          <a:prstGeom prst="rect">
            <a:avLst/>
          </a:prstGeom>
        </p:spPr>
        <p:txBody>
          <a:bodyPr wrap="square">
            <a:spAutoFit/>
          </a:bodyPr>
          <a:lstStyle/>
          <a:p>
            <a:endParaRPr lang="ru-RU" sz="1600" dirty="0" smtClean="0"/>
          </a:p>
          <a:p>
            <a:r>
              <a:rPr lang="ru-RU" sz="1600" dirty="0" smtClean="0">
                <a:solidFill>
                  <a:schemeClr val="tx2"/>
                </a:solidFill>
                <a:latin typeface="Calibri" pitchFamily="34" charset="0"/>
                <a:cs typeface="Calibri" pitchFamily="34" charset="0"/>
              </a:rPr>
              <a:t>В целях применения указанного подпункта строительно-монтажные работы следует рассматривать как работы капитального характера, в результате которых создаются объекты недвижимого имущества, в том числе здания, сооружения и т.п., или изменяется первоначальная стоимость данных объектов в случаях достройки, реконструкции, модернизации и по иным аналогичным основаниям.</a:t>
            </a:r>
          </a:p>
          <a:p>
            <a:r>
              <a:rPr lang="ru-RU" sz="1600" dirty="0" smtClean="0">
                <a:solidFill>
                  <a:schemeClr val="tx2"/>
                </a:solidFill>
                <a:latin typeface="Calibri" pitchFamily="34" charset="0"/>
                <a:cs typeface="Calibri" pitchFamily="34" charset="0"/>
              </a:rPr>
              <a:t>Таким образом, в случае если работы по установке </a:t>
            </a:r>
            <a:r>
              <a:rPr lang="ru-RU" sz="1600" dirty="0" err="1" smtClean="0">
                <a:solidFill>
                  <a:schemeClr val="tx2"/>
                </a:solidFill>
                <a:latin typeface="Calibri" pitchFamily="34" charset="0"/>
                <a:cs typeface="Calibri" pitchFamily="34" charset="0"/>
              </a:rPr>
              <a:t>роллопандусов</a:t>
            </a:r>
            <a:r>
              <a:rPr lang="ru-RU" sz="1600" dirty="0" smtClean="0">
                <a:solidFill>
                  <a:schemeClr val="tx2"/>
                </a:solidFill>
                <a:latin typeface="Calibri" pitchFamily="34" charset="0"/>
                <a:cs typeface="Calibri" pitchFamily="34" charset="0"/>
              </a:rPr>
              <a:t> на стилобатах вестибюлей станций метрополитена, выполняемые собственными силами организации, являются работами капитального характера и в результате этих работ изменяется первоначальная стоимость объектов недвижимого имущества, то по таким работам возникает объект налогообложения, предусмотренный вышеуказанным подпунктом 3 пункта 1 статьи 146 Кодекса.</a:t>
            </a:r>
          </a:p>
        </p:txBody>
      </p:sp>
      <p:sp>
        <p:nvSpPr>
          <p:cNvPr id="6" name="Прямоугольник 5"/>
          <p:cNvSpPr/>
          <p:nvPr/>
        </p:nvSpPr>
        <p:spPr>
          <a:xfrm>
            <a:off x="611560" y="4299942"/>
            <a:ext cx="7992888" cy="369332"/>
          </a:xfrm>
          <a:prstGeom prst="rect">
            <a:avLst/>
          </a:prstGeom>
        </p:spPr>
        <p:txBody>
          <a:bodyPr wrap="square">
            <a:spAutoFit/>
          </a:bodyPr>
          <a:lstStyle/>
          <a:p>
            <a:r>
              <a:rPr lang="ru-RU" b="1" dirty="0" smtClean="0">
                <a:solidFill>
                  <a:srgbClr val="025373"/>
                </a:solidFill>
                <a:latin typeface="Calibri" panose="020F0502020204030204" pitchFamily="34" charset="0"/>
                <a:cs typeface="Calibri" panose="020F0502020204030204" pitchFamily="34" charset="0"/>
              </a:rPr>
              <a:t>Письмо Минфина России от 15.11.2017 N 03-07-11/75377</a:t>
            </a: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Объект 2">
            <a:extLst>
              <a:ext uri="{FF2B5EF4-FFF2-40B4-BE49-F238E27FC236}">
                <a16:creationId xmlns="" xmlns:a16="http://schemas.microsoft.com/office/drawing/2014/main" id="{48A3C845-F615-485D-BF4B-2E8815AC87FF}"/>
              </a:ext>
            </a:extLst>
          </p:cNvPr>
          <p:cNvSpPr>
            <a:spLocks noGrp="1"/>
          </p:cNvSpPr>
          <p:nvPr>
            <p:ph sz="quarter" idx="13"/>
          </p:nvPr>
        </p:nvSpPr>
        <p:spPr>
          <a:xfrm>
            <a:off x="683568" y="699542"/>
            <a:ext cx="7632848" cy="2606279"/>
          </a:xfrm>
        </p:spPr>
        <p:txBody>
          <a:bodyPr>
            <a:noAutofit/>
          </a:bodyPr>
          <a:lstStyle/>
          <a:p>
            <a:pPr marL="33338" indent="367904" algn="just">
              <a:buNone/>
            </a:pPr>
            <a:r>
              <a:rPr lang="ru-RU" altLang="ru-RU" sz="1600" dirty="0">
                <a:solidFill>
                  <a:srgbClr val="025373"/>
                </a:solidFill>
                <a:latin typeface="Calibri" panose="020F0502020204030204" pitchFamily="34" charset="0"/>
                <a:cs typeface="Calibri" panose="020F0502020204030204" pitchFamily="34" charset="0"/>
              </a:rPr>
              <a:t>ПРИМЕР: ОАО «Проммонтаж» (налогоплательщик НДС) построило складское помещение хозспособом. Строительство длилось с марта по июнь </a:t>
            </a:r>
            <a:r>
              <a:rPr lang="ru-RU" altLang="ru-RU" sz="1600" dirty="0" smtClean="0">
                <a:solidFill>
                  <a:srgbClr val="025373"/>
                </a:solidFill>
                <a:latin typeface="Calibri" panose="020F0502020204030204" pitchFamily="34" charset="0"/>
                <a:cs typeface="Calibri" panose="020F0502020204030204" pitchFamily="34" charset="0"/>
              </a:rPr>
              <a:t>2026 </a:t>
            </a:r>
            <a:r>
              <a:rPr lang="ru-RU" altLang="ru-RU" sz="1600" dirty="0">
                <a:solidFill>
                  <a:srgbClr val="025373"/>
                </a:solidFill>
                <a:latin typeface="Calibri" panose="020F0502020204030204" pitchFamily="34" charset="0"/>
                <a:cs typeface="Calibri" panose="020F0502020204030204" pitchFamily="34" charset="0"/>
              </a:rPr>
              <a:t>г. Для выполнения работ в </a:t>
            </a:r>
            <a:r>
              <a:rPr lang="ru-RU" altLang="ru-RU" sz="1600" dirty="0" smtClean="0">
                <a:solidFill>
                  <a:srgbClr val="025373"/>
                </a:solidFill>
                <a:latin typeface="Calibri" panose="020F0502020204030204" pitchFamily="34" charset="0"/>
                <a:cs typeface="Calibri" panose="020F0502020204030204" pitchFamily="34" charset="0"/>
              </a:rPr>
              <a:t>марте  </a:t>
            </a:r>
            <a:r>
              <a:rPr lang="ru-RU" altLang="ru-RU" sz="1600" dirty="0">
                <a:solidFill>
                  <a:srgbClr val="025373"/>
                </a:solidFill>
                <a:latin typeface="Calibri" panose="020F0502020204030204" pitchFamily="34" charset="0"/>
                <a:cs typeface="Calibri" panose="020F0502020204030204" pitchFamily="34" charset="0"/>
              </a:rPr>
              <a:t>были приобретены строительные материалы стоимостью 1 </a:t>
            </a:r>
            <a:r>
              <a:rPr lang="ru-RU" altLang="ru-RU" sz="1600" dirty="0" smtClean="0">
                <a:solidFill>
                  <a:srgbClr val="025373"/>
                </a:solidFill>
                <a:latin typeface="Calibri" panose="020F0502020204030204" pitchFamily="34" charset="0"/>
                <a:cs typeface="Calibri" panose="020F0502020204030204" pitchFamily="34" charset="0"/>
              </a:rPr>
              <a:t>342 </a:t>
            </a:r>
            <a:r>
              <a:rPr lang="ru-RU" altLang="ru-RU" sz="1600" dirty="0">
                <a:solidFill>
                  <a:srgbClr val="025373"/>
                </a:solidFill>
                <a:latin typeface="Calibri" panose="020F0502020204030204" pitchFamily="34" charset="0"/>
                <a:cs typeface="Calibri" panose="020F0502020204030204" pitchFamily="34" charset="0"/>
              </a:rPr>
              <a:t>000 руб. (в т. ч. НДС – </a:t>
            </a:r>
            <a:r>
              <a:rPr lang="ru-RU" altLang="ru-RU" sz="1600" dirty="0" smtClean="0">
                <a:solidFill>
                  <a:srgbClr val="025373"/>
                </a:solidFill>
                <a:latin typeface="Calibri" panose="020F0502020204030204" pitchFamily="34" charset="0"/>
                <a:cs typeface="Calibri" panose="020F0502020204030204" pitchFamily="34" charset="0"/>
              </a:rPr>
              <a:t>22 </a:t>
            </a:r>
            <a:r>
              <a:rPr lang="ru-RU" altLang="ru-RU" sz="1600" dirty="0">
                <a:solidFill>
                  <a:srgbClr val="025373"/>
                </a:solidFill>
                <a:latin typeface="Calibri" panose="020F0502020204030204" pitchFamily="34" charset="0"/>
                <a:cs typeface="Calibri" panose="020F0502020204030204" pitchFamily="34" charset="0"/>
              </a:rPr>
              <a:t>%, счет-фактура имеется), которые списывались на строительство в следующем порядке:</a:t>
            </a:r>
          </a:p>
          <a:p>
            <a:pPr marL="33338" indent="367904" algn="just">
              <a:buNone/>
            </a:pPr>
            <a:r>
              <a:rPr lang="ru-RU" altLang="ru-RU" sz="1600" dirty="0">
                <a:solidFill>
                  <a:srgbClr val="025373"/>
                </a:solidFill>
                <a:latin typeface="Calibri" panose="020F0502020204030204" pitchFamily="34" charset="0"/>
                <a:cs typeface="Calibri" panose="020F0502020204030204" pitchFamily="34" charset="0"/>
              </a:rPr>
              <a:t>- В марте - 240 000 руб.;</a:t>
            </a:r>
          </a:p>
          <a:p>
            <a:pPr marL="33338" indent="367904" algn="just">
              <a:buNone/>
            </a:pPr>
            <a:r>
              <a:rPr lang="ru-RU" altLang="ru-RU" sz="1600" dirty="0">
                <a:solidFill>
                  <a:srgbClr val="025373"/>
                </a:solidFill>
                <a:latin typeface="Calibri" panose="020F0502020204030204" pitchFamily="34" charset="0"/>
                <a:cs typeface="Calibri" panose="020F0502020204030204" pitchFamily="34" charset="0"/>
              </a:rPr>
              <a:t>- В апреле - 360 000 руб.;</a:t>
            </a:r>
          </a:p>
          <a:p>
            <a:pPr marL="33338" indent="367904" algn="just">
              <a:buNone/>
            </a:pPr>
            <a:r>
              <a:rPr lang="ru-RU" altLang="ru-RU" sz="1600" dirty="0">
                <a:solidFill>
                  <a:srgbClr val="025373"/>
                </a:solidFill>
                <a:latin typeface="Calibri" panose="020F0502020204030204" pitchFamily="34" charset="0"/>
                <a:cs typeface="Calibri" panose="020F0502020204030204" pitchFamily="34" charset="0"/>
              </a:rPr>
              <a:t>- В мае - 310 000 руб.;</a:t>
            </a:r>
          </a:p>
          <a:p>
            <a:pPr marL="33338" indent="367904" algn="just">
              <a:buNone/>
            </a:pPr>
            <a:r>
              <a:rPr lang="ru-RU" altLang="ru-RU" sz="1600" dirty="0">
                <a:solidFill>
                  <a:srgbClr val="025373"/>
                </a:solidFill>
                <a:latin typeface="Calibri" panose="020F0502020204030204" pitchFamily="34" charset="0"/>
                <a:cs typeface="Calibri" panose="020F0502020204030204" pitchFamily="34" charset="0"/>
              </a:rPr>
              <a:t>- В июне - 190 000 руб.</a:t>
            </a:r>
          </a:p>
          <a:p>
            <a:pPr marL="33338" indent="367904" algn="just">
              <a:buNone/>
            </a:pPr>
            <a:r>
              <a:rPr lang="ru-RU" altLang="ru-RU" sz="1600" dirty="0">
                <a:solidFill>
                  <a:srgbClr val="025373"/>
                </a:solidFill>
                <a:latin typeface="Calibri" panose="020F0502020204030204" pitchFamily="34" charset="0"/>
                <a:cs typeface="Calibri" panose="020F0502020204030204" pitchFamily="34" charset="0"/>
              </a:rPr>
              <a:t>Для выполнения строительных работ были выделены рабочие. Ежемесячные расходы на оплату их труда составили 560 000 руб. (включая страховые взносы). Также ежемесячно начислялась амортизация производственного оборудования, задействованного в строительно-монтажных работах, в сумме 75 000 руб.</a:t>
            </a:r>
          </a:p>
          <a:p>
            <a:pPr marL="33338" indent="367904" algn="just">
              <a:buNone/>
            </a:pPr>
            <a:r>
              <a:rPr lang="ru-RU" altLang="ru-RU" sz="1600" dirty="0">
                <a:solidFill>
                  <a:srgbClr val="025373"/>
                </a:solidFill>
                <a:latin typeface="Calibri" panose="020F0502020204030204" pitchFamily="34" charset="0"/>
                <a:cs typeface="Calibri" panose="020F0502020204030204" pitchFamily="34" charset="0"/>
              </a:rPr>
              <a:t>Каков порядок исчисления НДС в данной ситуации и принятия  налога к вычету? </a:t>
            </a: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BA69B556-7E89-4CD9-8B96-CE25CA947D58}"/>
              </a:ext>
            </a:extLst>
          </p:cNvPr>
          <p:cNvSpPr>
            <a:spLocks noGrp="1"/>
          </p:cNvSpPr>
          <p:nvPr>
            <p:ph sz="quarter" idx="13"/>
          </p:nvPr>
        </p:nvSpPr>
        <p:spPr>
          <a:xfrm>
            <a:off x="785786" y="571486"/>
            <a:ext cx="7038727" cy="3096344"/>
          </a:xfrm>
        </p:spPr>
        <p:txBody>
          <a:bodyPr>
            <a:noAutofit/>
          </a:bodyPr>
          <a:lstStyle/>
          <a:p>
            <a:pPr marL="33338" indent="367904">
              <a:buNone/>
              <a:defRPr/>
            </a:pPr>
            <a:r>
              <a:rPr lang="ru-RU" sz="2000" b="1" dirty="0">
                <a:solidFill>
                  <a:srgbClr val="025373"/>
                </a:solidFill>
                <a:latin typeface="Calibri" panose="020F0502020204030204" pitchFamily="34" charset="0"/>
                <a:cs typeface="Calibri" panose="020F0502020204030204" pitchFamily="34" charset="0"/>
              </a:rPr>
              <a:t>РЕШЕНИЕ:</a:t>
            </a:r>
            <a:endParaRPr lang="ru-RU" sz="20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2000" b="1" dirty="0">
                <a:solidFill>
                  <a:srgbClr val="025373"/>
                </a:solidFill>
                <a:latin typeface="Calibri" panose="020F0502020204030204" pitchFamily="34" charset="0"/>
                <a:cs typeface="Calibri" panose="020F0502020204030204" pitchFamily="34" charset="0"/>
              </a:rPr>
              <a:t>1 квартал</a:t>
            </a:r>
            <a:endParaRPr lang="ru-RU" sz="20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2000" b="1" dirty="0">
                <a:solidFill>
                  <a:srgbClr val="025373"/>
                </a:solidFill>
                <a:latin typeface="Calibri" panose="020F0502020204030204" pitchFamily="34" charset="0"/>
                <a:cs typeface="Calibri" panose="020F0502020204030204" pitchFamily="34" charset="0"/>
              </a:rPr>
              <a:t>Книга продаж:</a:t>
            </a:r>
            <a:endParaRPr lang="ru-RU" sz="20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2000" b="1" dirty="0">
                <a:solidFill>
                  <a:srgbClr val="025373"/>
                </a:solidFill>
                <a:latin typeface="Calibri" panose="020F0502020204030204" pitchFamily="34" charset="0"/>
                <a:cs typeface="Calibri" panose="020F0502020204030204" pitchFamily="34" charset="0"/>
              </a:rPr>
              <a:t>(240 000 + 560 000 + 75 000) </a:t>
            </a:r>
            <a:r>
              <a:rPr lang="ru-RU" sz="2000" b="1" dirty="0" err="1">
                <a:solidFill>
                  <a:srgbClr val="025373"/>
                </a:solidFill>
                <a:latin typeface="Calibri" panose="020F0502020204030204" pitchFamily="34" charset="0"/>
                <a:cs typeface="Calibri" panose="020F0502020204030204" pitchFamily="34" charset="0"/>
              </a:rPr>
              <a:t>x</a:t>
            </a:r>
            <a:r>
              <a:rPr lang="ru-RU" sz="2000" b="1" dirty="0">
                <a:solidFill>
                  <a:srgbClr val="025373"/>
                </a:solidFill>
                <a:latin typeface="Calibri" panose="020F0502020204030204" pitchFamily="34" charset="0"/>
                <a:cs typeface="Calibri" panose="020F0502020204030204" pitchFamily="34" charset="0"/>
              </a:rPr>
              <a:t> </a:t>
            </a:r>
            <a:r>
              <a:rPr lang="ru-RU" sz="2000" b="1" dirty="0" smtClean="0">
                <a:solidFill>
                  <a:srgbClr val="025373"/>
                </a:solidFill>
                <a:latin typeface="Calibri" panose="020F0502020204030204" pitchFamily="34" charset="0"/>
                <a:cs typeface="Calibri" panose="020F0502020204030204" pitchFamily="34" charset="0"/>
              </a:rPr>
              <a:t>22 </a:t>
            </a:r>
            <a:r>
              <a:rPr lang="ru-RU" sz="2000" b="1" dirty="0">
                <a:solidFill>
                  <a:srgbClr val="025373"/>
                </a:solidFill>
                <a:latin typeface="Calibri" panose="020F0502020204030204" pitchFamily="34" charset="0"/>
                <a:cs typeface="Calibri" panose="020F0502020204030204" pitchFamily="34" charset="0"/>
              </a:rPr>
              <a:t>% = </a:t>
            </a:r>
            <a:r>
              <a:rPr lang="ru-RU" sz="2000" b="1" dirty="0" smtClean="0">
                <a:solidFill>
                  <a:srgbClr val="025373"/>
                </a:solidFill>
                <a:latin typeface="Calibri" panose="020F0502020204030204" pitchFamily="34" charset="0"/>
                <a:cs typeface="Calibri" panose="020F0502020204030204" pitchFamily="34" charset="0"/>
              </a:rPr>
              <a:t>192 500</a:t>
            </a:r>
            <a:endParaRPr lang="ru-RU" sz="20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2000" b="1" dirty="0">
                <a:solidFill>
                  <a:srgbClr val="025373"/>
                </a:solidFill>
                <a:latin typeface="Calibri" panose="020F0502020204030204" pitchFamily="34" charset="0"/>
                <a:cs typeface="Calibri" panose="020F0502020204030204" pitchFamily="34" charset="0"/>
              </a:rPr>
              <a:t>Книга покупок:</a:t>
            </a:r>
            <a:endParaRPr lang="ru-RU" sz="20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2000" b="1" dirty="0">
                <a:solidFill>
                  <a:srgbClr val="025373"/>
                </a:solidFill>
                <a:latin typeface="Calibri" panose="020F0502020204030204" pitchFamily="34" charset="0"/>
                <a:cs typeface="Calibri" panose="020F0502020204030204" pitchFamily="34" charset="0"/>
              </a:rPr>
              <a:t>1 </a:t>
            </a:r>
            <a:r>
              <a:rPr lang="ru-RU" sz="2000" b="1" dirty="0" smtClean="0">
                <a:solidFill>
                  <a:srgbClr val="025373"/>
                </a:solidFill>
                <a:latin typeface="Calibri" panose="020F0502020204030204" pitchFamily="34" charset="0"/>
                <a:cs typeface="Calibri" panose="020F0502020204030204" pitchFamily="34" charset="0"/>
              </a:rPr>
              <a:t>342 000/122 </a:t>
            </a:r>
            <a:r>
              <a:rPr lang="ru-RU" sz="2000" b="1" dirty="0" err="1">
                <a:solidFill>
                  <a:srgbClr val="025373"/>
                </a:solidFill>
                <a:latin typeface="Calibri" panose="020F0502020204030204" pitchFamily="34" charset="0"/>
                <a:cs typeface="Calibri" panose="020F0502020204030204" pitchFamily="34" charset="0"/>
              </a:rPr>
              <a:t>x</a:t>
            </a:r>
            <a:r>
              <a:rPr lang="ru-RU" sz="2000" b="1" dirty="0">
                <a:solidFill>
                  <a:srgbClr val="025373"/>
                </a:solidFill>
                <a:latin typeface="Calibri" panose="020F0502020204030204" pitchFamily="34" charset="0"/>
                <a:cs typeface="Calibri" panose="020F0502020204030204" pitchFamily="34" charset="0"/>
              </a:rPr>
              <a:t> </a:t>
            </a:r>
            <a:r>
              <a:rPr lang="ru-RU" sz="2000" b="1" dirty="0" smtClean="0">
                <a:solidFill>
                  <a:srgbClr val="025373"/>
                </a:solidFill>
                <a:latin typeface="Calibri" panose="020F0502020204030204" pitchFamily="34" charset="0"/>
                <a:cs typeface="Calibri" panose="020F0502020204030204" pitchFamily="34" charset="0"/>
              </a:rPr>
              <a:t>22 </a:t>
            </a:r>
            <a:r>
              <a:rPr lang="ru-RU" sz="2000" b="1" dirty="0">
                <a:solidFill>
                  <a:srgbClr val="025373"/>
                </a:solidFill>
                <a:latin typeface="Calibri" panose="020F0502020204030204" pitchFamily="34" charset="0"/>
                <a:cs typeface="Calibri" panose="020F0502020204030204" pitchFamily="34" charset="0"/>
              </a:rPr>
              <a:t>= </a:t>
            </a:r>
            <a:r>
              <a:rPr lang="ru-RU" sz="2000" b="1" dirty="0" smtClean="0">
                <a:solidFill>
                  <a:srgbClr val="025373"/>
                </a:solidFill>
                <a:latin typeface="Calibri" panose="020F0502020204030204" pitchFamily="34" charset="0"/>
                <a:cs typeface="Calibri" panose="020F0502020204030204" pitchFamily="34" charset="0"/>
              </a:rPr>
              <a:t>242 </a:t>
            </a:r>
            <a:r>
              <a:rPr lang="ru-RU" sz="2000" b="1" dirty="0">
                <a:solidFill>
                  <a:srgbClr val="025373"/>
                </a:solidFill>
                <a:latin typeface="Calibri" panose="020F0502020204030204" pitchFamily="34" charset="0"/>
                <a:cs typeface="Calibri" panose="020F0502020204030204" pitchFamily="34" charset="0"/>
              </a:rPr>
              <a:t>000</a:t>
            </a:r>
          </a:p>
          <a:p>
            <a:pPr marL="33338" indent="367904">
              <a:buNone/>
              <a:defRPr/>
            </a:pPr>
            <a:r>
              <a:rPr lang="ru-RU" sz="2000" b="1" dirty="0">
                <a:solidFill>
                  <a:srgbClr val="025373"/>
                </a:solidFill>
                <a:latin typeface="Calibri" panose="020F0502020204030204" pitchFamily="34" charset="0"/>
                <a:cs typeface="Calibri" panose="020F0502020204030204" pitchFamily="34" charset="0"/>
              </a:rPr>
              <a:t>Итого к возмещению: </a:t>
            </a:r>
            <a:r>
              <a:rPr lang="ru-RU" sz="2000" b="1" dirty="0" smtClean="0">
                <a:solidFill>
                  <a:srgbClr val="025373"/>
                </a:solidFill>
                <a:latin typeface="Calibri" panose="020F0502020204030204" pitchFamily="34" charset="0"/>
                <a:cs typeface="Calibri" panose="020F0502020204030204" pitchFamily="34" charset="0"/>
              </a:rPr>
              <a:t>242 </a:t>
            </a:r>
            <a:r>
              <a:rPr lang="ru-RU" sz="2000" b="1" dirty="0">
                <a:solidFill>
                  <a:srgbClr val="025373"/>
                </a:solidFill>
                <a:latin typeface="Calibri" panose="020F0502020204030204" pitchFamily="34" charset="0"/>
                <a:cs typeface="Calibri" panose="020F0502020204030204" pitchFamily="34" charset="0"/>
              </a:rPr>
              <a:t>000 </a:t>
            </a:r>
          </a:p>
          <a:p>
            <a:pPr marL="33338" indent="367904">
              <a:buNone/>
              <a:defRPr/>
            </a:pPr>
            <a:r>
              <a:rPr lang="ru-RU" sz="2000" b="1" dirty="0" smtClean="0">
                <a:solidFill>
                  <a:srgbClr val="025373"/>
                </a:solidFill>
                <a:latin typeface="Calibri" panose="020F0502020204030204" pitchFamily="34" charset="0"/>
                <a:cs typeface="Calibri" panose="020F0502020204030204" pitchFamily="34" charset="0"/>
              </a:rPr>
              <a:t>192 500 </a:t>
            </a:r>
            <a:r>
              <a:rPr lang="ru-RU" sz="2000" b="1" dirty="0">
                <a:solidFill>
                  <a:srgbClr val="025373"/>
                </a:solidFill>
                <a:latin typeface="Calibri" panose="020F0502020204030204" pitchFamily="34" charset="0"/>
                <a:cs typeface="Calibri" panose="020F0502020204030204" pitchFamily="34" charset="0"/>
              </a:rPr>
              <a:t>- </a:t>
            </a:r>
            <a:r>
              <a:rPr lang="ru-RU" sz="2000" b="1" dirty="0" smtClean="0">
                <a:solidFill>
                  <a:srgbClr val="025373"/>
                </a:solidFill>
                <a:latin typeface="Calibri" panose="020F0502020204030204" pitchFamily="34" charset="0"/>
                <a:cs typeface="Calibri" panose="020F0502020204030204" pitchFamily="34" charset="0"/>
              </a:rPr>
              <a:t>(192 500  </a:t>
            </a:r>
            <a:r>
              <a:rPr lang="ru-RU" sz="2000" b="1" dirty="0">
                <a:solidFill>
                  <a:srgbClr val="025373"/>
                </a:solidFill>
                <a:latin typeface="Calibri" panose="020F0502020204030204" pitchFamily="34" charset="0"/>
                <a:cs typeface="Calibri" panose="020F0502020204030204" pitchFamily="34" charset="0"/>
              </a:rPr>
              <a:t>- </a:t>
            </a:r>
            <a:r>
              <a:rPr lang="ru-RU" sz="2000" b="1" dirty="0" smtClean="0">
                <a:solidFill>
                  <a:srgbClr val="025373"/>
                </a:solidFill>
                <a:latin typeface="Calibri" panose="020F0502020204030204" pitchFamily="34" charset="0"/>
                <a:cs typeface="Calibri" panose="020F0502020204030204" pitchFamily="34" charset="0"/>
              </a:rPr>
              <a:t>242 </a:t>
            </a:r>
            <a:r>
              <a:rPr lang="ru-RU" sz="2000" b="1" dirty="0">
                <a:solidFill>
                  <a:srgbClr val="025373"/>
                </a:solidFill>
                <a:latin typeface="Calibri" panose="020F0502020204030204" pitchFamily="34" charset="0"/>
                <a:cs typeface="Calibri" panose="020F0502020204030204" pitchFamily="34" charset="0"/>
              </a:rPr>
              <a:t>000)</a:t>
            </a:r>
            <a:endParaRPr lang="ru-RU" sz="2000" dirty="0">
              <a:solidFill>
                <a:srgbClr val="025373"/>
              </a:solidFill>
              <a:latin typeface="Calibri" panose="020F0502020204030204" pitchFamily="34" charset="0"/>
              <a:cs typeface="Calibri" panose="020F0502020204030204" pitchFamily="34" charset="0"/>
            </a:endParaRPr>
          </a:p>
          <a:p>
            <a:pPr>
              <a:defRPr/>
            </a:pPr>
            <a:endParaRPr lang="ru-RU" dirty="0">
              <a:solidFill>
                <a:srgbClr val="02537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271B37B-25B8-4D9D-9237-FEA2C3500C01}"/>
              </a:ext>
            </a:extLst>
          </p:cNvPr>
          <p:cNvSpPr>
            <a:spLocks noGrp="1"/>
          </p:cNvSpPr>
          <p:nvPr>
            <p:ph type="title"/>
          </p:nvPr>
        </p:nvSpPr>
        <p:spPr>
          <a:xfrm>
            <a:off x="1403648" y="699542"/>
            <a:ext cx="6372707" cy="857250"/>
          </a:xfrm>
        </p:spPr>
        <p:txBody>
          <a:bodyPr>
            <a:normAutofit/>
          </a:bodyPr>
          <a:lstStyle/>
          <a:p>
            <a:pPr>
              <a:defRPr/>
            </a:pPr>
            <a:r>
              <a:rPr lang="ru-RU" sz="2000" b="1" dirty="0">
                <a:solidFill>
                  <a:srgbClr val="025373"/>
                </a:solidFill>
                <a:latin typeface="Calibri" panose="020F0502020204030204" pitchFamily="34" charset="0"/>
                <a:cs typeface="Calibri" panose="020F0502020204030204" pitchFamily="34" charset="0"/>
              </a:rPr>
              <a:t>Уступка права требования первоначальным кредитором</a:t>
            </a:r>
          </a:p>
        </p:txBody>
      </p:sp>
      <p:pic>
        <p:nvPicPr>
          <p:cNvPr id="33795" name="Picture 2">
            <a:extLst>
              <a:ext uri="{FF2B5EF4-FFF2-40B4-BE49-F238E27FC236}">
                <a16:creationId xmlns="" xmlns:a16="http://schemas.microsoft.com/office/drawing/2014/main" id="{F0EFF1FA-E42C-4B88-8D3C-61D38E1D81C1}"/>
              </a:ext>
            </a:extLst>
          </p:cNvPr>
          <p:cNvPicPr>
            <a:picLocks noGrp="1" noChangeAspect="1" noChangeArrowheads="1"/>
          </p:cNvPicPr>
          <p:nvPr>
            <p:ph sz="quarter" idx="13"/>
          </p:nvPr>
        </p:nvPicPr>
        <p:blipFill>
          <a:blip r:embed="rId2" cstate="print">
            <a:extLst>
              <a:ext uri="{28A0092B-C50C-407E-A947-70E740481C1C}">
                <a14:useLocalDpi xmlns="" xmlns:a14="http://schemas.microsoft.com/office/drawing/2010/main" val="0"/>
              </a:ext>
            </a:extLst>
          </a:blip>
          <a:srcRect/>
          <a:stretch>
            <a:fillRect/>
          </a:stretch>
        </p:blipFill>
        <p:spPr>
          <a:xfrm>
            <a:off x="1043608" y="1923678"/>
            <a:ext cx="6840760" cy="1371600"/>
          </a:xfrm>
          <a:noFill/>
        </p:spPr>
      </p:pic>
      <p:sp>
        <p:nvSpPr>
          <p:cNvPr id="4" name="Прямоугольник 3"/>
          <p:cNvSpPr/>
          <p:nvPr/>
        </p:nvSpPr>
        <p:spPr>
          <a:xfrm>
            <a:off x="755576" y="3939902"/>
            <a:ext cx="1822487" cy="369332"/>
          </a:xfrm>
          <a:prstGeom prst="rect">
            <a:avLst/>
          </a:prstGeom>
        </p:spPr>
        <p:txBody>
          <a:bodyPr wrap="none">
            <a:spAutoFit/>
          </a:bodyPr>
          <a:lstStyle/>
          <a:p>
            <a:r>
              <a:rPr lang="ru-RU" b="1" dirty="0" smtClean="0">
                <a:solidFill>
                  <a:srgbClr val="025373"/>
                </a:solidFill>
                <a:latin typeface="Calibri" panose="020F0502020204030204" pitchFamily="34" charset="0"/>
                <a:cs typeface="Calibri" panose="020F0502020204030204" pitchFamily="34" charset="0"/>
              </a:rPr>
              <a:t>П.1 ст.155 НК РФ</a:t>
            </a:r>
            <a:endParaRPr lang="ru-RU" dirty="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Объект 2">
            <a:extLst>
              <a:ext uri="{FF2B5EF4-FFF2-40B4-BE49-F238E27FC236}">
                <a16:creationId xmlns="" xmlns:a16="http://schemas.microsoft.com/office/drawing/2014/main" id="{40258FF4-1059-4E7C-BA53-F9FAB35D7EAC}"/>
              </a:ext>
            </a:extLst>
          </p:cNvPr>
          <p:cNvSpPr>
            <a:spLocks noGrp="1"/>
          </p:cNvSpPr>
          <p:nvPr>
            <p:ph sz="quarter" idx="13"/>
          </p:nvPr>
        </p:nvSpPr>
        <p:spPr>
          <a:xfrm>
            <a:off x="755576" y="1563638"/>
            <a:ext cx="7632848" cy="2862263"/>
          </a:xfrm>
        </p:spPr>
        <p:txBody>
          <a:bodyPr>
            <a:normAutofit/>
          </a:bodyPr>
          <a:lstStyle/>
          <a:p>
            <a:pPr marL="33338" indent="367904" algn="just">
              <a:buNone/>
            </a:pPr>
            <a:r>
              <a:rPr lang="ru-RU" altLang="ru-RU" sz="1800" dirty="0">
                <a:solidFill>
                  <a:srgbClr val="025373"/>
                </a:solidFill>
                <a:latin typeface="Calibri" panose="020F0502020204030204" pitchFamily="34" charset="0"/>
                <a:cs typeface="Calibri" panose="020F0502020204030204" pitchFamily="34" charset="0"/>
              </a:rPr>
              <a:t>Продавец, отгрузивший товары стоимостью 130 000 руб. (включая НДС), уступил требование по оплате отгруженного товара новому кредитору за 100 000 руб.</a:t>
            </a:r>
          </a:p>
          <a:p>
            <a:pPr marL="33338" indent="367904" algn="just">
              <a:buNone/>
            </a:pPr>
            <a:r>
              <a:rPr lang="ru-RU" altLang="ru-RU" sz="1800" dirty="0">
                <a:solidFill>
                  <a:srgbClr val="025373"/>
                </a:solidFill>
                <a:latin typeface="Calibri" panose="020F0502020204030204" pitchFamily="34" charset="0"/>
                <a:cs typeface="Calibri" panose="020F0502020204030204" pitchFamily="34" charset="0"/>
              </a:rPr>
              <a:t>Поскольку сумма, причитающаяся к получению от нового кредитора, меньше суммы уступленного долга, налоговая база по НДС меньше нуля (100 000 руб. - 130 000 руб.) и НДС не начисляется.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BF86BEE-CC24-4847-931B-143D4EB32C46}"/>
              </a:ext>
            </a:extLst>
          </p:cNvPr>
          <p:cNvSpPr>
            <a:spLocks noGrp="1"/>
          </p:cNvSpPr>
          <p:nvPr>
            <p:ph type="title"/>
          </p:nvPr>
        </p:nvSpPr>
        <p:spPr>
          <a:xfrm>
            <a:off x="1475656" y="843558"/>
            <a:ext cx="6026032" cy="857250"/>
          </a:xfrm>
        </p:spPr>
        <p:txBody>
          <a:bodyPr>
            <a:normAutofit/>
          </a:bodyPr>
          <a:lstStyle/>
          <a:p>
            <a:pPr>
              <a:defRPr/>
            </a:pPr>
            <a:r>
              <a:rPr lang="ru-RU" sz="2000" b="1" dirty="0">
                <a:solidFill>
                  <a:srgbClr val="025373"/>
                </a:solidFill>
                <a:latin typeface="Calibri" panose="020F0502020204030204" pitchFamily="34" charset="0"/>
                <a:cs typeface="Calibri" panose="020F0502020204030204" pitchFamily="34" charset="0"/>
              </a:rPr>
              <a:t>Уступка права требования новым кредитором</a:t>
            </a:r>
          </a:p>
        </p:txBody>
      </p:sp>
      <p:pic>
        <p:nvPicPr>
          <p:cNvPr id="35843" name="Picture 2">
            <a:extLst>
              <a:ext uri="{FF2B5EF4-FFF2-40B4-BE49-F238E27FC236}">
                <a16:creationId xmlns="" xmlns:a16="http://schemas.microsoft.com/office/drawing/2014/main" id="{CAE9A5FF-E194-46CA-A180-EFA9D1BE448B}"/>
              </a:ext>
            </a:extLst>
          </p:cNvPr>
          <p:cNvPicPr>
            <a:picLocks noGrp="1" noChangeAspect="1" noChangeArrowheads="1"/>
          </p:cNvPicPr>
          <p:nvPr>
            <p:ph sz="quarter" idx="13"/>
          </p:nvPr>
        </p:nvPicPr>
        <p:blipFill>
          <a:blip r:embed="rId2" cstate="print">
            <a:extLst>
              <a:ext uri="{28A0092B-C50C-407E-A947-70E740481C1C}">
                <a14:useLocalDpi xmlns="" xmlns:a14="http://schemas.microsoft.com/office/drawing/2010/main" val="0"/>
              </a:ext>
            </a:extLst>
          </a:blip>
          <a:srcRect/>
          <a:stretch>
            <a:fillRect/>
          </a:stretch>
        </p:blipFill>
        <p:spPr>
          <a:xfrm>
            <a:off x="1403648" y="1851670"/>
            <a:ext cx="6280547" cy="1458516"/>
          </a:xfrm>
          <a:noFill/>
        </p:spPr>
      </p:pic>
      <p:sp>
        <p:nvSpPr>
          <p:cNvPr id="4" name="Прямоугольник 3"/>
          <p:cNvSpPr/>
          <p:nvPr/>
        </p:nvSpPr>
        <p:spPr>
          <a:xfrm>
            <a:off x="611560" y="4011910"/>
            <a:ext cx="1822487" cy="369332"/>
          </a:xfrm>
          <a:prstGeom prst="rect">
            <a:avLst/>
          </a:prstGeom>
        </p:spPr>
        <p:txBody>
          <a:bodyPr wrap="none">
            <a:spAutoFit/>
          </a:bodyPr>
          <a:lstStyle/>
          <a:p>
            <a:r>
              <a:rPr lang="ru-RU" b="1" dirty="0" smtClean="0">
                <a:solidFill>
                  <a:srgbClr val="025373"/>
                </a:solidFill>
                <a:latin typeface="Calibri" panose="020F0502020204030204" pitchFamily="34" charset="0"/>
                <a:cs typeface="Calibri" panose="020F0502020204030204" pitchFamily="34" charset="0"/>
              </a:rPr>
              <a:t>П.2 </a:t>
            </a:r>
            <a:r>
              <a:rPr lang="ru-RU" b="1" dirty="0" smtClean="0">
                <a:solidFill>
                  <a:srgbClr val="025373"/>
                </a:solidFill>
                <a:latin typeface="Calibri" panose="020F0502020204030204" pitchFamily="34" charset="0"/>
                <a:cs typeface="Calibri" panose="020F0502020204030204" pitchFamily="34" charset="0"/>
              </a:rPr>
              <a:t>ст.155 НК РФ</a:t>
            </a:r>
            <a:endParaRPr lang="ru-RU"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F1C8220A-D8BA-4EEF-A971-F41E31F041CA}"/>
              </a:ext>
            </a:extLst>
          </p:cNvPr>
          <p:cNvSpPr>
            <a:spLocks noGrp="1"/>
          </p:cNvSpPr>
          <p:nvPr>
            <p:ph sz="quarter" idx="13"/>
          </p:nvPr>
        </p:nvSpPr>
        <p:spPr>
          <a:xfrm>
            <a:off x="548553" y="987574"/>
            <a:ext cx="8046894" cy="2605088"/>
          </a:xfrm>
        </p:spPr>
        <p:txBody>
          <a:bodyPr>
            <a:noAutofit/>
          </a:bodyPr>
          <a:lstStyle/>
          <a:p>
            <a:pPr marL="33338" indent="367904" algn="just">
              <a:buNone/>
              <a:defRPr/>
            </a:pPr>
            <a:r>
              <a:rPr lang="ru-RU" sz="1600" b="1" dirty="0">
                <a:solidFill>
                  <a:srgbClr val="025373"/>
                </a:solidFill>
                <a:latin typeface="Calibri" panose="020F0502020204030204" pitchFamily="34" charset="0"/>
                <a:cs typeface="Calibri" panose="020F0502020204030204" pitchFamily="34" charset="0"/>
              </a:rPr>
              <a:t>А.</a:t>
            </a:r>
            <a:r>
              <a:rPr lang="ru-RU" sz="1600" dirty="0">
                <a:solidFill>
                  <a:srgbClr val="025373"/>
                </a:solidFill>
                <a:latin typeface="Calibri" panose="020F0502020204030204" pitchFamily="34" charset="0"/>
                <a:cs typeface="Calibri" panose="020F0502020204030204" pitchFamily="34" charset="0"/>
              </a:rPr>
              <a:t> Цессионарий приобрел требование по оплате отгруженного товара стоимостью 130 000 руб. за 115 000 руб. Через месяц он переуступил это требование новому кредитору за 115 000 руб.</a:t>
            </a:r>
          </a:p>
          <a:p>
            <a:pPr marL="33338" indent="367904" algn="just">
              <a:buNone/>
              <a:defRPr/>
            </a:pPr>
            <a:r>
              <a:rPr lang="ru-RU" sz="1600" dirty="0">
                <a:solidFill>
                  <a:srgbClr val="025373"/>
                </a:solidFill>
                <a:latin typeface="Calibri" panose="020F0502020204030204" pitchFamily="34" charset="0"/>
                <a:cs typeface="Calibri" panose="020F0502020204030204" pitchFamily="34" charset="0"/>
              </a:rPr>
              <a:t>Поскольку сумма, причитающаяся к получению от нового кредитора, равна расходам на приобретение требования, налоговая база по НДС равна нулю (115 000 руб. – </a:t>
            </a:r>
          </a:p>
          <a:p>
            <a:pPr marL="33338" indent="0" algn="just">
              <a:buNone/>
              <a:defRPr/>
            </a:pPr>
            <a:r>
              <a:rPr lang="ru-RU" sz="1600" dirty="0">
                <a:solidFill>
                  <a:srgbClr val="025373"/>
                </a:solidFill>
                <a:latin typeface="Calibri" panose="020F0502020204030204" pitchFamily="34" charset="0"/>
                <a:cs typeface="Calibri" panose="020F0502020204030204" pitchFamily="34" charset="0"/>
              </a:rPr>
              <a:t>115 000 руб.) , НДС не начисляется.</a:t>
            </a:r>
          </a:p>
          <a:p>
            <a:pPr marL="33338" indent="367904" algn="just">
              <a:buNone/>
              <a:defRPr/>
            </a:pPr>
            <a:endParaRPr lang="ru-RU" sz="1600" dirty="0">
              <a:solidFill>
                <a:srgbClr val="025373"/>
              </a:solidFill>
              <a:latin typeface="Calibri" panose="020F0502020204030204" pitchFamily="34" charset="0"/>
              <a:cs typeface="Calibri" panose="020F0502020204030204" pitchFamily="34" charset="0"/>
            </a:endParaRPr>
          </a:p>
          <a:p>
            <a:pPr marL="33338" indent="367904" algn="just">
              <a:buNone/>
              <a:defRPr/>
            </a:pPr>
            <a:r>
              <a:rPr lang="ru-RU" sz="1600" b="1" dirty="0">
                <a:solidFill>
                  <a:srgbClr val="025373"/>
                </a:solidFill>
                <a:latin typeface="Calibri" panose="020F0502020204030204" pitchFamily="34" charset="0"/>
                <a:cs typeface="Calibri" panose="020F0502020204030204" pitchFamily="34" charset="0"/>
              </a:rPr>
              <a:t>В.</a:t>
            </a:r>
            <a:r>
              <a:rPr lang="ru-RU" sz="1600" dirty="0">
                <a:solidFill>
                  <a:srgbClr val="025373"/>
                </a:solidFill>
                <a:latin typeface="Calibri" panose="020F0502020204030204" pitchFamily="34" charset="0"/>
                <a:cs typeface="Calibri" panose="020F0502020204030204" pitchFamily="34" charset="0"/>
              </a:rPr>
              <a:t> Цессионарий приобрел требование по оплате отгруженного товара стоимостью 130 000 руб. за 115 000 руб. Через месяц он переуступил это требование новому кредитору за 120 000 руб.</a:t>
            </a:r>
          </a:p>
          <a:p>
            <a:pPr marL="33338" indent="367904" algn="just">
              <a:buNone/>
              <a:defRPr/>
            </a:pPr>
            <a:r>
              <a:rPr lang="ru-RU" sz="1600" dirty="0">
                <a:solidFill>
                  <a:srgbClr val="025373"/>
                </a:solidFill>
                <a:latin typeface="Calibri" panose="020F0502020204030204" pitchFamily="34" charset="0"/>
                <a:cs typeface="Calibri" panose="020F0502020204030204" pitchFamily="34" charset="0"/>
              </a:rPr>
              <a:t>Налоговая база составит 5 000 руб. (НДС </a:t>
            </a:r>
            <a:r>
              <a:rPr lang="ru-RU" sz="1600" dirty="0" smtClean="0">
                <a:solidFill>
                  <a:srgbClr val="025373"/>
                </a:solidFill>
                <a:latin typeface="Calibri" panose="020F0502020204030204" pitchFamily="34" charset="0"/>
                <a:cs typeface="Calibri" panose="020F0502020204030204" pitchFamily="34" charset="0"/>
              </a:rPr>
              <a:t>901,65 руб</a:t>
            </a:r>
            <a:r>
              <a:rPr lang="ru-RU" sz="1600" dirty="0">
                <a:solidFill>
                  <a:srgbClr val="025373"/>
                </a:solidFill>
                <a:latin typeface="Calibri" panose="020F0502020204030204" pitchFamily="34" charset="0"/>
                <a:cs typeface="Calibri" panose="020F0502020204030204" pitchFamily="34" charset="0"/>
              </a:rPr>
              <a:t>.) (</a:t>
            </a:r>
            <a:r>
              <a:rPr lang="en-US" sz="1600" dirty="0">
                <a:solidFill>
                  <a:srgbClr val="025373"/>
                </a:solidFill>
                <a:latin typeface="Calibri" panose="020F0502020204030204" pitchFamily="34" charset="0"/>
                <a:cs typeface="Calibri" panose="020F0502020204030204" pitchFamily="34" charset="0"/>
              </a:rPr>
              <a:t>(</a:t>
            </a:r>
            <a:r>
              <a:rPr lang="ru-RU" sz="1600" dirty="0">
                <a:solidFill>
                  <a:srgbClr val="025373"/>
                </a:solidFill>
                <a:latin typeface="Calibri" panose="020F0502020204030204" pitchFamily="34" charset="0"/>
                <a:cs typeface="Calibri" panose="020F0502020204030204" pitchFamily="34" charset="0"/>
              </a:rPr>
              <a:t>120 000 руб. - 115 000 руб.</a:t>
            </a:r>
            <a:r>
              <a:rPr lang="en-US" sz="1600" dirty="0">
                <a:solidFill>
                  <a:srgbClr val="025373"/>
                </a:solidFill>
                <a:latin typeface="Calibri" panose="020F0502020204030204" pitchFamily="34" charset="0"/>
                <a:cs typeface="Calibri" panose="020F0502020204030204" pitchFamily="34" charset="0"/>
              </a:rPr>
              <a:t>)</a:t>
            </a:r>
            <a:r>
              <a:rPr lang="ru-RU" sz="1600" dirty="0">
                <a:solidFill>
                  <a:srgbClr val="025373"/>
                </a:solidFill>
                <a:latin typeface="Calibri" panose="020F0502020204030204" pitchFamily="34" charset="0"/>
                <a:cs typeface="Calibri" panose="020F0502020204030204" pitchFamily="34" charset="0"/>
              </a:rPr>
              <a:t> </a:t>
            </a:r>
            <a:r>
              <a:rPr lang="en-US" sz="1600" dirty="0">
                <a:solidFill>
                  <a:srgbClr val="025373"/>
                </a:solidFill>
                <a:latin typeface="Calibri" panose="020F0502020204030204" pitchFamily="34" charset="0"/>
                <a:cs typeface="Calibri" panose="020F0502020204030204" pitchFamily="34" charset="0"/>
              </a:rPr>
              <a:t>X </a:t>
            </a:r>
            <a:r>
              <a:rPr lang="ru-RU" sz="1600" dirty="0" smtClean="0">
                <a:solidFill>
                  <a:srgbClr val="025373"/>
                </a:solidFill>
                <a:latin typeface="Calibri" panose="020F0502020204030204" pitchFamily="34" charset="0"/>
                <a:cs typeface="Calibri" panose="020F0502020204030204" pitchFamily="34" charset="0"/>
              </a:rPr>
              <a:t>22</a:t>
            </a:r>
            <a:r>
              <a:rPr lang="en-US" sz="1600" dirty="0" smtClean="0">
                <a:solidFill>
                  <a:srgbClr val="025373"/>
                </a:solidFill>
                <a:latin typeface="Calibri" panose="020F0502020204030204" pitchFamily="34" charset="0"/>
                <a:cs typeface="Calibri" panose="020F0502020204030204" pitchFamily="34" charset="0"/>
              </a:rPr>
              <a:t>/</a:t>
            </a:r>
            <a:r>
              <a:rPr lang="ru-RU" sz="1600" dirty="0" smtClean="0">
                <a:solidFill>
                  <a:srgbClr val="025373"/>
                </a:solidFill>
                <a:latin typeface="Calibri" panose="020F0502020204030204" pitchFamily="34" charset="0"/>
                <a:cs typeface="Calibri" panose="020F0502020204030204" pitchFamily="34" charset="0"/>
              </a:rPr>
              <a:t> </a:t>
            </a:r>
            <a:r>
              <a:rPr lang="en-US" sz="1600" dirty="0">
                <a:solidFill>
                  <a:srgbClr val="025373"/>
                </a:solidFill>
                <a:latin typeface="Calibri" panose="020F0502020204030204" pitchFamily="34" charset="0"/>
                <a:cs typeface="Calibri" panose="020F0502020204030204" pitchFamily="34" charset="0"/>
              </a:rPr>
              <a:t>1</a:t>
            </a:r>
            <a:r>
              <a:rPr lang="ru-RU" sz="1600" dirty="0" smtClean="0">
                <a:solidFill>
                  <a:srgbClr val="025373"/>
                </a:solidFill>
                <a:latin typeface="Calibri" panose="020F0502020204030204" pitchFamily="34" charset="0"/>
                <a:cs typeface="Calibri" panose="020F0502020204030204" pitchFamily="34" charset="0"/>
              </a:rPr>
              <a:t>22)</a:t>
            </a:r>
            <a:r>
              <a:rPr lang="en-US" sz="1600" dirty="0">
                <a:solidFill>
                  <a:srgbClr val="025373"/>
                </a:solidFill>
                <a:latin typeface="Calibri" panose="020F0502020204030204" pitchFamily="34" charset="0"/>
                <a:cs typeface="Calibri" panose="020F0502020204030204" pitchFamily="34" charset="0"/>
              </a:rPr>
              <a:t>.</a:t>
            </a:r>
            <a:endParaRPr lang="ru-RU" sz="1600" dirty="0">
              <a:solidFill>
                <a:srgbClr val="025373"/>
              </a:solidFill>
              <a:latin typeface="Calibri" panose="020F0502020204030204" pitchFamily="34" charset="0"/>
              <a:cs typeface="Calibri" panose="020F0502020204030204" pitchFamily="34" charset="0"/>
            </a:endParaRPr>
          </a:p>
          <a:p>
            <a:pPr>
              <a:defRPr/>
            </a:pPr>
            <a:endParaRPr lang="ru-RU" sz="1600" dirty="0">
              <a:solidFill>
                <a:srgbClr val="025373"/>
              </a:solidFill>
              <a:latin typeface="Calibri" panose="020F0502020204030204" pitchFamily="34" charset="0"/>
              <a:cs typeface="Calibri" panose="020F0502020204030204" pitchFamily="34" charset="0"/>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12A1E4A6-7EB5-43F2-AECE-2CE164D79456}"/>
              </a:ext>
            </a:extLst>
          </p:cNvPr>
          <p:cNvSpPr txBox="1">
            <a:spLocks/>
          </p:cNvSpPr>
          <p:nvPr/>
        </p:nvSpPr>
        <p:spPr>
          <a:xfrm>
            <a:off x="1187624" y="627534"/>
            <a:ext cx="6984776" cy="508962"/>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3200" b="1" i="0" u="none" strike="noStrike" kern="1200" cap="none" spc="0" normalizeH="0" baseline="0" noProof="0" dirty="0">
                <a:ln>
                  <a:noFill/>
                </a:ln>
                <a:solidFill>
                  <a:schemeClr val="bg1"/>
                </a:solidFill>
                <a:effectLst/>
                <a:uLnTx/>
                <a:uFillTx/>
                <a:latin typeface="Calibri" pitchFamily="34" charset="0"/>
                <a:ea typeface="+mj-ea"/>
                <a:cs typeface="Arial" pitchFamily="34" charset="0"/>
              </a:rPr>
              <a:t>БЛАГОДАРИМ ЗА ВНИМАНИЕ!</a:t>
            </a:r>
          </a:p>
        </p:txBody>
      </p:sp>
      <p:sp>
        <p:nvSpPr>
          <p:cNvPr id="5" name="Объект 4">
            <a:extLst>
              <a:ext uri="{FF2B5EF4-FFF2-40B4-BE49-F238E27FC236}">
                <a16:creationId xmlns:a16="http://schemas.microsoft.com/office/drawing/2014/main" xmlns="" id="{4E5203F6-9308-471D-930E-01AB4FE482F3}"/>
              </a:ext>
            </a:extLst>
          </p:cNvPr>
          <p:cNvSpPr txBox="1">
            <a:spLocks/>
          </p:cNvSpPr>
          <p:nvPr/>
        </p:nvSpPr>
        <p:spPr>
          <a:xfrm>
            <a:off x="539552" y="1923678"/>
            <a:ext cx="8136904" cy="3024336"/>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
                <a:srgbClr val="C3260C"/>
              </a:buClr>
              <a:buSzPct val="130000"/>
              <a:buFont typeface="Georgia" pitchFamily="18" charset="0"/>
              <a:buNone/>
              <a:tabLst/>
              <a:defRPr/>
            </a:pPr>
            <a:r>
              <a:rPr kumimoji="0" lang="ru-RU" sz="2000" b="0"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Центр подготовки налоговых консультантов  </a:t>
            </a:r>
          </a:p>
          <a:p>
            <a:pPr marL="342900" marR="0" lvl="0" indent="-342900" algn="ctr" defTabSz="914400" rtl="0" eaLnBrk="1" fontAlgn="auto" latinLnBrk="0" hangingPunct="1">
              <a:lnSpc>
                <a:spcPct val="100000"/>
              </a:lnSpc>
              <a:spcBef>
                <a:spcPct val="20000"/>
              </a:spcBef>
              <a:spcAft>
                <a:spcPts val="0"/>
              </a:spcAft>
              <a:buClr>
                <a:srgbClr val="C3260C"/>
              </a:buClr>
              <a:buSzPct val="130000"/>
              <a:buFont typeface="Georgia" pitchFamily="18" charset="0"/>
              <a:buNone/>
              <a:tabLst/>
              <a:defRPr/>
            </a:pP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оказывает:</a:t>
            </a:r>
          </a:p>
          <a:p>
            <a:pPr marL="0" marR="0" lvl="0" indent="0" algn="ctr" defTabSz="914400" rtl="0" eaLnBrk="1" fontAlgn="auto" latinLnBrk="0" hangingPunct="1">
              <a:lnSpc>
                <a:spcPct val="100000"/>
              </a:lnSpc>
              <a:spcBef>
                <a:spcPct val="20000"/>
              </a:spcBef>
              <a:spcAft>
                <a:spcPts val="325"/>
              </a:spcAft>
              <a:buClr>
                <a:srgbClr val="C3260C"/>
              </a:buClr>
              <a:buSzPct val="130000"/>
              <a:buFont typeface="Arial" pitchFamily="34" charset="0"/>
              <a:buNone/>
              <a:tabLst/>
              <a:defRPr/>
            </a:pP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Образовательные услуги</a:t>
            </a:r>
          </a:p>
          <a:p>
            <a:pPr marL="0" marR="0" lvl="0" indent="0" algn="ctr" defTabSz="914400" rtl="0" eaLnBrk="1" fontAlgn="auto" latinLnBrk="0" hangingPunct="1">
              <a:lnSpc>
                <a:spcPct val="100000"/>
              </a:lnSpc>
              <a:spcBef>
                <a:spcPct val="20000"/>
              </a:spcBef>
              <a:spcAft>
                <a:spcPts val="325"/>
              </a:spcAft>
              <a:buClr>
                <a:srgbClr val="C3260C"/>
              </a:buClr>
              <a:buSzPct val="130000"/>
              <a:buFont typeface="Arial" pitchFamily="34" charset="0"/>
              <a:buNone/>
              <a:tabLst/>
              <a:defRPr/>
            </a:pP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Консультационные услуги</a:t>
            </a:r>
          </a:p>
          <a:p>
            <a:pPr marL="0" marR="0" lvl="0" indent="0" algn="ctr" defTabSz="914400" rtl="0" eaLnBrk="1" fontAlgn="auto" latinLnBrk="0" hangingPunct="1">
              <a:lnSpc>
                <a:spcPct val="100000"/>
              </a:lnSpc>
              <a:spcBef>
                <a:spcPct val="20000"/>
              </a:spcBef>
              <a:spcAft>
                <a:spcPts val="325"/>
              </a:spcAft>
              <a:buClr>
                <a:srgbClr val="C3260C"/>
              </a:buClr>
              <a:buSzPct val="130000"/>
              <a:buFont typeface="Arial" pitchFamily="34" charset="0"/>
              <a:buNone/>
              <a:tabLst/>
              <a:defRPr/>
            </a:pP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Сопровождение налоговых проверок</a:t>
            </a:r>
          </a:p>
          <a:p>
            <a:pPr marL="342900" marR="0" lvl="0" indent="-342900" algn="ctr" defTabSz="914400" rtl="0" eaLnBrk="1" fontAlgn="auto" latinLnBrk="0" hangingPunct="1">
              <a:lnSpc>
                <a:spcPct val="100000"/>
              </a:lnSpc>
              <a:spcBef>
                <a:spcPct val="20000"/>
              </a:spcBef>
              <a:spcAft>
                <a:spcPts val="325"/>
              </a:spcAft>
              <a:buClr>
                <a:srgbClr val="C3260C"/>
              </a:buClr>
              <a:buSzPct val="130000"/>
              <a:buFont typeface="Arial" pitchFamily="34" charset="0"/>
              <a:buChar char="•"/>
              <a:tabLst/>
              <a:defRPr/>
            </a:pPr>
            <a:endPar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endParaRPr>
          </a:p>
          <a:p>
            <a:pPr marL="0" marR="0" lvl="0" indent="0" algn="ctr" defTabSz="914400" rtl="0" eaLnBrk="1" fontAlgn="auto" latinLnBrk="0" hangingPunct="1">
              <a:lnSpc>
                <a:spcPct val="100000"/>
              </a:lnSpc>
              <a:spcBef>
                <a:spcPct val="20000"/>
              </a:spcBef>
              <a:spcAft>
                <a:spcPts val="325"/>
              </a:spcAft>
              <a:buClr>
                <a:srgbClr val="C3260C"/>
              </a:buClr>
              <a:buSzPct val="130000"/>
              <a:buFont typeface="Arial" pitchFamily="34" charset="0"/>
              <a:buNone/>
              <a:tabLst/>
              <a:defRPr/>
            </a:pP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(495) 925-03-87 </a:t>
            </a:r>
            <a:r>
              <a:rPr kumimoji="0" lang="en-US"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nalog</a:t>
            </a: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a:t>
            </a:r>
            <a:r>
              <a:rPr kumimoji="0" lang="en-US"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cpnk</a:t>
            </a: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a:t>
            </a:r>
            <a:r>
              <a:rPr kumimoji="0" lang="en-US"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ru </a:t>
            </a: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 </a:t>
            </a:r>
            <a:r>
              <a:rPr kumimoji="0" lang="en-US"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http</a:t>
            </a: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a:t>
            </a:r>
            <a:r>
              <a:rPr kumimoji="0" lang="en-US"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cpnk</a:t>
            </a: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a:t>
            </a:r>
            <a:r>
              <a:rPr kumimoji="0" lang="en-US"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ru</a:t>
            </a: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 </a:t>
            </a: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2000" b="0" i="0" u="none" strike="noStrike" kern="1200" cap="none" spc="0" normalizeH="0" baseline="0" noProof="0" dirty="0">
              <a:ln>
                <a:noFill/>
              </a:ln>
              <a:solidFill>
                <a:schemeClr val="accent1">
                  <a:lumMod val="50000"/>
                </a:schemeClr>
              </a:solidFill>
              <a:effectLst/>
              <a:uLnTx/>
              <a:uFillTx/>
              <a:latin typeface="Calibri" pitchFamily="34" charset="0"/>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611561" y="828447"/>
            <a:ext cx="4077072" cy="2893100"/>
          </a:xfrm>
          <a:prstGeom prst="rect">
            <a:avLst/>
          </a:prstGeom>
        </p:spPr>
        <p:txBody>
          <a:bodyPr wrap="square">
            <a:spAutoFit/>
          </a:bodyPr>
          <a:lstStyle/>
          <a:p>
            <a:pPr fontAlgn="base">
              <a:spcBef>
                <a:spcPct val="0"/>
              </a:spcBef>
              <a:spcAft>
                <a:spcPct val="0"/>
              </a:spcAft>
              <a:defRPr/>
            </a:pPr>
            <a:r>
              <a:rPr lang="ru-RU" altLang="ru-RU" sz="1400" dirty="0">
                <a:solidFill>
                  <a:schemeClr val="tx2"/>
                </a:solidFill>
                <a:ea typeface="Segoe UI Semibold" panose="020B0502040204020203" pitchFamily="34" charset="0"/>
                <a:cs typeface="Segoe UI Semibold" panose="020B0502040204020203" pitchFamily="34" charset="0"/>
              </a:rPr>
              <a:t>ООО (ИП) на УСН пользуется освобождением по ст.145 НК РФ в 2025 году. </a:t>
            </a:r>
          </a:p>
          <a:p>
            <a:pPr fontAlgn="base">
              <a:spcBef>
                <a:spcPct val="0"/>
              </a:spcBef>
              <a:spcAft>
                <a:spcPct val="0"/>
              </a:spcAft>
              <a:defRPr/>
            </a:pPr>
            <a:endParaRPr lang="ru-RU" altLang="ru-RU" sz="1400"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endParaRPr lang="ru-RU" altLang="ru-RU" sz="1400"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endParaRPr lang="ru-RU" altLang="ru-RU" sz="1400"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r>
              <a:rPr lang="ru-RU" altLang="ru-RU" sz="1400" dirty="0">
                <a:solidFill>
                  <a:schemeClr val="tx2"/>
                </a:solidFill>
                <a:ea typeface="Segoe UI Semibold" panose="020B0502040204020203" pitchFamily="34" charset="0"/>
                <a:cs typeface="Segoe UI Semibold" panose="020B0502040204020203" pitchFamily="34" charset="0"/>
              </a:rPr>
              <a:t>Доход по УСН:</a:t>
            </a:r>
          </a:p>
          <a:p>
            <a:pPr fontAlgn="base">
              <a:spcBef>
                <a:spcPct val="0"/>
              </a:spcBef>
              <a:spcAft>
                <a:spcPct val="0"/>
              </a:spcAft>
              <a:buFontTx/>
              <a:buChar char="-"/>
              <a:defRPr/>
            </a:pPr>
            <a:r>
              <a:rPr lang="en-US" altLang="ru-RU" sz="1400" dirty="0">
                <a:solidFill>
                  <a:schemeClr val="tx2"/>
                </a:solidFill>
                <a:ea typeface="Segoe UI Semibold" panose="020B0502040204020203" pitchFamily="34" charset="0"/>
                <a:cs typeface="Segoe UI Semibold" panose="020B0502040204020203" pitchFamily="34" charset="0"/>
              </a:rPr>
              <a:t> </a:t>
            </a:r>
            <a:r>
              <a:rPr lang="ru-RU" altLang="ru-RU" sz="1400" dirty="0">
                <a:solidFill>
                  <a:schemeClr val="tx2"/>
                </a:solidFill>
                <a:ea typeface="Segoe UI Semibold" panose="020B0502040204020203" pitchFamily="34" charset="0"/>
                <a:cs typeface="Segoe UI Semibold" panose="020B0502040204020203" pitchFamily="34" charset="0"/>
              </a:rPr>
              <a:t>за январь – декабрь 2025 г. – </a:t>
            </a:r>
            <a:r>
              <a:rPr lang="en-US" altLang="ru-RU" sz="1400" dirty="0">
                <a:solidFill>
                  <a:schemeClr val="tx2"/>
                </a:solidFill>
                <a:ea typeface="Segoe UI Semibold" panose="020B0502040204020203" pitchFamily="34" charset="0"/>
                <a:cs typeface="Segoe UI Semibold" panose="020B0502040204020203" pitchFamily="34" charset="0"/>
              </a:rPr>
              <a:t>20</a:t>
            </a:r>
            <a:r>
              <a:rPr lang="ru-RU" altLang="ru-RU" sz="1400" dirty="0">
                <a:solidFill>
                  <a:schemeClr val="tx2"/>
                </a:solidFill>
                <a:ea typeface="Segoe UI Semibold" panose="020B0502040204020203" pitchFamily="34" charset="0"/>
                <a:cs typeface="Segoe UI Semibold" panose="020B0502040204020203" pitchFamily="34" charset="0"/>
              </a:rPr>
              <a:t> </a:t>
            </a:r>
            <a:r>
              <a:rPr lang="ru-RU" altLang="ru-RU" sz="1400" dirty="0" err="1">
                <a:solidFill>
                  <a:schemeClr val="tx2"/>
                </a:solidFill>
                <a:ea typeface="Segoe UI Semibold" panose="020B0502040204020203" pitchFamily="34" charset="0"/>
                <a:cs typeface="Segoe UI Semibold" panose="020B0502040204020203" pitchFamily="34" charset="0"/>
              </a:rPr>
              <a:t>млн</a:t>
            </a:r>
            <a:r>
              <a:rPr lang="ru-RU" altLang="ru-RU" sz="1400" dirty="0">
                <a:solidFill>
                  <a:schemeClr val="tx2"/>
                </a:solidFill>
                <a:ea typeface="Segoe UI Semibold" panose="020B0502040204020203" pitchFamily="34" charset="0"/>
                <a:cs typeface="Segoe UI Semibold" panose="020B0502040204020203" pitchFamily="34" charset="0"/>
              </a:rPr>
              <a:t> руб.;</a:t>
            </a:r>
          </a:p>
          <a:p>
            <a:pPr fontAlgn="base">
              <a:spcBef>
                <a:spcPct val="0"/>
              </a:spcBef>
              <a:spcAft>
                <a:spcPct val="0"/>
              </a:spcAft>
              <a:buFontTx/>
              <a:buChar char="-"/>
              <a:defRPr/>
            </a:pPr>
            <a:r>
              <a:rPr lang="ru-RU" altLang="ru-RU" sz="1400" dirty="0">
                <a:solidFill>
                  <a:schemeClr val="tx2"/>
                </a:solidFill>
                <a:ea typeface="Segoe UI Semibold" panose="020B0502040204020203" pitchFamily="34" charset="0"/>
                <a:cs typeface="Segoe UI Semibold" panose="020B0502040204020203" pitchFamily="34" charset="0"/>
              </a:rPr>
              <a:t> за январь – февраль 2026 г. – 19 </a:t>
            </a:r>
            <a:r>
              <a:rPr lang="ru-RU" altLang="ru-RU" sz="1400" dirty="0" err="1">
                <a:solidFill>
                  <a:schemeClr val="tx2"/>
                </a:solidFill>
                <a:ea typeface="Segoe UI Semibold" panose="020B0502040204020203" pitchFamily="34" charset="0"/>
                <a:cs typeface="Segoe UI Semibold" panose="020B0502040204020203" pitchFamily="34" charset="0"/>
              </a:rPr>
              <a:t>млн</a:t>
            </a:r>
            <a:r>
              <a:rPr lang="ru-RU" altLang="ru-RU" sz="1400" dirty="0">
                <a:solidFill>
                  <a:schemeClr val="tx2"/>
                </a:solidFill>
                <a:ea typeface="Segoe UI Semibold" panose="020B0502040204020203" pitchFamily="34" charset="0"/>
                <a:cs typeface="Segoe UI Semibold" panose="020B0502040204020203" pitchFamily="34" charset="0"/>
              </a:rPr>
              <a:t> руб.;</a:t>
            </a:r>
          </a:p>
          <a:p>
            <a:pPr fontAlgn="base">
              <a:spcBef>
                <a:spcPct val="0"/>
              </a:spcBef>
              <a:spcAft>
                <a:spcPct val="0"/>
              </a:spcAft>
              <a:defRPr/>
            </a:pPr>
            <a:r>
              <a:rPr lang="ru-RU" altLang="ru-RU" sz="1400" dirty="0">
                <a:solidFill>
                  <a:schemeClr val="tx2"/>
                </a:solidFill>
                <a:ea typeface="Segoe UI Semibold" panose="020B0502040204020203" pitchFamily="34" charset="0"/>
                <a:cs typeface="Segoe UI Semibold" panose="020B0502040204020203" pitchFamily="34" charset="0"/>
              </a:rPr>
              <a:t>- за январь – </a:t>
            </a:r>
            <a:r>
              <a:rPr lang="ru-RU" altLang="ru-RU" sz="1400" dirty="0" smtClean="0">
                <a:solidFill>
                  <a:schemeClr val="tx2"/>
                </a:solidFill>
                <a:ea typeface="Segoe UI Semibold" panose="020B0502040204020203" pitchFamily="34" charset="0"/>
                <a:cs typeface="Segoe UI Semibold" panose="020B0502040204020203" pitchFamily="34" charset="0"/>
              </a:rPr>
              <a:t>май </a:t>
            </a:r>
            <a:r>
              <a:rPr lang="ru-RU" altLang="ru-RU" sz="1400" dirty="0">
                <a:solidFill>
                  <a:schemeClr val="tx2"/>
                </a:solidFill>
                <a:ea typeface="Segoe UI Semibold" panose="020B0502040204020203" pitchFamily="34" charset="0"/>
                <a:cs typeface="Segoe UI Semibold" panose="020B0502040204020203" pitchFamily="34" charset="0"/>
              </a:rPr>
              <a:t>2026 г. – 21 </a:t>
            </a:r>
            <a:r>
              <a:rPr lang="ru-RU" altLang="ru-RU" sz="1400" dirty="0" err="1">
                <a:solidFill>
                  <a:schemeClr val="tx2"/>
                </a:solidFill>
                <a:ea typeface="Segoe UI Semibold" panose="020B0502040204020203" pitchFamily="34" charset="0"/>
                <a:cs typeface="Segoe UI Semibold" panose="020B0502040204020203" pitchFamily="34" charset="0"/>
              </a:rPr>
              <a:t>млн</a:t>
            </a:r>
            <a:r>
              <a:rPr lang="ru-RU" altLang="ru-RU" sz="1400" dirty="0">
                <a:solidFill>
                  <a:schemeClr val="tx2"/>
                </a:solidFill>
                <a:ea typeface="Segoe UI Semibold" panose="020B0502040204020203" pitchFamily="34" charset="0"/>
                <a:cs typeface="Segoe UI Semibold" panose="020B0502040204020203" pitchFamily="34" charset="0"/>
              </a:rPr>
              <a:t> руб.</a:t>
            </a:r>
          </a:p>
          <a:p>
            <a:pPr fontAlgn="base">
              <a:spcBef>
                <a:spcPct val="0"/>
              </a:spcBef>
              <a:spcAft>
                <a:spcPct val="0"/>
              </a:spcAft>
              <a:defRPr/>
            </a:pPr>
            <a:endParaRPr lang="ru-RU" altLang="ru-RU" sz="1400"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endParaRPr lang="ru-RU" altLang="ru-RU" sz="1400"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r>
              <a:rPr lang="ru-RU" altLang="ru-RU" sz="1400" dirty="0" smtClean="0">
                <a:solidFill>
                  <a:schemeClr val="tx2"/>
                </a:solidFill>
                <a:ea typeface="Segoe UI Semibold" panose="020B0502040204020203" pitchFamily="34" charset="0"/>
                <a:cs typeface="Segoe UI Semibold" panose="020B0502040204020203" pitchFamily="34" charset="0"/>
              </a:rPr>
              <a:t>ИП </a:t>
            </a:r>
            <a:r>
              <a:rPr lang="ru-RU" altLang="ru-RU" sz="1400" dirty="0">
                <a:solidFill>
                  <a:schemeClr val="tx2"/>
                </a:solidFill>
                <a:ea typeface="Segoe UI Semibold" panose="020B0502040204020203" pitchFamily="34" charset="0"/>
                <a:cs typeface="Segoe UI Semibold" panose="020B0502040204020203" pitchFamily="34" charset="0"/>
              </a:rPr>
              <a:t>начинает исполнять обязанности налогоплательщика НДС </a:t>
            </a:r>
            <a:r>
              <a:rPr lang="ru-RU" altLang="ru-RU" sz="1400" b="1" dirty="0">
                <a:solidFill>
                  <a:schemeClr val="tx2"/>
                </a:solidFill>
                <a:ea typeface="Segoe UI Semibold" panose="020B0502040204020203" pitchFamily="34" charset="0"/>
                <a:cs typeface="Segoe UI Semibold" panose="020B0502040204020203" pitchFamily="34" charset="0"/>
              </a:rPr>
              <a:t>с 1 </a:t>
            </a:r>
            <a:r>
              <a:rPr lang="ru-RU" altLang="ru-RU" sz="1400" b="1" dirty="0" smtClean="0">
                <a:solidFill>
                  <a:schemeClr val="tx2"/>
                </a:solidFill>
                <a:ea typeface="Segoe UI Semibold" panose="020B0502040204020203" pitchFamily="34" charset="0"/>
                <a:cs typeface="Segoe UI Semibold" panose="020B0502040204020203" pitchFamily="34" charset="0"/>
              </a:rPr>
              <a:t>июня  </a:t>
            </a:r>
            <a:r>
              <a:rPr lang="ru-RU" altLang="ru-RU" sz="1400" b="1" dirty="0">
                <a:solidFill>
                  <a:schemeClr val="tx2"/>
                </a:solidFill>
                <a:ea typeface="Segoe UI Semibold" panose="020B0502040204020203" pitchFamily="34" charset="0"/>
                <a:cs typeface="Segoe UI Semibold" panose="020B0502040204020203" pitchFamily="34" charset="0"/>
              </a:rPr>
              <a:t>2026 г. </a:t>
            </a:r>
          </a:p>
        </p:txBody>
      </p:sp>
      <p:sp>
        <p:nvSpPr>
          <p:cNvPr id="8" name="Правая фигурная скобка 7"/>
          <p:cNvSpPr/>
          <p:nvPr/>
        </p:nvSpPr>
        <p:spPr>
          <a:xfrm>
            <a:off x="4838014" y="815414"/>
            <a:ext cx="233172" cy="3003804"/>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9" name="Прямоугольник 8"/>
          <p:cNvSpPr/>
          <p:nvPr/>
        </p:nvSpPr>
        <p:spPr>
          <a:xfrm>
            <a:off x="5165367" y="1259334"/>
            <a:ext cx="2483789" cy="2462213"/>
          </a:xfrm>
          <a:prstGeom prst="rect">
            <a:avLst/>
          </a:prstGeom>
        </p:spPr>
        <p:txBody>
          <a:bodyPr wrap="square">
            <a:spAutoFit/>
          </a:bodyPr>
          <a:lstStyle/>
          <a:p>
            <a:pPr fontAlgn="base">
              <a:spcBef>
                <a:spcPct val="0"/>
              </a:spcBef>
              <a:spcAft>
                <a:spcPct val="0"/>
              </a:spcAft>
              <a:defRPr/>
            </a:pPr>
            <a:r>
              <a:rPr lang="ru-RU" altLang="ru-RU" sz="1400" dirty="0">
                <a:solidFill>
                  <a:schemeClr val="tx2"/>
                </a:solidFill>
                <a:ea typeface="Segoe UI Semibold" panose="020B0502040204020203" pitchFamily="34" charset="0"/>
                <a:cs typeface="Segoe UI Semibold" panose="020B0502040204020203" pitchFamily="34" charset="0"/>
              </a:rPr>
              <a:t>Декларацию по НДС за 1 квартал 2026 года сдавать </a:t>
            </a:r>
            <a:r>
              <a:rPr lang="ru-RU" altLang="ru-RU" sz="1400" b="1" dirty="0">
                <a:solidFill>
                  <a:schemeClr val="tx2"/>
                </a:solidFill>
                <a:ea typeface="Segoe UI Semibold" panose="020B0502040204020203" pitchFamily="34" charset="0"/>
                <a:cs typeface="Segoe UI Semibold" panose="020B0502040204020203" pitchFamily="34" charset="0"/>
              </a:rPr>
              <a:t>не нужно</a:t>
            </a:r>
          </a:p>
          <a:p>
            <a:pPr fontAlgn="base">
              <a:spcBef>
                <a:spcPct val="0"/>
              </a:spcBef>
              <a:spcAft>
                <a:spcPct val="0"/>
              </a:spcAft>
              <a:defRPr/>
            </a:pPr>
            <a:endParaRPr lang="ru-RU" altLang="ru-RU" sz="1400"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endParaRPr lang="ru-RU" altLang="ru-RU" sz="1400"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endParaRPr lang="ru-RU" altLang="ru-RU" sz="1400"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endParaRPr lang="ru-RU" altLang="ru-RU" sz="1400"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endParaRPr lang="ru-RU" altLang="ru-RU" sz="1400" dirty="0">
              <a:solidFill>
                <a:schemeClr val="tx2"/>
              </a:solidFill>
              <a:ea typeface="Segoe UI Semibold" panose="020B0502040204020203" pitchFamily="34" charset="0"/>
              <a:cs typeface="Segoe UI Semibold" panose="020B0502040204020203" pitchFamily="34" charset="0"/>
            </a:endParaRPr>
          </a:p>
          <a:p>
            <a:pPr fontAlgn="base">
              <a:spcBef>
                <a:spcPct val="0"/>
              </a:spcBef>
              <a:spcAft>
                <a:spcPct val="0"/>
              </a:spcAft>
              <a:defRPr/>
            </a:pPr>
            <a:r>
              <a:rPr lang="ru-RU" altLang="ru-RU" sz="1400" dirty="0">
                <a:solidFill>
                  <a:schemeClr val="tx2"/>
                </a:solidFill>
                <a:ea typeface="Segoe UI Semibold" panose="020B0502040204020203" pitchFamily="34" charset="0"/>
                <a:cs typeface="Segoe UI Semibold" panose="020B0502040204020203" pitchFamily="34" charset="0"/>
              </a:rPr>
              <a:t>Декларацию по НДС </a:t>
            </a:r>
            <a:r>
              <a:rPr lang="ru-RU" altLang="ru-RU" sz="1400" b="1" dirty="0">
                <a:solidFill>
                  <a:schemeClr val="tx2"/>
                </a:solidFill>
                <a:ea typeface="Segoe UI Semibold" panose="020B0502040204020203" pitchFamily="34" charset="0"/>
                <a:cs typeface="Segoe UI Semibold" panose="020B0502040204020203" pitchFamily="34" charset="0"/>
              </a:rPr>
              <a:t>необходимо представить за 2 квартал 2026 года</a:t>
            </a:r>
          </a:p>
        </p:txBody>
      </p:sp>
      <p:sp>
        <p:nvSpPr>
          <p:cNvPr id="10" name="Прямоугольник 9"/>
          <p:cNvSpPr/>
          <p:nvPr/>
        </p:nvSpPr>
        <p:spPr>
          <a:xfrm>
            <a:off x="850661" y="4460814"/>
            <a:ext cx="2062552" cy="383823"/>
          </a:xfrm>
          <a:prstGeom prst="rect">
            <a:avLst/>
          </a:prstGeom>
        </p:spPr>
        <p:txBody>
          <a:bodyPr wrap="none">
            <a:spAutoFit/>
          </a:bodyPr>
          <a:lstStyle/>
          <a:p>
            <a:pPr>
              <a:lnSpc>
                <a:spcPct val="115000"/>
              </a:lnSpc>
              <a:defRPr/>
            </a:pPr>
            <a:r>
              <a:rPr lang="ru-RU" b="1" dirty="0">
                <a:solidFill>
                  <a:schemeClr val="tx2"/>
                </a:solidFill>
              </a:rPr>
              <a:t>П.5 ст.145 НК РФ</a:t>
            </a:r>
          </a:p>
        </p:txBody>
      </p:sp>
      <p:sp>
        <p:nvSpPr>
          <p:cNvPr id="11" name="Прямоугольник 10"/>
          <p:cNvSpPr/>
          <p:nvPr/>
        </p:nvSpPr>
        <p:spPr>
          <a:xfrm>
            <a:off x="971600" y="357504"/>
            <a:ext cx="6768752" cy="369332"/>
          </a:xfrm>
          <a:prstGeom prst="rect">
            <a:avLst/>
          </a:prstGeom>
        </p:spPr>
        <p:txBody>
          <a:bodyPr wrap="square">
            <a:spAutoFit/>
          </a:bodyPr>
          <a:lstStyle/>
          <a:p>
            <a:r>
              <a:rPr lang="ru-RU" b="1" dirty="0">
                <a:solidFill>
                  <a:schemeClr val="tx2"/>
                </a:solidFill>
              </a:rPr>
              <a:t>С какого момента возникает обязанность платить НДС</a:t>
            </a:r>
          </a:p>
        </p:txBody>
      </p:sp>
    </p:spTree>
    <p:extLst>
      <p:ext uri="{BB962C8B-B14F-4D97-AF65-F5344CB8AC3E}">
        <p14:creationId xmlns="" xmlns:p14="http://schemas.microsoft.com/office/powerpoint/2010/main" val="13027804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xmlns="" id="{FFEE596B-A331-10BD-7E7A-8EF49DE36EE6}"/>
              </a:ext>
            </a:extLst>
          </p:cNvPr>
          <p:cNvSpPr txBox="1"/>
          <p:nvPr/>
        </p:nvSpPr>
        <p:spPr>
          <a:xfrm>
            <a:off x="1259632" y="411510"/>
            <a:ext cx="6792367" cy="369332"/>
          </a:xfrm>
          <a:prstGeom prst="rect">
            <a:avLst/>
          </a:prstGeom>
          <a:noFill/>
        </p:spPr>
        <p:txBody>
          <a:bodyPr wrap="square">
            <a:spAutoFit/>
          </a:bodyPr>
          <a:lstStyle/>
          <a:p>
            <a:pPr algn="ctr"/>
            <a:r>
              <a:rPr lang="ru-RU" altLang="ru-RU" b="1" dirty="0" smtClean="0">
                <a:solidFill>
                  <a:schemeClr val="tx2"/>
                </a:solidFill>
              </a:rPr>
              <a:t>УСН. Применение ставки НДС 5% (7%)</a:t>
            </a:r>
            <a:endParaRPr lang="ru-RU" b="1" dirty="0" smtClean="0">
              <a:solidFill>
                <a:schemeClr val="tx2"/>
              </a:solidFill>
            </a:endParaRPr>
          </a:p>
        </p:txBody>
      </p:sp>
      <p:graphicFrame>
        <p:nvGraphicFramePr>
          <p:cNvPr id="10" name="Таблица 9"/>
          <p:cNvGraphicFramePr>
            <a:graphicFrameLocks noGrp="1"/>
          </p:cNvGraphicFramePr>
          <p:nvPr>
            <p:extLst>
              <p:ext uri="{D42A27DB-BD31-4B8C-83A1-F6EECF244321}">
                <p14:modId xmlns="" xmlns:p14="http://schemas.microsoft.com/office/powerpoint/2010/main" val="996351415"/>
              </p:ext>
            </p:extLst>
          </p:nvPr>
        </p:nvGraphicFramePr>
        <p:xfrm>
          <a:off x="395536" y="1419622"/>
          <a:ext cx="8350369" cy="1474477"/>
        </p:xfrm>
        <a:graphic>
          <a:graphicData uri="http://schemas.openxmlformats.org/drawingml/2006/table">
            <a:tbl>
              <a:tblPr/>
              <a:tblGrid>
                <a:gridCol w="2783192"/>
                <a:gridCol w="2783192"/>
                <a:gridCol w="2783985"/>
              </a:tblGrid>
              <a:tr h="377197">
                <a:tc>
                  <a:txBody>
                    <a:bodyPr/>
                    <a:lstStyle/>
                    <a:p>
                      <a:pPr algn="ctr">
                        <a:spcAft>
                          <a:spcPts val="0"/>
                        </a:spcAft>
                      </a:pPr>
                      <a:r>
                        <a:rPr lang="ru-RU" sz="1100" b="1" dirty="0">
                          <a:solidFill>
                            <a:schemeClr val="tx2"/>
                          </a:solidFill>
                          <a:latin typeface="Arial" pitchFamily="34" charset="0"/>
                          <a:ea typeface="Times New Roman"/>
                          <a:cs typeface="Arial" pitchFamily="34" charset="0"/>
                        </a:rPr>
                        <a:t>Доходы</a:t>
                      </a:r>
                      <a:endParaRPr lang="ru-RU" sz="1100" dirty="0">
                        <a:solidFill>
                          <a:schemeClr val="tx2"/>
                        </a:solidFill>
                        <a:latin typeface="Arial" pitchFamily="34" charset="0"/>
                        <a:ea typeface="Times New Roman"/>
                        <a:cs typeface="Arial" pitchFamily="34" charset="0"/>
                      </a:endParaRP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c>
                  <a:txBody>
                    <a:bodyPr/>
                    <a:lstStyle/>
                    <a:p>
                      <a:pPr algn="ctr">
                        <a:spcAft>
                          <a:spcPts val="0"/>
                        </a:spcAft>
                      </a:pPr>
                      <a:r>
                        <a:rPr lang="ru-RU" sz="1100" b="1">
                          <a:solidFill>
                            <a:schemeClr val="tx2"/>
                          </a:solidFill>
                          <a:latin typeface="Arial" pitchFamily="34" charset="0"/>
                          <a:ea typeface="Times New Roman"/>
                          <a:cs typeface="Arial" pitchFamily="34" charset="0"/>
                        </a:rPr>
                        <a:t>Ставка</a:t>
                      </a:r>
                      <a:endParaRPr lang="ru-RU" sz="1100">
                        <a:solidFill>
                          <a:schemeClr val="tx2"/>
                        </a:solidFill>
                        <a:latin typeface="Arial" pitchFamily="34" charset="0"/>
                        <a:ea typeface="Times New Roman"/>
                        <a:cs typeface="Arial" pitchFamily="34" charset="0"/>
                      </a:endParaRP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c>
                  <a:txBody>
                    <a:bodyPr/>
                    <a:lstStyle/>
                    <a:p>
                      <a:pPr algn="ctr">
                        <a:spcAft>
                          <a:spcPts val="0"/>
                        </a:spcAft>
                      </a:pPr>
                      <a:r>
                        <a:rPr lang="ru-RU" sz="1100" b="1">
                          <a:solidFill>
                            <a:schemeClr val="tx2"/>
                          </a:solidFill>
                          <a:latin typeface="Arial" pitchFamily="34" charset="0"/>
                          <a:ea typeface="Times New Roman"/>
                          <a:cs typeface="Arial" pitchFamily="34" charset="0"/>
                        </a:rPr>
                        <a:t>Вычеты НДС</a:t>
                      </a:r>
                      <a:endParaRPr lang="ru-RU" sz="1100">
                        <a:solidFill>
                          <a:schemeClr val="tx2"/>
                        </a:solidFill>
                        <a:latin typeface="Arial" pitchFamily="34" charset="0"/>
                        <a:ea typeface="Times New Roman"/>
                        <a:cs typeface="Arial" pitchFamily="34" charset="0"/>
                      </a:endParaRP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r>
              <a:tr h="617220">
                <a:tc>
                  <a:txBody>
                    <a:bodyPr/>
                    <a:lstStyle/>
                    <a:p>
                      <a:pPr>
                        <a:spcAft>
                          <a:spcPts val="0"/>
                        </a:spcAft>
                      </a:pPr>
                      <a:r>
                        <a:rPr lang="ru-RU" sz="1100" dirty="0" smtClean="0">
                          <a:solidFill>
                            <a:schemeClr val="tx2"/>
                          </a:solidFill>
                          <a:latin typeface="Arial" pitchFamily="34" charset="0"/>
                          <a:ea typeface="Times New Roman"/>
                          <a:cs typeface="Arial" pitchFamily="34" charset="0"/>
                        </a:rPr>
                        <a:t>От 20 млн</a:t>
                      </a:r>
                      <a:r>
                        <a:rPr lang="ru-RU" sz="1100" dirty="0">
                          <a:solidFill>
                            <a:schemeClr val="tx2"/>
                          </a:solidFill>
                          <a:latin typeface="Arial" pitchFamily="34" charset="0"/>
                          <a:ea typeface="Times New Roman"/>
                          <a:cs typeface="Arial" pitchFamily="34" charset="0"/>
                        </a:rPr>
                        <a:t>. руб. до </a:t>
                      </a:r>
                      <a:r>
                        <a:rPr lang="ru-RU" sz="1100" dirty="0" smtClean="0">
                          <a:solidFill>
                            <a:schemeClr val="tx2"/>
                          </a:solidFill>
                          <a:latin typeface="Arial" pitchFamily="34" charset="0"/>
                          <a:ea typeface="Times New Roman"/>
                          <a:cs typeface="Arial" pitchFamily="34" charset="0"/>
                        </a:rPr>
                        <a:t>272,5 </a:t>
                      </a:r>
                      <a:r>
                        <a:rPr lang="ru-RU" sz="1100" dirty="0">
                          <a:solidFill>
                            <a:schemeClr val="tx2"/>
                          </a:solidFill>
                          <a:latin typeface="Arial" pitchFamily="34" charset="0"/>
                          <a:ea typeface="Times New Roman"/>
                          <a:cs typeface="Arial" pitchFamily="34" charset="0"/>
                        </a:rPr>
                        <a:t>млн.руб.</a:t>
                      </a: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c>
                  <a:txBody>
                    <a:bodyPr/>
                    <a:lstStyle/>
                    <a:p>
                      <a:pPr algn="ctr">
                        <a:spcAft>
                          <a:spcPts val="0"/>
                        </a:spcAft>
                      </a:pPr>
                      <a:r>
                        <a:rPr lang="ru-RU" sz="1100" dirty="0">
                          <a:solidFill>
                            <a:schemeClr val="tx2"/>
                          </a:solidFill>
                          <a:latin typeface="Arial" pitchFamily="34" charset="0"/>
                          <a:ea typeface="Times New Roman"/>
                          <a:cs typeface="Arial" pitchFamily="34" charset="0"/>
                        </a:rPr>
                        <a:t>5% или </a:t>
                      </a:r>
                      <a:r>
                        <a:rPr lang="ru-RU" sz="1100" dirty="0" smtClean="0">
                          <a:solidFill>
                            <a:schemeClr val="tx2"/>
                          </a:solidFill>
                          <a:latin typeface="Arial" pitchFamily="34" charset="0"/>
                          <a:ea typeface="Times New Roman"/>
                          <a:cs typeface="Arial" pitchFamily="34" charset="0"/>
                        </a:rPr>
                        <a:t>22% (пп.1 п.8 ст.164 НК РФ)</a:t>
                      </a:r>
                      <a:endParaRPr lang="ru-RU" sz="1100" dirty="0">
                        <a:solidFill>
                          <a:schemeClr val="tx2"/>
                        </a:solidFill>
                        <a:latin typeface="Arial" pitchFamily="34" charset="0"/>
                        <a:ea typeface="Times New Roman"/>
                        <a:cs typeface="Arial" pitchFamily="34" charset="0"/>
                      </a:endParaRP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c>
                  <a:txBody>
                    <a:bodyPr/>
                    <a:lstStyle/>
                    <a:p>
                      <a:pPr algn="l">
                        <a:spcAft>
                          <a:spcPts val="0"/>
                        </a:spcAft>
                      </a:pPr>
                      <a:r>
                        <a:rPr lang="ru-RU" sz="1100" dirty="0">
                          <a:solidFill>
                            <a:schemeClr val="tx2"/>
                          </a:solidFill>
                          <a:latin typeface="Arial" pitchFamily="34" charset="0"/>
                          <a:ea typeface="Times New Roman"/>
                          <a:cs typeface="Arial" pitchFamily="34" charset="0"/>
                        </a:rPr>
                        <a:t>При ставке 5% права на вычет нет. При ставке </a:t>
                      </a:r>
                      <a:r>
                        <a:rPr lang="ru-RU" sz="1100" dirty="0" smtClean="0">
                          <a:solidFill>
                            <a:schemeClr val="tx2"/>
                          </a:solidFill>
                          <a:latin typeface="Arial" pitchFamily="34" charset="0"/>
                          <a:ea typeface="Times New Roman"/>
                          <a:cs typeface="Arial" pitchFamily="34" charset="0"/>
                        </a:rPr>
                        <a:t>22% </a:t>
                      </a:r>
                      <a:r>
                        <a:rPr lang="ru-RU" sz="1100" dirty="0">
                          <a:solidFill>
                            <a:schemeClr val="tx2"/>
                          </a:solidFill>
                          <a:latin typeface="Arial" pitchFamily="34" charset="0"/>
                          <a:ea typeface="Times New Roman"/>
                          <a:cs typeface="Arial" pitchFamily="34" charset="0"/>
                        </a:rPr>
                        <a:t>вычет применяется.</a:t>
                      </a: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r>
              <a:tr h="480060">
                <a:tc>
                  <a:txBody>
                    <a:bodyPr/>
                    <a:lstStyle/>
                    <a:p>
                      <a:pPr>
                        <a:spcAft>
                          <a:spcPts val="0"/>
                        </a:spcAft>
                      </a:pPr>
                      <a:r>
                        <a:rPr lang="ru-RU" sz="1100" dirty="0" smtClean="0">
                          <a:solidFill>
                            <a:schemeClr val="tx2"/>
                          </a:solidFill>
                          <a:latin typeface="Arial" pitchFamily="34" charset="0"/>
                          <a:ea typeface="Times New Roman"/>
                          <a:cs typeface="Arial" pitchFamily="34" charset="0"/>
                        </a:rPr>
                        <a:t>От</a:t>
                      </a:r>
                      <a:r>
                        <a:rPr lang="ru-RU" sz="1100" baseline="0" dirty="0" smtClean="0">
                          <a:solidFill>
                            <a:schemeClr val="tx2"/>
                          </a:solidFill>
                          <a:latin typeface="Arial" pitchFamily="34" charset="0"/>
                          <a:ea typeface="Times New Roman"/>
                          <a:cs typeface="Arial" pitchFamily="34" charset="0"/>
                        </a:rPr>
                        <a:t> </a:t>
                      </a:r>
                      <a:r>
                        <a:rPr lang="ru-RU" sz="1100" dirty="0" smtClean="0">
                          <a:solidFill>
                            <a:schemeClr val="tx2"/>
                          </a:solidFill>
                          <a:latin typeface="Arial" pitchFamily="34" charset="0"/>
                          <a:ea typeface="Times New Roman"/>
                          <a:cs typeface="Arial" pitchFamily="34" charset="0"/>
                        </a:rPr>
                        <a:t> </a:t>
                      </a:r>
                      <a:r>
                        <a:rPr lang="ru-RU" sz="1100" dirty="0">
                          <a:solidFill>
                            <a:schemeClr val="tx2"/>
                          </a:solidFill>
                          <a:latin typeface="Arial" pitchFamily="34" charset="0"/>
                          <a:ea typeface="Times New Roman"/>
                          <a:cs typeface="Arial" pitchFamily="34" charset="0"/>
                        </a:rPr>
                        <a:t>250 млн. руб. до </a:t>
                      </a:r>
                      <a:r>
                        <a:rPr lang="ru-RU" sz="1100" dirty="0" smtClean="0">
                          <a:solidFill>
                            <a:schemeClr val="tx2"/>
                          </a:solidFill>
                          <a:latin typeface="Arial" pitchFamily="34" charset="0"/>
                          <a:ea typeface="Times New Roman"/>
                          <a:cs typeface="Arial" pitchFamily="34" charset="0"/>
                        </a:rPr>
                        <a:t>490,5 </a:t>
                      </a:r>
                      <a:r>
                        <a:rPr lang="ru-RU" sz="1100" dirty="0">
                          <a:solidFill>
                            <a:schemeClr val="tx2"/>
                          </a:solidFill>
                          <a:latin typeface="Arial" pitchFamily="34" charset="0"/>
                          <a:ea typeface="Times New Roman"/>
                          <a:cs typeface="Arial" pitchFamily="34" charset="0"/>
                        </a:rPr>
                        <a:t>млн.руб.</a:t>
                      </a: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c>
                  <a:txBody>
                    <a:bodyPr/>
                    <a:lstStyle/>
                    <a:p>
                      <a:pPr algn="ctr">
                        <a:spcAft>
                          <a:spcPts val="0"/>
                        </a:spcAft>
                      </a:pPr>
                      <a:r>
                        <a:rPr lang="ru-RU" sz="1100" dirty="0">
                          <a:solidFill>
                            <a:schemeClr val="tx2"/>
                          </a:solidFill>
                          <a:latin typeface="Arial" pitchFamily="34" charset="0"/>
                          <a:ea typeface="Times New Roman"/>
                          <a:cs typeface="Arial" pitchFamily="34" charset="0"/>
                        </a:rPr>
                        <a:t>7% или </a:t>
                      </a:r>
                      <a:r>
                        <a:rPr lang="ru-RU" sz="1100" dirty="0" smtClean="0">
                          <a:solidFill>
                            <a:schemeClr val="tx2"/>
                          </a:solidFill>
                          <a:latin typeface="Arial" pitchFamily="34" charset="0"/>
                          <a:ea typeface="Times New Roman"/>
                          <a:cs typeface="Arial" pitchFamily="34" charset="0"/>
                        </a:rPr>
                        <a:t>22% (пп.2 п.8 ст.164 НК РФ)</a:t>
                      </a:r>
                      <a:endParaRPr lang="ru-RU" sz="1100" dirty="0">
                        <a:solidFill>
                          <a:schemeClr val="tx2"/>
                        </a:solidFill>
                        <a:latin typeface="Arial" pitchFamily="34" charset="0"/>
                        <a:ea typeface="Times New Roman"/>
                        <a:cs typeface="Arial" pitchFamily="34" charset="0"/>
                      </a:endParaRP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c>
                  <a:txBody>
                    <a:bodyPr/>
                    <a:lstStyle/>
                    <a:p>
                      <a:pPr algn="l">
                        <a:spcAft>
                          <a:spcPts val="0"/>
                        </a:spcAft>
                      </a:pPr>
                      <a:r>
                        <a:rPr lang="ru-RU" sz="1100" dirty="0">
                          <a:solidFill>
                            <a:schemeClr val="tx2"/>
                          </a:solidFill>
                          <a:latin typeface="Arial" pitchFamily="34" charset="0"/>
                          <a:ea typeface="Times New Roman"/>
                          <a:cs typeface="Arial" pitchFamily="34" charset="0"/>
                        </a:rPr>
                        <a:t>При ставке 7% права на вычет нет. При ставке </a:t>
                      </a:r>
                      <a:r>
                        <a:rPr lang="ru-RU" sz="1100" dirty="0" smtClean="0">
                          <a:solidFill>
                            <a:schemeClr val="tx2"/>
                          </a:solidFill>
                          <a:latin typeface="Arial" pitchFamily="34" charset="0"/>
                          <a:ea typeface="Times New Roman"/>
                          <a:cs typeface="Arial" pitchFamily="34" charset="0"/>
                        </a:rPr>
                        <a:t>22% </a:t>
                      </a:r>
                      <a:r>
                        <a:rPr lang="ru-RU" sz="1100" dirty="0">
                          <a:solidFill>
                            <a:schemeClr val="tx2"/>
                          </a:solidFill>
                          <a:latin typeface="Arial" pitchFamily="34" charset="0"/>
                          <a:ea typeface="Times New Roman"/>
                          <a:cs typeface="Arial" pitchFamily="34" charset="0"/>
                        </a:rPr>
                        <a:t>вычет применяется</a:t>
                      </a: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r>
            </a:tbl>
          </a:graphicData>
        </a:graphic>
      </p:graphicFrame>
      <p:pic>
        <p:nvPicPr>
          <p:cNvPr id="4098" name="Picture 2"/>
          <p:cNvPicPr>
            <a:picLocks noChangeAspect="1" noChangeArrowheads="1"/>
          </p:cNvPicPr>
          <p:nvPr/>
        </p:nvPicPr>
        <p:blipFill>
          <a:blip r:embed="rId2" cstate="print"/>
          <a:srcRect/>
          <a:stretch>
            <a:fillRect/>
          </a:stretch>
        </p:blipFill>
        <p:spPr bwMode="auto">
          <a:xfrm>
            <a:off x="323528" y="3075806"/>
            <a:ext cx="8424863" cy="1200150"/>
          </a:xfrm>
          <a:prstGeom prst="rect">
            <a:avLst/>
          </a:prstGeom>
          <a:noFill/>
          <a:ln w="9525">
            <a:noFill/>
            <a:miter lim="800000"/>
            <a:headEnd/>
            <a:tailEnd/>
          </a:ln>
          <a:effectLst/>
        </p:spPr>
      </p:pic>
    </p:spTree>
    <p:extLst>
      <p:ext uri="{BB962C8B-B14F-4D97-AF65-F5344CB8AC3E}">
        <p14:creationId xmlns="" xmlns:p14="http://schemas.microsoft.com/office/powerpoint/2010/main" val="3535757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264313" y="1192680"/>
            <a:ext cx="8505645" cy="830997"/>
          </a:xfrm>
          <a:prstGeom prst="rect">
            <a:avLst/>
          </a:prstGeom>
        </p:spPr>
        <p:txBody>
          <a:bodyPr wrap="square">
            <a:spAutoFit/>
          </a:bodyPr>
          <a:lstStyle/>
          <a:p>
            <a:pPr indent="358775"/>
            <a:r>
              <a:rPr lang="ru-RU" sz="1600" b="1" dirty="0" smtClean="0">
                <a:solidFill>
                  <a:schemeClr val="tx2"/>
                </a:solidFill>
                <a:latin typeface="Arial" pitchFamily="34" charset="0"/>
                <a:cs typeface="Arial" pitchFamily="34" charset="0"/>
              </a:rPr>
              <a:t>Подал декларацию = выбрал вариант налогообложения, отразив в декларации применяемые ставки. </a:t>
            </a:r>
          </a:p>
          <a:p>
            <a:pPr indent="358775"/>
            <a:endParaRPr lang="ru-RU" sz="1600" dirty="0" smtClean="0">
              <a:latin typeface="Arial" pitchFamily="34" charset="0"/>
              <a:cs typeface="Arial" pitchFamily="34" charset="0"/>
            </a:endParaRPr>
          </a:p>
        </p:txBody>
      </p:sp>
      <p:sp>
        <p:nvSpPr>
          <p:cNvPr id="12" name="Прямоугольник 11"/>
          <p:cNvSpPr/>
          <p:nvPr/>
        </p:nvSpPr>
        <p:spPr>
          <a:xfrm>
            <a:off x="2123728" y="411510"/>
            <a:ext cx="4565673" cy="369332"/>
          </a:xfrm>
          <a:prstGeom prst="rect">
            <a:avLst/>
          </a:prstGeom>
        </p:spPr>
        <p:txBody>
          <a:bodyPr wrap="none">
            <a:spAutoFit/>
          </a:bodyPr>
          <a:lstStyle/>
          <a:p>
            <a:r>
              <a:rPr lang="ru-RU" altLang="ru-RU" b="1" dirty="0" smtClean="0">
                <a:solidFill>
                  <a:schemeClr val="tx2"/>
                </a:solidFill>
              </a:rPr>
              <a:t>УСН. Применение ставки НДС 5% (7%)</a:t>
            </a:r>
            <a:endParaRPr lang="ru-RU" b="1" dirty="0" smtClean="0">
              <a:solidFill>
                <a:schemeClr val="tx2"/>
              </a:solidFill>
            </a:endParaRPr>
          </a:p>
        </p:txBody>
      </p:sp>
      <p:pic>
        <p:nvPicPr>
          <p:cNvPr id="3074" name="Picture 2"/>
          <p:cNvPicPr>
            <a:picLocks noChangeAspect="1" noChangeArrowheads="1"/>
          </p:cNvPicPr>
          <p:nvPr/>
        </p:nvPicPr>
        <p:blipFill>
          <a:blip r:embed="rId2" cstate="print"/>
          <a:srcRect/>
          <a:stretch>
            <a:fillRect/>
          </a:stretch>
        </p:blipFill>
        <p:spPr bwMode="auto">
          <a:xfrm>
            <a:off x="276225" y="1825229"/>
            <a:ext cx="8286750" cy="2150269"/>
          </a:xfrm>
          <a:prstGeom prst="rect">
            <a:avLst/>
          </a:prstGeom>
          <a:noFill/>
          <a:ln w="9525">
            <a:noFill/>
            <a:miter lim="800000"/>
            <a:headEnd/>
            <a:tailEnd/>
          </a:ln>
          <a:effectLst/>
        </p:spPr>
      </p:pic>
    </p:spTree>
    <p:extLst>
      <p:ext uri="{BB962C8B-B14F-4D97-AF65-F5344CB8AC3E}">
        <p14:creationId xmlns="" xmlns:p14="http://schemas.microsoft.com/office/powerpoint/2010/main" val="3535757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2287094" y="568263"/>
            <a:ext cx="4565673" cy="369332"/>
          </a:xfrm>
          <a:prstGeom prst="rect">
            <a:avLst/>
          </a:prstGeom>
        </p:spPr>
        <p:txBody>
          <a:bodyPr wrap="none">
            <a:spAutoFit/>
          </a:bodyPr>
          <a:lstStyle/>
          <a:p>
            <a:pPr algn="ctr"/>
            <a:r>
              <a:rPr lang="ru-RU" altLang="ru-RU" b="1" dirty="0" smtClean="0">
                <a:solidFill>
                  <a:schemeClr val="tx2"/>
                </a:solidFill>
              </a:rPr>
              <a:t>УСН. Применение ставки НДС 5% (7%)</a:t>
            </a:r>
          </a:p>
        </p:txBody>
      </p:sp>
      <p:sp>
        <p:nvSpPr>
          <p:cNvPr id="9" name="Прямоугольник 8"/>
          <p:cNvSpPr/>
          <p:nvPr/>
        </p:nvSpPr>
        <p:spPr>
          <a:xfrm>
            <a:off x="276225" y="1342758"/>
            <a:ext cx="8429625" cy="2554545"/>
          </a:xfrm>
          <a:prstGeom prst="rect">
            <a:avLst/>
          </a:prstGeom>
        </p:spPr>
        <p:txBody>
          <a:bodyPr wrap="square">
            <a:spAutoFit/>
          </a:bodyPr>
          <a:lstStyle/>
          <a:p>
            <a:r>
              <a:rPr lang="ru-RU" sz="1600" b="1" dirty="0" smtClean="0">
                <a:solidFill>
                  <a:schemeClr val="tx2"/>
                </a:solidFill>
              </a:rPr>
              <a:t>Пример</a:t>
            </a:r>
          </a:p>
          <a:p>
            <a:endParaRPr lang="ru-RU" sz="1600" b="1" dirty="0" smtClean="0">
              <a:solidFill>
                <a:schemeClr val="tx2"/>
              </a:solidFill>
            </a:endParaRPr>
          </a:p>
          <a:p>
            <a:r>
              <a:rPr lang="ru-RU" sz="1600" dirty="0" smtClean="0">
                <a:solidFill>
                  <a:schemeClr val="tx2"/>
                </a:solidFill>
              </a:rPr>
              <a:t>В 2025 году доход превысил 20 млн. руб. но не превысил 250 млн.руб.</a:t>
            </a:r>
          </a:p>
          <a:p>
            <a:r>
              <a:rPr lang="ru-RU" sz="1600" dirty="0" smtClean="0">
                <a:solidFill>
                  <a:schemeClr val="tx2"/>
                </a:solidFill>
              </a:rPr>
              <a:t>С 01.01.2026 налогоплательщик УСН решил применять ставку НДС 22%.</a:t>
            </a:r>
          </a:p>
          <a:p>
            <a:r>
              <a:rPr lang="ru-RU" sz="1600" dirty="0" smtClean="0">
                <a:solidFill>
                  <a:schemeClr val="tx2"/>
                </a:solidFill>
              </a:rPr>
              <a:t>В течение 1 кв. 2026 года – ставка 22%, в течение 2 кв.2026 года – ставка 22%</a:t>
            </a:r>
          </a:p>
          <a:p>
            <a:r>
              <a:rPr lang="ru-RU" sz="1600" dirty="0" smtClean="0">
                <a:solidFill>
                  <a:schemeClr val="tx2"/>
                </a:solidFill>
              </a:rPr>
              <a:t>С 3 кв. 2026 года  - ставка 5% (если доход не превысил 250 млн.руб.)</a:t>
            </a:r>
          </a:p>
          <a:p>
            <a:endParaRPr lang="ru-RU" sz="1600" b="1" dirty="0" smtClean="0">
              <a:solidFill>
                <a:schemeClr val="tx2"/>
              </a:solidFill>
            </a:endParaRPr>
          </a:p>
          <a:p>
            <a:r>
              <a:rPr lang="ru-RU" sz="1600" b="1" dirty="0" smtClean="0">
                <a:solidFill>
                  <a:schemeClr val="tx2"/>
                </a:solidFill>
              </a:rPr>
              <a:t>С 3 кв.2026 года по 2 кв. 2029 года </a:t>
            </a:r>
            <a:r>
              <a:rPr lang="ru-RU" sz="1600" dirty="0" smtClean="0">
                <a:solidFill>
                  <a:schemeClr val="tx2"/>
                </a:solidFill>
              </a:rPr>
              <a:t>будут применяться </a:t>
            </a:r>
            <a:r>
              <a:rPr lang="ru-RU" sz="1600" b="1" dirty="0" smtClean="0">
                <a:solidFill>
                  <a:schemeClr val="tx2"/>
                </a:solidFill>
              </a:rPr>
              <a:t>специальные ставки (5% или 7%).</a:t>
            </a:r>
          </a:p>
          <a:p>
            <a:r>
              <a:rPr lang="ru-RU" sz="1600" b="1" dirty="0" smtClean="0">
                <a:solidFill>
                  <a:schemeClr val="tx2"/>
                </a:solidFill>
              </a:rPr>
              <a:t>В период с 3 кв.2026 года по 2 кв.2027 года может вернуться на ставку 22%.</a:t>
            </a:r>
          </a:p>
        </p:txBody>
      </p:sp>
    </p:spTree>
    <p:extLst>
      <p:ext uri="{BB962C8B-B14F-4D97-AF65-F5344CB8AC3E}">
        <p14:creationId xmlns="" xmlns:p14="http://schemas.microsoft.com/office/powerpoint/2010/main" val="3535757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198408" y="1383546"/>
            <a:ext cx="8564593" cy="2062103"/>
          </a:xfrm>
          <a:prstGeom prst="rect">
            <a:avLst/>
          </a:prstGeom>
        </p:spPr>
        <p:txBody>
          <a:bodyPr wrap="square">
            <a:spAutoFit/>
          </a:bodyPr>
          <a:lstStyle/>
          <a:p>
            <a:pPr indent="358775" algn="just"/>
            <a:endParaRPr lang="ru-RU" sz="1600" dirty="0" smtClean="0">
              <a:latin typeface="Arial" pitchFamily="34" charset="0"/>
              <a:cs typeface="Arial" pitchFamily="34" charset="0"/>
            </a:endParaRPr>
          </a:p>
          <a:p>
            <a:pPr indent="358775" algn="just"/>
            <a:r>
              <a:rPr lang="ru-RU" sz="1600" dirty="0" smtClean="0">
                <a:solidFill>
                  <a:schemeClr val="tx2"/>
                </a:solidFill>
                <a:latin typeface="Arial" pitchFamily="34" charset="0"/>
                <a:cs typeface="Arial" pitchFamily="34" charset="0"/>
              </a:rPr>
              <a:t>Если </a:t>
            </a:r>
            <a:r>
              <a:rPr lang="ru-RU" sz="1600" b="1" dirty="0" smtClean="0">
                <a:solidFill>
                  <a:schemeClr val="tx2"/>
                </a:solidFill>
                <a:latin typeface="Arial" pitchFamily="34" charset="0"/>
                <a:cs typeface="Arial" pitchFamily="34" charset="0"/>
              </a:rPr>
              <a:t>порог дохода будет превышен</a:t>
            </a:r>
            <a:r>
              <a:rPr lang="ru-RU" sz="1600" dirty="0" smtClean="0">
                <a:solidFill>
                  <a:schemeClr val="tx2"/>
                </a:solidFill>
                <a:latin typeface="Arial" pitchFamily="34" charset="0"/>
                <a:cs typeface="Arial" pitchFamily="34" charset="0"/>
              </a:rPr>
              <a:t>, то начиная </a:t>
            </a:r>
            <a:r>
              <a:rPr lang="ru-RU" sz="1600" b="1" dirty="0" smtClean="0">
                <a:solidFill>
                  <a:schemeClr val="tx2"/>
                </a:solidFill>
                <a:latin typeface="Arial" pitchFamily="34" charset="0"/>
                <a:cs typeface="Arial" pitchFamily="34" charset="0"/>
              </a:rPr>
              <a:t>с 1-го числа месяца, следующего за месяцем, в котором имело место превышение дохода 272,5 млн. руб., налогоплательщик утрачивают право на применение налоговой ставки 5 %.</a:t>
            </a:r>
          </a:p>
          <a:p>
            <a:pPr indent="358775" algn="just"/>
            <a:endParaRPr lang="ru-RU" sz="1600" b="1" dirty="0" smtClean="0">
              <a:solidFill>
                <a:schemeClr val="tx2"/>
              </a:solidFill>
              <a:latin typeface="Arial" pitchFamily="34" charset="0"/>
              <a:cs typeface="Arial" pitchFamily="34" charset="0"/>
            </a:endParaRPr>
          </a:p>
          <a:p>
            <a:pPr indent="358775" algn="just"/>
            <a:r>
              <a:rPr lang="ru-RU" sz="1600" dirty="0" smtClean="0">
                <a:solidFill>
                  <a:schemeClr val="tx2"/>
                </a:solidFill>
                <a:latin typeface="Arial" pitchFamily="34" charset="0"/>
                <a:cs typeface="Arial" pitchFamily="34" charset="0"/>
              </a:rPr>
              <a:t>Если </a:t>
            </a:r>
            <a:r>
              <a:rPr lang="ru-RU" sz="1600" b="1" dirty="0" smtClean="0">
                <a:solidFill>
                  <a:schemeClr val="tx2"/>
                </a:solidFill>
                <a:latin typeface="Arial" pitchFamily="34" charset="0"/>
                <a:cs typeface="Arial" pitchFamily="34" charset="0"/>
              </a:rPr>
              <a:t>порог дохода будет превышен</a:t>
            </a:r>
            <a:r>
              <a:rPr lang="ru-RU" sz="1600" dirty="0" smtClean="0">
                <a:solidFill>
                  <a:schemeClr val="tx2"/>
                </a:solidFill>
                <a:latin typeface="Arial" pitchFamily="34" charset="0"/>
                <a:cs typeface="Arial" pitchFamily="34" charset="0"/>
              </a:rPr>
              <a:t>, то начиная </a:t>
            </a:r>
            <a:r>
              <a:rPr lang="ru-RU" sz="1600" b="1" dirty="0" smtClean="0">
                <a:solidFill>
                  <a:schemeClr val="tx2"/>
                </a:solidFill>
                <a:latin typeface="Arial" pitchFamily="34" charset="0"/>
                <a:cs typeface="Arial" pitchFamily="34" charset="0"/>
              </a:rPr>
              <a:t>с 1-го числа месяца, в котором имело место превышение 490,5 млн. руб., налогоплательщик утрачивают право на применение налоговой ставки </a:t>
            </a:r>
            <a:r>
              <a:rPr lang="en-US" sz="1600" b="1" dirty="0" smtClean="0">
                <a:solidFill>
                  <a:schemeClr val="tx2"/>
                </a:solidFill>
                <a:latin typeface="Arial" pitchFamily="34" charset="0"/>
                <a:cs typeface="Arial" pitchFamily="34" charset="0"/>
              </a:rPr>
              <a:t>7</a:t>
            </a:r>
            <a:r>
              <a:rPr lang="ru-RU" sz="1600" b="1" dirty="0" smtClean="0">
                <a:solidFill>
                  <a:schemeClr val="tx2"/>
                </a:solidFill>
                <a:latin typeface="Arial" pitchFamily="34" charset="0"/>
                <a:cs typeface="Arial" pitchFamily="34" charset="0"/>
              </a:rPr>
              <a:t> %.</a:t>
            </a:r>
            <a:endParaRPr lang="ru-RU" sz="1600" b="1" dirty="0">
              <a:solidFill>
                <a:schemeClr val="tx2"/>
              </a:solidFill>
              <a:latin typeface="Arial" pitchFamily="34" charset="0"/>
              <a:cs typeface="Arial" pitchFamily="34" charset="0"/>
            </a:endParaRPr>
          </a:p>
        </p:txBody>
      </p:sp>
      <p:sp>
        <p:nvSpPr>
          <p:cNvPr id="10" name="Прямоугольник 9"/>
          <p:cNvSpPr/>
          <p:nvPr/>
        </p:nvSpPr>
        <p:spPr>
          <a:xfrm>
            <a:off x="2205661" y="589483"/>
            <a:ext cx="4565673" cy="369332"/>
          </a:xfrm>
          <a:prstGeom prst="rect">
            <a:avLst/>
          </a:prstGeom>
        </p:spPr>
        <p:txBody>
          <a:bodyPr wrap="none">
            <a:spAutoFit/>
          </a:bodyPr>
          <a:lstStyle/>
          <a:p>
            <a:r>
              <a:rPr lang="ru-RU" altLang="ru-RU" b="1" dirty="0" smtClean="0">
                <a:solidFill>
                  <a:schemeClr val="tx2"/>
                </a:solidFill>
              </a:rPr>
              <a:t>УСН. Применение ставки НДС 5% (7%)</a:t>
            </a:r>
            <a:endParaRPr lang="ru-RU" altLang="ru-RU" b="1" dirty="0">
              <a:solidFill>
                <a:schemeClr val="tx2"/>
              </a:solidFill>
            </a:endParaRPr>
          </a:p>
        </p:txBody>
      </p:sp>
    </p:spTree>
    <p:extLst>
      <p:ext uri="{BB962C8B-B14F-4D97-AF65-F5344CB8AC3E}">
        <p14:creationId xmlns="" xmlns:p14="http://schemas.microsoft.com/office/powerpoint/2010/main" val="3535757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1763688" y="339502"/>
            <a:ext cx="5400902" cy="369332"/>
          </a:xfrm>
          <a:prstGeom prst="rect">
            <a:avLst/>
          </a:prstGeom>
        </p:spPr>
        <p:txBody>
          <a:bodyPr wrap="none">
            <a:spAutoFit/>
          </a:bodyPr>
          <a:lstStyle/>
          <a:p>
            <a:r>
              <a:rPr lang="ru-RU" altLang="ru-RU" b="1" dirty="0" smtClean="0">
                <a:solidFill>
                  <a:schemeClr val="tx2"/>
                </a:solidFill>
              </a:rPr>
              <a:t>УСН. Когда применяются общие  ставки НДС </a:t>
            </a:r>
          </a:p>
        </p:txBody>
      </p:sp>
      <p:graphicFrame>
        <p:nvGraphicFramePr>
          <p:cNvPr id="9" name="Таблица 8"/>
          <p:cNvGraphicFramePr>
            <a:graphicFrameLocks noGrp="1"/>
          </p:cNvGraphicFramePr>
          <p:nvPr>
            <p:extLst>
              <p:ext uri="{D42A27DB-BD31-4B8C-83A1-F6EECF244321}">
                <p14:modId xmlns="" xmlns:p14="http://schemas.microsoft.com/office/powerpoint/2010/main" val="1841570417"/>
              </p:ext>
            </p:extLst>
          </p:nvPr>
        </p:nvGraphicFramePr>
        <p:xfrm>
          <a:off x="1043608" y="843558"/>
          <a:ext cx="6638544" cy="3379928"/>
        </p:xfrm>
        <a:graphic>
          <a:graphicData uri="http://schemas.openxmlformats.org/drawingml/2006/table">
            <a:tbl>
              <a:tblPr firstRow="1" bandRow="1">
                <a:tableStyleId>{5C22544A-7EE6-4342-B048-85BDC9FD1C3A}</a:tableStyleId>
              </a:tblPr>
              <a:tblGrid>
                <a:gridCol w="2426208"/>
                <a:gridCol w="2154936"/>
                <a:gridCol w="2057400"/>
              </a:tblGrid>
              <a:tr h="1028700">
                <a:tc>
                  <a:txBody>
                    <a:bodyPr/>
                    <a:lstStyle/>
                    <a:p>
                      <a:r>
                        <a:rPr lang="ru-RU" sz="1500" dirty="0" smtClean="0">
                          <a:solidFill>
                            <a:schemeClr val="tx2"/>
                          </a:solidFill>
                        </a:rPr>
                        <a:t>2. </a:t>
                      </a:r>
                      <a:r>
                        <a:rPr lang="ru-RU" sz="1200" dirty="0" smtClean="0">
                          <a:solidFill>
                            <a:schemeClr val="tx2"/>
                          </a:solidFill>
                        </a:rPr>
                        <a:t>Налоговый агент по НДС</a:t>
                      </a:r>
                      <a:endParaRPr lang="ru-RU" sz="1200" dirty="0">
                        <a:solidFill>
                          <a:schemeClr val="tx2"/>
                        </a:solidFill>
                      </a:endParaRPr>
                    </a:p>
                  </a:txBody>
                  <a:tcPr marT="34290" marB="34290">
                    <a:solidFill>
                      <a:srgbClr val="D5F6FB"/>
                    </a:solidFill>
                  </a:tcPr>
                </a:tc>
                <a:tc>
                  <a:txBody>
                    <a:bodyPr/>
                    <a:lstStyle/>
                    <a:p>
                      <a:r>
                        <a:rPr lang="ru-RU" sz="1500" dirty="0" smtClean="0">
                          <a:solidFill>
                            <a:schemeClr val="tx2"/>
                          </a:solidFill>
                        </a:rPr>
                        <a:t>3. </a:t>
                      </a:r>
                      <a:r>
                        <a:rPr lang="ru-RU" sz="1200" dirty="0" smtClean="0">
                          <a:solidFill>
                            <a:schemeClr val="tx2"/>
                          </a:solidFill>
                        </a:rPr>
                        <a:t>Операции облагаемые по ставке 0%</a:t>
                      </a:r>
                      <a:endParaRPr lang="ru-RU" sz="1200" dirty="0">
                        <a:solidFill>
                          <a:schemeClr val="tx2"/>
                        </a:solidFill>
                      </a:endParaRPr>
                    </a:p>
                  </a:txBody>
                  <a:tcPr marT="34290" marB="34290">
                    <a:solidFill>
                      <a:srgbClr val="D5F6FB"/>
                    </a:solidFill>
                  </a:tcPr>
                </a:tc>
                <a:tc>
                  <a:txBody>
                    <a:bodyPr/>
                    <a:lstStyle/>
                    <a:p>
                      <a:r>
                        <a:rPr lang="ru-RU" sz="1500" dirty="0" smtClean="0">
                          <a:solidFill>
                            <a:schemeClr val="tx2"/>
                          </a:solidFill>
                        </a:rPr>
                        <a:t>4.</a:t>
                      </a:r>
                      <a:r>
                        <a:rPr lang="ru-RU" sz="1200" dirty="0" smtClean="0">
                          <a:solidFill>
                            <a:schemeClr val="tx2"/>
                          </a:solidFill>
                        </a:rPr>
                        <a:t>Ввоз товаров</a:t>
                      </a:r>
                      <a:endParaRPr lang="ru-RU" sz="1200" dirty="0">
                        <a:solidFill>
                          <a:schemeClr val="tx2"/>
                        </a:solidFill>
                      </a:endParaRPr>
                    </a:p>
                  </a:txBody>
                  <a:tcPr marT="34290" marB="34290">
                    <a:solidFill>
                      <a:srgbClr val="D5F6FB"/>
                    </a:solidFill>
                  </a:tcPr>
                </a:tc>
              </a:tr>
              <a:tr h="548640">
                <a:tc>
                  <a:txBody>
                    <a:bodyPr/>
                    <a:lstStyle/>
                    <a:p>
                      <a:pPr>
                        <a:buFont typeface="Arial" pitchFamily="34" charset="0"/>
                        <a:buChar char="•"/>
                      </a:pPr>
                      <a:r>
                        <a:rPr lang="ru-RU" sz="1100" dirty="0" smtClean="0">
                          <a:solidFill>
                            <a:schemeClr val="tx2"/>
                          </a:solidFill>
                        </a:rPr>
                        <a:t>Приобретение</a:t>
                      </a:r>
                      <a:r>
                        <a:rPr lang="ru-RU" sz="1100" baseline="0" dirty="0" smtClean="0">
                          <a:solidFill>
                            <a:schemeClr val="tx2"/>
                          </a:solidFill>
                        </a:rPr>
                        <a:t> ТРУ у иностранных партнеров (п.1,2 ст.161 НК РФ)</a:t>
                      </a:r>
                      <a:endParaRPr lang="ru-RU" sz="1100" dirty="0">
                        <a:solidFill>
                          <a:schemeClr val="tx2"/>
                        </a:solidFill>
                      </a:endParaRPr>
                    </a:p>
                  </a:txBody>
                  <a:tcPr marT="34290" marB="34290">
                    <a:solidFill>
                      <a:srgbClr val="D5F6FB"/>
                    </a:solidFill>
                  </a:tcPr>
                </a:tc>
                <a:tc>
                  <a:txBody>
                    <a:bodyPr/>
                    <a:lstStyle/>
                    <a:p>
                      <a:pPr>
                        <a:buFont typeface="Arial" pitchFamily="34" charset="0"/>
                        <a:buChar char="•"/>
                      </a:pPr>
                      <a:r>
                        <a:rPr lang="ru-RU" sz="1100" dirty="0" smtClean="0">
                          <a:solidFill>
                            <a:schemeClr val="tx2"/>
                          </a:solidFill>
                        </a:rPr>
                        <a:t>Экспорт</a:t>
                      </a:r>
                      <a:endParaRPr lang="ru-RU" sz="1100" dirty="0">
                        <a:solidFill>
                          <a:schemeClr val="tx2"/>
                        </a:solidFill>
                      </a:endParaRPr>
                    </a:p>
                  </a:txBody>
                  <a:tcPr marT="34290" marB="34290">
                    <a:solidFill>
                      <a:srgbClr val="D5F6FB"/>
                    </a:solidFill>
                  </a:tcPr>
                </a:tc>
                <a:tc>
                  <a:txBody>
                    <a:bodyPr/>
                    <a:lstStyle/>
                    <a:p>
                      <a:pPr marL="0" algn="l" defTabSz="914400" rtl="0" eaLnBrk="1" latinLnBrk="0" hangingPunct="1">
                        <a:buFont typeface="Arial" pitchFamily="34" charset="0"/>
                        <a:buChar char="•"/>
                      </a:pPr>
                      <a:r>
                        <a:rPr lang="ru-RU" sz="1100" kern="1200" dirty="0" smtClean="0">
                          <a:solidFill>
                            <a:schemeClr val="tx2"/>
                          </a:solidFill>
                          <a:latin typeface="+mn-lt"/>
                          <a:ea typeface="+mn-ea"/>
                          <a:cs typeface="+mn-cs"/>
                        </a:rPr>
                        <a:t>Из третьих стран</a:t>
                      </a:r>
                    </a:p>
                  </a:txBody>
                  <a:tcPr marT="34290" marB="34290">
                    <a:solidFill>
                      <a:srgbClr val="D5F6FB"/>
                    </a:solidFill>
                  </a:tcPr>
                </a:tc>
              </a:tr>
              <a:tr h="708660">
                <a:tc>
                  <a:txBody>
                    <a:bodyPr/>
                    <a:lstStyle/>
                    <a:p>
                      <a:pPr>
                        <a:buFont typeface="Arial" pitchFamily="34" charset="0"/>
                        <a:buChar char="•"/>
                      </a:pPr>
                      <a:r>
                        <a:rPr lang="ru-RU" sz="1100" dirty="0" smtClean="0">
                          <a:solidFill>
                            <a:schemeClr val="tx2"/>
                          </a:solidFill>
                        </a:rPr>
                        <a:t>Приобретение/аренда</a:t>
                      </a:r>
                      <a:r>
                        <a:rPr lang="ru-RU" sz="1100" baseline="0" dirty="0" smtClean="0">
                          <a:solidFill>
                            <a:schemeClr val="tx2"/>
                          </a:solidFill>
                        </a:rPr>
                        <a:t> госимущества (п.3 ст.161 НК РФ)</a:t>
                      </a:r>
                    </a:p>
                    <a:p>
                      <a:endParaRPr lang="ru-RU" sz="1100" dirty="0">
                        <a:solidFill>
                          <a:schemeClr val="tx2"/>
                        </a:solidFill>
                      </a:endParaRPr>
                    </a:p>
                  </a:txBody>
                  <a:tcPr marT="34290" marB="34290">
                    <a:solidFill>
                      <a:srgbClr val="D5F6FB"/>
                    </a:solidFill>
                  </a:tcPr>
                </a:tc>
                <a:tc>
                  <a:txBody>
                    <a:bodyPr/>
                    <a:lstStyle/>
                    <a:p>
                      <a:pPr>
                        <a:buFont typeface="Arial" pitchFamily="34" charset="0"/>
                        <a:buChar char="•"/>
                      </a:pPr>
                      <a:r>
                        <a:rPr lang="ru-RU" sz="1100" dirty="0" smtClean="0">
                          <a:solidFill>
                            <a:schemeClr val="tx2"/>
                          </a:solidFill>
                        </a:rPr>
                        <a:t>Международные перевозки</a:t>
                      </a:r>
                      <a:endParaRPr lang="ru-RU" sz="1100" dirty="0">
                        <a:solidFill>
                          <a:schemeClr val="tx2"/>
                        </a:solidFill>
                      </a:endParaRPr>
                    </a:p>
                  </a:txBody>
                  <a:tcPr marT="34290" marB="34290">
                    <a:solidFill>
                      <a:srgbClr val="D5F6FB"/>
                    </a:solidFill>
                  </a:tcPr>
                </a:tc>
                <a:tc>
                  <a:txBody>
                    <a:bodyPr/>
                    <a:lstStyle/>
                    <a:p>
                      <a:pPr marL="0" algn="l" defTabSz="914400" rtl="0" eaLnBrk="1" latinLnBrk="0" hangingPunct="1">
                        <a:buFont typeface="Arial" pitchFamily="34" charset="0"/>
                        <a:buChar char="•"/>
                      </a:pPr>
                      <a:r>
                        <a:rPr lang="ru-RU" sz="1100" kern="1200" dirty="0" smtClean="0">
                          <a:solidFill>
                            <a:schemeClr val="tx2"/>
                          </a:solidFill>
                          <a:latin typeface="+mn-lt"/>
                          <a:ea typeface="+mn-ea"/>
                          <a:cs typeface="+mn-cs"/>
                        </a:rPr>
                        <a:t>Из ЕАЭС</a:t>
                      </a:r>
                    </a:p>
                  </a:txBody>
                  <a:tcPr marT="34290" marB="34290">
                    <a:solidFill>
                      <a:srgbClr val="D5F6FB"/>
                    </a:solidFill>
                  </a:tcPr>
                </a:tc>
              </a:tr>
              <a:tr h="499568">
                <a:tc>
                  <a:txBody>
                    <a:bodyPr/>
                    <a:lstStyle/>
                    <a:p>
                      <a:endParaRPr lang="ru-RU" sz="1400" dirty="0">
                        <a:solidFill>
                          <a:schemeClr val="tx2"/>
                        </a:solidFill>
                      </a:endParaRPr>
                    </a:p>
                  </a:txBody>
                  <a:tcPr marT="34290" marB="34290">
                    <a:solidFill>
                      <a:srgbClr val="D5F6FB"/>
                    </a:solidFill>
                  </a:tcPr>
                </a:tc>
                <a:tc>
                  <a:txBody>
                    <a:bodyPr/>
                    <a:lstStyle/>
                    <a:p>
                      <a:pPr>
                        <a:buFont typeface="Arial" pitchFamily="34" charset="0"/>
                        <a:buChar char="•"/>
                      </a:pPr>
                      <a:r>
                        <a:rPr lang="ru-RU" sz="1100" dirty="0" smtClean="0">
                          <a:solidFill>
                            <a:schemeClr val="tx2"/>
                          </a:solidFill>
                        </a:rPr>
                        <a:t>РУ при экспорте</a:t>
                      </a:r>
                      <a:endParaRPr lang="ru-RU" sz="1100" dirty="0">
                        <a:solidFill>
                          <a:schemeClr val="tx2"/>
                        </a:solidFill>
                      </a:endParaRPr>
                    </a:p>
                  </a:txBody>
                  <a:tcPr marT="34290" marB="34290">
                    <a:solidFill>
                      <a:srgbClr val="D5F6FB"/>
                    </a:solidFill>
                  </a:tcPr>
                </a:tc>
                <a:tc>
                  <a:txBody>
                    <a:bodyPr/>
                    <a:lstStyle/>
                    <a:p>
                      <a:endParaRPr lang="ru-RU" sz="1400" dirty="0">
                        <a:solidFill>
                          <a:schemeClr val="tx2"/>
                        </a:solidFill>
                      </a:endParaRPr>
                    </a:p>
                  </a:txBody>
                  <a:tcPr marT="34290" marB="34290">
                    <a:solidFill>
                      <a:srgbClr val="D5F6FB"/>
                    </a:solidFill>
                  </a:tcPr>
                </a:tc>
              </a:tr>
              <a:tr h="548640">
                <a:tc>
                  <a:txBody>
                    <a:bodyPr/>
                    <a:lstStyle/>
                    <a:p>
                      <a:endParaRPr lang="ru-RU" sz="1400" dirty="0">
                        <a:solidFill>
                          <a:schemeClr val="tx2"/>
                        </a:solidFill>
                      </a:endParaRPr>
                    </a:p>
                  </a:txBody>
                  <a:tcPr marT="34290" marB="34290">
                    <a:solidFill>
                      <a:srgbClr val="D5F6FB"/>
                    </a:solidFill>
                  </a:tcPr>
                </a:tc>
                <a:tc>
                  <a:txBody>
                    <a:bodyPr/>
                    <a:lstStyle/>
                    <a:p>
                      <a:pPr>
                        <a:buFont typeface="Arial" pitchFamily="34" charset="0"/>
                        <a:buChar char="•"/>
                      </a:pPr>
                      <a:r>
                        <a:rPr lang="ru-RU" sz="1100" dirty="0" smtClean="0">
                          <a:solidFill>
                            <a:schemeClr val="tx2"/>
                          </a:solidFill>
                        </a:rPr>
                        <a:t>ТРУ дипломатическим и международным организациям</a:t>
                      </a:r>
                      <a:endParaRPr lang="ru-RU" sz="1100" dirty="0">
                        <a:solidFill>
                          <a:schemeClr val="tx2"/>
                        </a:solidFill>
                      </a:endParaRPr>
                    </a:p>
                  </a:txBody>
                  <a:tcPr marT="34290" marB="34290">
                    <a:solidFill>
                      <a:srgbClr val="D5F6FB"/>
                    </a:solidFill>
                  </a:tcPr>
                </a:tc>
                <a:tc>
                  <a:txBody>
                    <a:bodyPr/>
                    <a:lstStyle/>
                    <a:p>
                      <a:endParaRPr lang="ru-RU" sz="1400" dirty="0">
                        <a:solidFill>
                          <a:schemeClr val="tx2"/>
                        </a:solidFill>
                      </a:endParaRPr>
                    </a:p>
                  </a:txBody>
                  <a:tcPr marT="34290" marB="34290">
                    <a:solidFill>
                      <a:srgbClr val="D5F6FB"/>
                    </a:solidFill>
                  </a:tcPr>
                </a:tc>
              </a:tr>
            </a:tbl>
          </a:graphicData>
        </a:graphic>
      </p:graphicFrame>
    </p:spTree>
    <p:extLst>
      <p:ext uri="{BB962C8B-B14F-4D97-AF65-F5344CB8AC3E}">
        <p14:creationId xmlns="" xmlns:p14="http://schemas.microsoft.com/office/powerpoint/2010/main" val="3535757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251520" y="915566"/>
            <a:ext cx="8602693" cy="584775"/>
          </a:xfrm>
          <a:prstGeom prst="rect">
            <a:avLst/>
          </a:prstGeom>
        </p:spPr>
        <p:txBody>
          <a:bodyPr wrap="square">
            <a:spAutoFit/>
          </a:bodyPr>
          <a:lstStyle/>
          <a:p>
            <a:r>
              <a:rPr lang="ru-RU" sz="1600" b="1" dirty="0" smtClean="0">
                <a:solidFill>
                  <a:schemeClr val="tx2"/>
                </a:solidFill>
              </a:rPr>
              <a:t>ВАЖНО! </a:t>
            </a:r>
          </a:p>
          <a:p>
            <a:r>
              <a:rPr lang="ru-RU" sz="1600" b="1" dirty="0" smtClean="0">
                <a:solidFill>
                  <a:schemeClr val="tx2"/>
                </a:solidFill>
              </a:rPr>
              <a:t>НДС, предъявленный поставщиками(подрядчиками) к вычету не принимается.</a:t>
            </a:r>
          </a:p>
        </p:txBody>
      </p:sp>
      <p:sp>
        <p:nvSpPr>
          <p:cNvPr id="10" name="Прямоугольник 9"/>
          <p:cNvSpPr/>
          <p:nvPr/>
        </p:nvSpPr>
        <p:spPr>
          <a:xfrm>
            <a:off x="1259632" y="339502"/>
            <a:ext cx="6191310" cy="369332"/>
          </a:xfrm>
          <a:prstGeom prst="rect">
            <a:avLst/>
          </a:prstGeom>
        </p:spPr>
        <p:txBody>
          <a:bodyPr wrap="none">
            <a:spAutoFit/>
          </a:bodyPr>
          <a:lstStyle/>
          <a:p>
            <a:r>
              <a:rPr lang="ru-RU" altLang="ru-RU" b="1" dirty="0" smtClean="0">
                <a:solidFill>
                  <a:schemeClr val="tx2"/>
                </a:solidFill>
                <a:cs typeface="Times New Roman" pitchFamily="18" charset="0"/>
              </a:rPr>
              <a:t>УСН. Применение ставки НДС 5% (7%).Вычеты НДС</a:t>
            </a:r>
            <a:r>
              <a:rPr lang="ru-RU" altLang="ru-RU" b="1" dirty="0" smtClean="0">
                <a:cs typeface="Times New Roman" pitchFamily="18" charset="0"/>
              </a:rPr>
              <a:t>.</a:t>
            </a:r>
            <a:endParaRPr lang="ru-RU" dirty="0"/>
          </a:p>
        </p:txBody>
      </p:sp>
      <p:sp>
        <p:nvSpPr>
          <p:cNvPr id="8" name="Прямоугольник 7"/>
          <p:cNvSpPr/>
          <p:nvPr/>
        </p:nvSpPr>
        <p:spPr>
          <a:xfrm>
            <a:off x="179512" y="1419622"/>
            <a:ext cx="8020050" cy="861774"/>
          </a:xfrm>
          <a:prstGeom prst="rect">
            <a:avLst/>
          </a:prstGeom>
        </p:spPr>
        <p:txBody>
          <a:bodyPr wrap="square">
            <a:spAutoFit/>
          </a:bodyPr>
          <a:lstStyle/>
          <a:p>
            <a:endParaRPr lang="ru-RU" b="1" dirty="0" smtClean="0"/>
          </a:p>
          <a:p>
            <a:r>
              <a:rPr lang="ru-RU" sz="1600" b="1" dirty="0" smtClean="0">
                <a:solidFill>
                  <a:schemeClr val="tx2"/>
                </a:solidFill>
              </a:rPr>
              <a:t>Случаи когда  можно заявить налоговые вычеты по НДС:</a:t>
            </a:r>
          </a:p>
          <a:p>
            <a:endParaRPr lang="ru-RU" sz="1600" b="1" dirty="0" smtClean="0"/>
          </a:p>
        </p:txBody>
      </p:sp>
      <p:sp>
        <p:nvSpPr>
          <p:cNvPr id="11" name="Прямоугольник 10"/>
          <p:cNvSpPr/>
          <p:nvPr/>
        </p:nvSpPr>
        <p:spPr>
          <a:xfrm>
            <a:off x="179512" y="2211710"/>
            <a:ext cx="8353425" cy="2062103"/>
          </a:xfrm>
          <a:prstGeom prst="rect">
            <a:avLst/>
          </a:prstGeom>
        </p:spPr>
        <p:txBody>
          <a:bodyPr wrap="square">
            <a:spAutoFit/>
          </a:bodyPr>
          <a:lstStyle/>
          <a:p>
            <a:r>
              <a:rPr lang="ru-RU" sz="1600" b="1" dirty="0" smtClean="0">
                <a:solidFill>
                  <a:schemeClr val="tx2"/>
                </a:solidFill>
              </a:rPr>
              <a:t>Когда НДС исчислен самим плательщиком УСН при получении авансов или при отгрузке (по сути, это возврат из бюджета ранее уплаченной суммы налога).</a:t>
            </a:r>
          </a:p>
          <a:p>
            <a:endParaRPr lang="ru-RU" sz="1600" b="1" dirty="0" smtClean="0">
              <a:solidFill>
                <a:schemeClr val="tx2"/>
              </a:solidFill>
            </a:endParaRPr>
          </a:p>
          <a:p>
            <a:r>
              <a:rPr lang="ru-RU" sz="1600" b="1" dirty="0" smtClean="0">
                <a:solidFill>
                  <a:schemeClr val="tx2"/>
                </a:solidFill>
              </a:rPr>
              <a:t>Исчисленный НДС можно заявить к вычету в следующих случаях:</a:t>
            </a:r>
          </a:p>
          <a:p>
            <a:r>
              <a:rPr lang="ru-RU" sz="1600" dirty="0" smtClean="0">
                <a:solidFill>
                  <a:schemeClr val="tx2"/>
                </a:solidFill>
              </a:rPr>
              <a:t>-&gt; при отгрузке в счет авансов ("обнуление" НДС с аванса);</a:t>
            </a:r>
          </a:p>
          <a:p>
            <a:r>
              <a:rPr lang="ru-RU" sz="1600" dirty="0" smtClean="0">
                <a:solidFill>
                  <a:schemeClr val="tx2"/>
                </a:solidFill>
              </a:rPr>
              <a:t>-&gt; при возврате авансов и расторжении (изменении условий) договора;</a:t>
            </a:r>
          </a:p>
          <a:p>
            <a:r>
              <a:rPr lang="ru-RU" sz="1600" dirty="0" smtClean="0">
                <a:solidFill>
                  <a:schemeClr val="tx2"/>
                </a:solidFill>
              </a:rPr>
              <a:t>-&gt; при возврате покупателем товаров или отказа от товаров (работ, услуг);</a:t>
            </a:r>
          </a:p>
          <a:p>
            <a:r>
              <a:rPr lang="ru-RU" sz="1600" dirty="0" smtClean="0">
                <a:solidFill>
                  <a:schemeClr val="tx2"/>
                </a:solidFill>
              </a:rPr>
              <a:t>-&gt; при изменении цены отгруженных товаров (работ, услуг) в сторону уменьшения.</a:t>
            </a:r>
          </a:p>
        </p:txBody>
      </p:sp>
    </p:spTree>
    <p:extLst>
      <p:ext uri="{BB962C8B-B14F-4D97-AF65-F5344CB8AC3E}">
        <p14:creationId xmlns="" xmlns:p14="http://schemas.microsoft.com/office/powerpoint/2010/main" val="3535757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Объект 2"/>
          <p:cNvSpPr txBox="1">
            <a:spLocks/>
          </p:cNvSpPr>
          <p:nvPr/>
        </p:nvSpPr>
        <p:spPr>
          <a:xfrm>
            <a:off x="285720" y="1125131"/>
            <a:ext cx="8208912" cy="2993808"/>
          </a:xfrm>
          <a:prstGeom prst="rect">
            <a:avLst/>
          </a:prstGeom>
        </p:spPr>
        <p:txBody>
          <a:bodyPr vert="horz" lIns="91440" tIns="45720" rIns="91440" bIns="45720" rtlCol="0">
            <a:noAutofit/>
          </a:bodyPr>
          <a:lstStyle/>
          <a:p>
            <a:pPr marR="0" lvl="0" indent="358775" algn="just" fontAlgn="auto">
              <a:lnSpc>
                <a:spcPct val="90000"/>
              </a:lnSpc>
              <a:spcBef>
                <a:spcPts val="1000"/>
              </a:spcBef>
              <a:spcAft>
                <a:spcPts val="0"/>
              </a:spcAft>
              <a:buClrTx/>
              <a:buSzTx/>
              <a:buFont typeface="Arial" panose="020B0604020202020204" pitchFamily="34" charset="0"/>
              <a:buNone/>
              <a:tabLst/>
              <a:defRPr/>
            </a:pPr>
            <a:r>
              <a:rPr kumimoji="0" lang="ru-RU" sz="2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ru-RU" sz="20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u-RU"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Прямоугольник 9"/>
          <p:cNvSpPr/>
          <p:nvPr/>
        </p:nvSpPr>
        <p:spPr>
          <a:xfrm>
            <a:off x="1331640" y="267494"/>
            <a:ext cx="6885432" cy="646331"/>
          </a:xfrm>
          <a:prstGeom prst="rect">
            <a:avLst/>
          </a:prstGeom>
        </p:spPr>
        <p:txBody>
          <a:bodyPr wrap="square">
            <a:spAutoFit/>
          </a:bodyPr>
          <a:lstStyle/>
          <a:p>
            <a:pPr algn="ctr"/>
            <a:r>
              <a:rPr lang="ru-RU" altLang="ru-RU" b="1" dirty="0" smtClean="0">
                <a:solidFill>
                  <a:schemeClr val="tx2"/>
                </a:solidFill>
                <a:cs typeface="Times New Roman" pitchFamily="18" charset="0"/>
              </a:rPr>
              <a:t>Момент формирования налоговой базы по НДС в переходный период</a:t>
            </a:r>
            <a:endParaRPr lang="ru-RU" altLang="ru-RU" b="1" dirty="0">
              <a:solidFill>
                <a:schemeClr val="tx2"/>
              </a:solidFill>
              <a:cs typeface="Times New Roman" pitchFamily="18" charset="0"/>
            </a:endParaRPr>
          </a:p>
        </p:txBody>
      </p:sp>
      <p:sp>
        <p:nvSpPr>
          <p:cNvPr id="12" name="Содержимое 2"/>
          <p:cNvSpPr txBox="1">
            <a:spLocks/>
          </p:cNvSpPr>
          <p:nvPr/>
        </p:nvSpPr>
        <p:spPr>
          <a:xfrm>
            <a:off x="274760" y="1128450"/>
            <a:ext cx="8229600" cy="3243834"/>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1600" b="1" i="0" u="none" strike="noStrike" kern="1200" cap="none" spc="0" normalizeH="0" baseline="0" noProof="0" dirty="0" smtClean="0">
                <a:ln>
                  <a:noFill/>
                </a:ln>
                <a:solidFill>
                  <a:schemeClr val="tx2"/>
                </a:solidFill>
                <a:effectLst/>
                <a:uLnTx/>
                <a:uFillTx/>
                <a:ea typeface="+mn-ea"/>
                <a:cs typeface="Times New Roman" pitchFamily="18" charset="0"/>
              </a:rPr>
              <a:t>ВНИМАНИЕ!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u-RU" sz="1600" b="1" i="0" u="none" strike="noStrike" kern="1200" cap="none" spc="0" normalizeH="0" baseline="0" noProof="0" dirty="0" smtClean="0">
              <a:ln>
                <a:noFill/>
              </a:ln>
              <a:solidFill>
                <a:schemeClr val="tx2"/>
              </a:solidFill>
              <a:effectLst/>
              <a:uLnTx/>
              <a:uFillTx/>
              <a:ea typeface="+mn-ea"/>
              <a:cs typeface="Times New Roman"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1600" b="0" i="0" u="none" strike="noStrike" kern="1200" cap="none" spc="0" normalizeH="0" baseline="0" noProof="0" dirty="0" smtClean="0">
                <a:ln>
                  <a:noFill/>
                </a:ln>
                <a:solidFill>
                  <a:schemeClr val="tx2"/>
                </a:solidFill>
                <a:effectLst/>
                <a:uLnTx/>
                <a:uFillTx/>
                <a:ea typeface="+mn-ea"/>
                <a:cs typeface="Times New Roman" pitchFamily="18" charset="0"/>
              </a:rPr>
              <a:t>Если вы получите оплату в 2025 году, а отгрузите товары только в феврале 2026 года, потребуется заплатить НДС.</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u-RU" sz="1600" b="0" i="0" u="none" strike="noStrike" kern="1200" cap="none" spc="0" normalizeH="0" baseline="0" noProof="0" dirty="0" smtClean="0">
              <a:ln>
                <a:noFill/>
              </a:ln>
              <a:solidFill>
                <a:schemeClr val="tx2"/>
              </a:solidFill>
              <a:effectLst/>
              <a:uLnTx/>
              <a:uFillTx/>
              <a:ea typeface="+mn-ea"/>
              <a:cs typeface="Times New Roman"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1600" b="0" i="0" u="none" strike="noStrike" kern="1200" cap="none" spc="0" normalizeH="0" baseline="0" noProof="0" dirty="0" smtClean="0">
                <a:ln>
                  <a:noFill/>
                </a:ln>
                <a:solidFill>
                  <a:schemeClr val="tx2"/>
                </a:solidFill>
                <a:effectLst/>
                <a:uLnTx/>
                <a:uFillTx/>
                <a:ea typeface="+mn-ea"/>
                <a:cs typeface="+mn-cs"/>
              </a:rPr>
              <a:t>Не облагается НДС  поступление в 2026 г. оплаты задолженности за товар, отгруженный в 2025</a:t>
            </a:r>
            <a:r>
              <a:rPr kumimoji="0" lang="ru-RU" sz="1600" b="0" i="0" u="none" strike="noStrike" kern="1200" cap="none" spc="0" normalizeH="0" noProof="0" dirty="0" smtClean="0">
                <a:ln>
                  <a:noFill/>
                </a:ln>
                <a:solidFill>
                  <a:schemeClr val="tx2"/>
                </a:solidFill>
                <a:effectLst/>
                <a:uLnTx/>
                <a:uFillTx/>
                <a:ea typeface="+mn-ea"/>
                <a:cs typeface="+mn-cs"/>
              </a:rPr>
              <a:t> </a:t>
            </a:r>
            <a:r>
              <a:rPr kumimoji="0" lang="ru-RU" sz="1600" b="0" i="0" u="none" strike="noStrike" kern="1200" cap="none" spc="0" normalizeH="0" baseline="0" noProof="0" dirty="0" smtClean="0">
                <a:ln>
                  <a:noFill/>
                </a:ln>
                <a:solidFill>
                  <a:schemeClr val="tx2"/>
                </a:solidFill>
                <a:effectLst/>
                <a:uLnTx/>
                <a:uFillTx/>
                <a:ea typeface="+mn-ea"/>
                <a:cs typeface="+mn-cs"/>
              </a:rPr>
              <a:t>г</a:t>
            </a:r>
            <a:r>
              <a:rPr lang="ru-RU" sz="1600" dirty="0" smtClean="0">
                <a:solidFill>
                  <a:schemeClr val="tx2"/>
                </a:solidFill>
              </a:rPr>
              <a:t>оду.</a:t>
            </a:r>
            <a:endParaRPr kumimoji="0" lang="ru-RU" sz="1600" b="0" i="0" u="none" strike="noStrike" kern="1200" cap="none" spc="0" normalizeH="0" baseline="0" noProof="0" dirty="0" smtClean="0">
              <a:ln>
                <a:noFill/>
              </a:ln>
              <a:solidFill>
                <a:schemeClr val="tx2"/>
              </a:solidFill>
              <a:effectLst/>
              <a:uLnTx/>
              <a:uFillTx/>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u-RU" sz="1600" b="0" i="0" u="none" strike="noStrike" kern="1200" cap="none" spc="0" normalizeH="0" baseline="0" noProof="0" dirty="0" smtClean="0">
              <a:ln>
                <a:noFill/>
              </a:ln>
              <a:solidFill>
                <a:schemeClr val="tx2"/>
              </a:solidFill>
              <a:effectLst/>
              <a:uLnTx/>
              <a:uFillTx/>
              <a:ea typeface="+mn-ea"/>
              <a:cs typeface="Times New Roman" pitchFamily="18" charset="0"/>
            </a:endParaRPr>
          </a:p>
        </p:txBody>
      </p:sp>
    </p:spTree>
    <p:extLst>
      <p:ext uri="{BB962C8B-B14F-4D97-AF65-F5344CB8AC3E}">
        <p14:creationId xmlns="" xmlns:p14="http://schemas.microsoft.com/office/powerpoint/2010/main" val="3535757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9502"/>
            <a:ext cx="8229600" cy="857250"/>
          </a:xfrm>
        </p:spPr>
        <p:txBody>
          <a:bodyPr>
            <a:normAutofit/>
          </a:bodyPr>
          <a:lstStyle/>
          <a:p>
            <a:r>
              <a:rPr lang="ru-RU" sz="2000" b="1" dirty="0" smtClean="0">
                <a:solidFill>
                  <a:schemeClr val="tx2"/>
                </a:solidFill>
                <a:latin typeface="Arial" charset="0"/>
                <a:ea typeface="+mn-ea"/>
                <a:cs typeface="Arial" charset="0"/>
              </a:rPr>
              <a:t>Плательщики НДС (ст.143 НК РФ)</a:t>
            </a:r>
          </a:p>
        </p:txBody>
      </p:sp>
      <p:sp>
        <p:nvSpPr>
          <p:cNvPr id="4" name="Прямоугольник 3"/>
          <p:cNvSpPr/>
          <p:nvPr/>
        </p:nvSpPr>
        <p:spPr>
          <a:xfrm>
            <a:off x="1115616" y="1491630"/>
            <a:ext cx="6840760" cy="1200329"/>
          </a:xfrm>
          <a:prstGeom prst="rect">
            <a:avLst/>
          </a:prstGeom>
        </p:spPr>
        <p:txBody>
          <a:bodyPr wrap="square">
            <a:spAutoFit/>
          </a:bodyPr>
          <a:lstStyle/>
          <a:p>
            <a:pPr>
              <a:buFont typeface="Arial" pitchFamily="34" charset="0"/>
              <a:buChar char="•"/>
            </a:pPr>
            <a:r>
              <a:rPr lang="ru-RU" dirty="0" smtClean="0">
                <a:solidFill>
                  <a:schemeClr val="tx2"/>
                </a:solidFill>
              </a:rPr>
              <a:t>организации;</a:t>
            </a:r>
          </a:p>
          <a:p>
            <a:pPr>
              <a:buFont typeface="Arial" pitchFamily="34" charset="0"/>
              <a:buChar char="•"/>
            </a:pPr>
            <a:r>
              <a:rPr lang="ru-RU" dirty="0" smtClean="0">
                <a:solidFill>
                  <a:schemeClr val="tx2"/>
                </a:solidFill>
              </a:rPr>
              <a:t>индивидуальные предприниматели;</a:t>
            </a:r>
          </a:p>
          <a:p>
            <a:pPr>
              <a:buFont typeface="Arial" pitchFamily="34" charset="0"/>
              <a:buChar char="•"/>
            </a:pPr>
            <a:r>
              <a:rPr lang="ru-RU" dirty="0" smtClean="0">
                <a:solidFill>
                  <a:schemeClr val="tx2"/>
                </a:solidFill>
              </a:rPr>
              <a:t>лица, признаваемые налогоплательщиками НДС при ввозе товаров на территорию РФ</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3">
            <a:extLst>
              <a:ext uri="{FF2B5EF4-FFF2-40B4-BE49-F238E27FC236}">
                <a16:creationId xmlns:a16="http://schemas.microsoft.com/office/drawing/2014/main" xmlns="" id="{A974AC57-F85A-4932-82F3-D670C6C7C762}"/>
              </a:ext>
            </a:extLst>
          </p:cNvPr>
          <p:cNvSpPr>
            <a:spLocks noGrp="1"/>
          </p:cNvSpPr>
          <p:nvPr>
            <p:ph type="title"/>
          </p:nvPr>
        </p:nvSpPr>
        <p:spPr>
          <a:xfrm>
            <a:off x="1547664" y="339502"/>
            <a:ext cx="5943600" cy="857250"/>
          </a:xfrm>
        </p:spPr>
        <p:txBody>
          <a:bodyPr/>
          <a:lstStyle/>
          <a:p>
            <a:pPr marL="240030" indent="-240030">
              <a:buClr>
                <a:schemeClr val="accent6">
                  <a:lumMod val="75000"/>
                </a:schemeClr>
              </a:buClr>
              <a:defRPr/>
            </a:pPr>
            <a:r>
              <a:rPr lang="ru-RU" altLang="ru-RU" sz="2100" b="1" dirty="0">
                <a:solidFill>
                  <a:srgbClr val="025373"/>
                </a:solidFill>
                <a:latin typeface="+mn-lt"/>
                <a:cs typeface="Calibri" panose="020F0502020204030204" pitchFamily="34" charset="0"/>
              </a:rPr>
              <a:t>Расчет НДС к уплате в бюджет</a:t>
            </a:r>
          </a:p>
        </p:txBody>
      </p:sp>
      <p:sp>
        <p:nvSpPr>
          <p:cNvPr id="4" name="Заголовок 3">
            <a:extLst>
              <a:ext uri="{FF2B5EF4-FFF2-40B4-BE49-F238E27FC236}">
                <a16:creationId xmlns:a16="http://schemas.microsoft.com/office/drawing/2014/main" xmlns="" id="{4326EA06-D526-416D-B916-04924FA35104}"/>
              </a:ext>
            </a:extLst>
          </p:cNvPr>
          <p:cNvSpPr txBox="1">
            <a:spLocks/>
          </p:cNvSpPr>
          <p:nvPr/>
        </p:nvSpPr>
        <p:spPr>
          <a:xfrm>
            <a:off x="1572816" y="3056335"/>
            <a:ext cx="6131719" cy="857250"/>
          </a:xfrm>
          <a:prstGeom prst="rect">
            <a:avLst/>
          </a:prstGeom>
          <a:effectLst/>
        </p:spPr>
        <p:txBody>
          <a:bodyPr/>
          <a:lstStyle>
            <a:lvl1pPr marL="319088" indent="-319088" algn="r" rtl="0" eaLnBrk="0" fontAlgn="base" hangingPunct="0">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40030" indent="-240030" algn="ctr" eaLnBrk="1" fontAlgn="auto" hangingPunct="1">
              <a:spcAft>
                <a:spcPts val="0"/>
              </a:spcAft>
              <a:buClr>
                <a:schemeClr val="accent6">
                  <a:lumMod val="75000"/>
                </a:schemeClr>
              </a:buClr>
              <a:buNone/>
              <a:defRPr/>
            </a:pPr>
            <a:endParaRPr lang="ru-RU" altLang="ru-RU" sz="2100" dirty="0">
              <a:solidFill>
                <a:srgbClr val="FF0000"/>
              </a:solidFill>
            </a:endParaRPr>
          </a:p>
        </p:txBody>
      </p:sp>
      <p:sp>
        <p:nvSpPr>
          <p:cNvPr id="2" name="Прямоугольник 1"/>
          <p:cNvSpPr/>
          <p:nvPr/>
        </p:nvSpPr>
        <p:spPr>
          <a:xfrm>
            <a:off x="539552" y="1491628"/>
            <a:ext cx="1296144" cy="923330"/>
          </a:xfrm>
          <a:prstGeom prst="rect">
            <a:avLst/>
          </a:prstGeom>
        </p:spPr>
        <p:txBody>
          <a:bodyPr wrap="square">
            <a:spAutoFit/>
          </a:bodyPr>
          <a:lstStyle/>
          <a:p>
            <a:pPr algn="ctr"/>
            <a:r>
              <a:rPr lang="ru-RU" altLang="ru-RU" b="1" dirty="0" smtClean="0">
                <a:solidFill>
                  <a:srgbClr val="025373"/>
                </a:solidFill>
                <a:latin typeface="Calibri" panose="020F0502020204030204" pitchFamily="34" charset="0"/>
                <a:cs typeface="Calibri" panose="020F0502020204030204" pitchFamily="34" charset="0"/>
              </a:rPr>
              <a:t>НДС  </a:t>
            </a:r>
            <a:r>
              <a:rPr lang="ru-RU" altLang="ru-RU" dirty="0" smtClean="0">
                <a:solidFill>
                  <a:srgbClr val="025373"/>
                </a:solidFill>
                <a:latin typeface="Calibri" panose="020F0502020204030204" pitchFamily="34" charset="0"/>
                <a:cs typeface="Calibri" panose="020F0502020204030204" pitchFamily="34" charset="0"/>
              </a:rPr>
              <a:t>за налоговый период</a:t>
            </a:r>
            <a:endParaRPr lang="ru-RU" dirty="0"/>
          </a:p>
        </p:txBody>
      </p:sp>
      <p:sp>
        <p:nvSpPr>
          <p:cNvPr id="7" name="Прямоугольник 6"/>
          <p:cNvSpPr/>
          <p:nvPr/>
        </p:nvSpPr>
        <p:spPr>
          <a:xfrm>
            <a:off x="2483768" y="1630126"/>
            <a:ext cx="1296144" cy="646331"/>
          </a:xfrm>
          <a:prstGeom prst="rect">
            <a:avLst/>
          </a:prstGeom>
        </p:spPr>
        <p:txBody>
          <a:bodyPr wrap="square">
            <a:spAutoFit/>
          </a:bodyPr>
          <a:lstStyle/>
          <a:p>
            <a:pPr algn="ctr"/>
            <a:r>
              <a:rPr lang="ru-RU" altLang="ru-RU" b="1" dirty="0" smtClean="0">
                <a:solidFill>
                  <a:srgbClr val="025373"/>
                </a:solidFill>
                <a:latin typeface="Calibri" panose="020F0502020204030204" pitchFamily="34" charset="0"/>
                <a:cs typeface="Calibri" panose="020F0502020204030204" pitchFamily="34" charset="0"/>
              </a:rPr>
              <a:t>Налоговая база</a:t>
            </a:r>
            <a:endParaRPr lang="ru-RU" dirty="0"/>
          </a:p>
        </p:txBody>
      </p:sp>
      <p:sp>
        <p:nvSpPr>
          <p:cNvPr id="8" name="Прямоугольник 7"/>
          <p:cNvSpPr/>
          <p:nvPr/>
        </p:nvSpPr>
        <p:spPr>
          <a:xfrm>
            <a:off x="4139952" y="1214630"/>
            <a:ext cx="1296144" cy="1477328"/>
          </a:xfrm>
          <a:prstGeom prst="rect">
            <a:avLst/>
          </a:prstGeom>
        </p:spPr>
        <p:txBody>
          <a:bodyPr wrap="square">
            <a:spAutoFit/>
          </a:bodyPr>
          <a:lstStyle/>
          <a:p>
            <a:pPr algn="ctr"/>
            <a:r>
              <a:rPr lang="ru-RU" altLang="ru-RU" b="1" dirty="0" smtClean="0">
                <a:solidFill>
                  <a:srgbClr val="025373"/>
                </a:solidFill>
                <a:latin typeface="Calibri" panose="020F0502020204030204" pitchFamily="34" charset="0"/>
                <a:cs typeface="Calibri" panose="020F0502020204030204" pitchFamily="34" charset="0"/>
              </a:rPr>
              <a:t>0%,10%,22%</a:t>
            </a:r>
          </a:p>
          <a:p>
            <a:pPr algn="ctr"/>
            <a:r>
              <a:rPr lang="ru-RU" b="1" dirty="0" smtClean="0">
                <a:solidFill>
                  <a:srgbClr val="025373"/>
                </a:solidFill>
                <a:latin typeface="Calibri" panose="020F0502020204030204" pitchFamily="34" charset="0"/>
                <a:cs typeface="Calibri" panose="020F0502020204030204" pitchFamily="34" charset="0"/>
              </a:rPr>
              <a:t>10/110%</a:t>
            </a:r>
          </a:p>
          <a:p>
            <a:pPr algn="ctr"/>
            <a:r>
              <a:rPr lang="ru-RU" b="1" dirty="0" smtClean="0">
                <a:solidFill>
                  <a:srgbClr val="025373"/>
                </a:solidFill>
                <a:latin typeface="Calibri" panose="020F0502020204030204" pitchFamily="34" charset="0"/>
                <a:cs typeface="Calibri" panose="020F0502020204030204" pitchFamily="34" charset="0"/>
              </a:rPr>
              <a:t>22/122%</a:t>
            </a:r>
          </a:p>
          <a:p>
            <a:pPr algn="ctr"/>
            <a:r>
              <a:rPr lang="ru-RU" b="1" dirty="0" smtClean="0">
                <a:solidFill>
                  <a:srgbClr val="025373"/>
                </a:solidFill>
                <a:latin typeface="Calibri" panose="020F0502020204030204" pitchFamily="34" charset="0"/>
                <a:cs typeface="Calibri" panose="020F0502020204030204" pitchFamily="34" charset="0"/>
              </a:rPr>
              <a:t>18,03%</a:t>
            </a:r>
            <a:endParaRPr lang="ru-RU" dirty="0"/>
          </a:p>
        </p:txBody>
      </p:sp>
      <p:sp>
        <p:nvSpPr>
          <p:cNvPr id="9" name="Прямоугольник 8"/>
          <p:cNvSpPr/>
          <p:nvPr/>
        </p:nvSpPr>
        <p:spPr>
          <a:xfrm>
            <a:off x="5652120" y="1630128"/>
            <a:ext cx="1296144" cy="646331"/>
          </a:xfrm>
          <a:prstGeom prst="rect">
            <a:avLst/>
          </a:prstGeom>
        </p:spPr>
        <p:txBody>
          <a:bodyPr wrap="square">
            <a:spAutoFit/>
          </a:bodyPr>
          <a:lstStyle/>
          <a:p>
            <a:pPr algn="ctr"/>
            <a:r>
              <a:rPr lang="ru-RU" altLang="ru-RU" b="1" dirty="0" smtClean="0">
                <a:solidFill>
                  <a:srgbClr val="025373"/>
                </a:solidFill>
                <a:latin typeface="Calibri" panose="020F0502020204030204" pitchFamily="34" charset="0"/>
                <a:cs typeface="Calibri" panose="020F0502020204030204" pitchFamily="34" charset="0"/>
              </a:rPr>
              <a:t>Налоговые</a:t>
            </a:r>
          </a:p>
          <a:p>
            <a:pPr algn="ctr"/>
            <a:r>
              <a:rPr lang="ru-RU" b="1" dirty="0" smtClean="0">
                <a:solidFill>
                  <a:srgbClr val="025373"/>
                </a:solidFill>
                <a:latin typeface="Calibri" panose="020F0502020204030204" pitchFamily="34" charset="0"/>
                <a:cs typeface="Calibri" panose="020F0502020204030204" pitchFamily="34" charset="0"/>
              </a:rPr>
              <a:t>вычеты</a:t>
            </a:r>
            <a:endParaRPr lang="ru-RU" dirty="0"/>
          </a:p>
        </p:txBody>
      </p:sp>
      <p:sp>
        <p:nvSpPr>
          <p:cNvPr id="10" name="Прямоугольник 9"/>
          <p:cNvSpPr/>
          <p:nvPr/>
        </p:nvSpPr>
        <p:spPr>
          <a:xfrm>
            <a:off x="7452320" y="1404384"/>
            <a:ext cx="1398823" cy="923330"/>
          </a:xfrm>
          <a:prstGeom prst="rect">
            <a:avLst/>
          </a:prstGeom>
        </p:spPr>
        <p:txBody>
          <a:bodyPr wrap="square">
            <a:spAutoFit/>
          </a:bodyPr>
          <a:lstStyle/>
          <a:p>
            <a:pPr algn="ctr"/>
            <a:r>
              <a:rPr lang="ru-RU" altLang="ru-RU" b="1" dirty="0" smtClean="0">
                <a:solidFill>
                  <a:srgbClr val="025373"/>
                </a:solidFill>
                <a:latin typeface="Calibri" panose="020F0502020204030204" pitchFamily="34" charset="0"/>
                <a:cs typeface="Calibri" panose="020F0502020204030204" pitchFamily="34" charset="0"/>
              </a:rPr>
              <a:t>НДС восстановленный</a:t>
            </a:r>
            <a:endParaRPr lang="ru-RU" dirty="0"/>
          </a:p>
        </p:txBody>
      </p:sp>
      <p:sp>
        <p:nvSpPr>
          <p:cNvPr id="3" name="Равно 2"/>
          <p:cNvSpPr/>
          <p:nvPr/>
        </p:nvSpPr>
        <p:spPr>
          <a:xfrm>
            <a:off x="2051720" y="1747651"/>
            <a:ext cx="288032" cy="277345"/>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6" name="Умножение 5"/>
          <p:cNvSpPr/>
          <p:nvPr/>
        </p:nvSpPr>
        <p:spPr>
          <a:xfrm>
            <a:off x="3851920" y="1707100"/>
            <a:ext cx="385192" cy="317897"/>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Минус 10"/>
          <p:cNvSpPr/>
          <p:nvPr/>
        </p:nvSpPr>
        <p:spPr>
          <a:xfrm>
            <a:off x="5368558" y="1722033"/>
            <a:ext cx="338336"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люс 11"/>
          <p:cNvSpPr/>
          <p:nvPr/>
        </p:nvSpPr>
        <p:spPr>
          <a:xfrm>
            <a:off x="7041976" y="1696667"/>
            <a:ext cx="338336" cy="307503"/>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Выноска со стрелкой вверх 12"/>
          <p:cNvSpPr/>
          <p:nvPr/>
        </p:nvSpPr>
        <p:spPr>
          <a:xfrm>
            <a:off x="3182888" y="2412651"/>
            <a:ext cx="1723256" cy="863824"/>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Счет-фактура</a:t>
            </a:r>
            <a:endParaRPr lang="ru-RU" dirty="0"/>
          </a:p>
        </p:txBody>
      </p:sp>
      <p:sp>
        <p:nvSpPr>
          <p:cNvPr id="16" name="Выноска со стрелкой вверх 15"/>
          <p:cNvSpPr/>
          <p:nvPr/>
        </p:nvSpPr>
        <p:spPr>
          <a:xfrm>
            <a:off x="5182738" y="2456586"/>
            <a:ext cx="1700236" cy="804864"/>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Счет-фактура</a:t>
            </a:r>
            <a:endParaRPr lang="ru-RU" dirty="0"/>
          </a:p>
        </p:txBody>
      </p:sp>
      <p:sp>
        <p:nvSpPr>
          <p:cNvPr id="17" name="Выноска со стрелкой вверх 16"/>
          <p:cNvSpPr/>
          <p:nvPr/>
        </p:nvSpPr>
        <p:spPr>
          <a:xfrm>
            <a:off x="7128608" y="2450306"/>
            <a:ext cx="1763688" cy="830152"/>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Счет-фактура</a:t>
            </a:r>
            <a:endParaRPr lang="ru-RU" dirty="0"/>
          </a:p>
        </p:txBody>
      </p:sp>
      <p:sp>
        <p:nvSpPr>
          <p:cNvPr id="14" name="Выноска со стрелкой вниз 13"/>
          <p:cNvSpPr/>
          <p:nvPr/>
        </p:nvSpPr>
        <p:spPr>
          <a:xfrm>
            <a:off x="3182888" y="3374207"/>
            <a:ext cx="1723256" cy="821853"/>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Книга продаж</a:t>
            </a:r>
            <a:endParaRPr lang="ru-RU" dirty="0"/>
          </a:p>
        </p:txBody>
      </p:sp>
      <p:sp>
        <p:nvSpPr>
          <p:cNvPr id="19" name="Выноска со стрелкой вниз 18"/>
          <p:cNvSpPr/>
          <p:nvPr/>
        </p:nvSpPr>
        <p:spPr>
          <a:xfrm>
            <a:off x="5177624" y="3372098"/>
            <a:ext cx="1723256" cy="799422"/>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Книга покупок</a:t>
            </a:r>
            <a:endParaRPr lang="ru-RU" dirty="0"/>
          </a:p>
        </p:txBody>
      </p:sp>
      <p:sp>
        <p:nvSpPr>
          <p:cNvPr id="20" name="Выноска со стрелкой вниз 19"/>
          <p:cNvSpPr/>
          <p:nvPr/>
        </p:nvSpPr>
        <p:spPr>
          <a:xfrm>
            <a:off x="7128608" y="3374207"/>
            <a:ext cx="1750129" cy="741784"/>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Книга продаж</a:t>
            </a:r>
            <a:endParaRPr lang="ru-RU" dirty="0"/>
          </a:p>
        </p:txBody>
      </p:sp>
      <p:sp>
        <p:nvSpPr>
          <p:cNvPr id="15" name="Прямоугольник 14"/>
          <p:cNvSpPr/>
          <p:nvPr/>
        </p:nvSpPr>
        <p:spPr>
          <a:xfrm>
            <a:off x="467545" y="4299942"/>
            <a:ext cx="8383598"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Декларация по НДС</a:t>
            </a:r>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1547664" y="483518"/>
            <a:ext cx="5598840" cy="369332"/>
          </a:xfrm>
          <a:prstGeom prst="rect">
            <a:avLst/>
          </a:prstGeom>
        </p:spPr>
        <p:txBody>
          <a:bodyPr wrap="none">
            <a:spAutoFit/>
          </a:bodyPr>
          <a:lstStyle/>
          <a:p>
            <a:r>
              <a:rPr lang="ru-RU" altLang="ru-RU" b="1" dirty="0" smtClean="0">
                <a:solidFill>
                  <a:schemeClr val="tx2"/>
                </a:solidFill>
              </a:rPr>
              <a:t>Необлагаемые НДС операции и ставка НДС 0%</a:t>
            </a:r>
            <a:endParaRPr lang="ru-RU" b="1" dirty="0" smtClean="0">
              <a:solidFill>
                <a:schemeClr val="tx2"/>
              </a:solidFill>
            </a:endParaRPr>
          </a:p>
        </p:txBody>
      </p:sp>
      <p:graphicFrame>
        <p:nvGraphicFramePr>
          <p:cNvPr id="25" name="Таблица 24"/>
          <p:cNvGraphicFramePr>
            <a:graphicFrameLocks noGrp="1"/>
          </p:cNvGraphicFramePr>
          <p:nvPr/>
        </p:nvGraphicFramePr>
        <p:xfrm>
          <a:off x="395536" y="915566"/>
          <a:ext cx="8362950" cy="3482340"/>
        </p:xfrm>
        <a:graphic>
          <a:graphicData uri="http://schemas.openxmlformats.org/drawingml/2006/table">
            <a:tbl>
              <a:tblPr firstRow="1" bandRow="1">
                <a:tableStyleId>{5C22544A-7EE6-4342-B048-85BDC9FD1C3A}</a:tableStyleId>
              </a:tblPr>
              <a:tblGrid>
                <a:gridCol w="4181475"/>
                <a:gridCol w="4181475"/>
              </a:tblGrid>
              <a:tr h="4800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1" dirty="0" smtClean="0"/>
                        <a:t>Необлагаемые  НДС операции</a:t>
                      </a:r>
                    </a:p>
                    <a:p>
                      <a:endParaRPr lang="ru-RU" sz="1400" dirty="0"/>
                    </a:p>
                  </a:txBody>
                  <a:tcPr marT="34290" marB="34290"/>
                </a:tc>
                <a:tc>
                  <a:txBody>
                    <a:bodyPr/>
                    <a:lstStyle/>
                    <a:p>
                      <a:r>
                        <a:rPr lang="ru-RU" sz="1400" b="1" dirty="0" smtClean="0"/>
                        <a:t>Операции облагаемые по ставке 0%</a:t>
                      </a:r>
                      <a:endParaRPr lang="ru-RU" sz="1400" dirty="0"/>
                    </a:p>
                  </a:txBody>
                  <a:tcPr marT="34290" marB="34290"/>
                </a:tc>
              </a:tr>
              <a:tr h="480060">
                <a:tc>
                  <a:txBody>
                    <a:bodyPr/>
                    <a:lstStyle/>
                    <a:p>
                      <a:pPr algn="just"/>
                      <a:r>
                        <a:rPr lang="ru-RU" sz="1400" dirty="0" smtClean="0">
                          <a:solidFill>
                            <a:schemeClr val="tx2"/>
                          </a:solidFill>
                        </a:rPr>
                        <a:t>п.2 ст.146 НК РФ</a:t>
                      </a:r>
                    </a:p>
                    <a:p>
                      <a:pPr algn="just"/>
                      <a:r>
                        <a:rPr lang="ru-RU" sz="1400" dirty="0" smtClean="0">
                          <a:solidFill>
                            <a:schemeClr val="tx2"/>
                          </a:solidFill>
                        </a:rPr>
                        <a:t>ст.149 НК РФ</a:t>
                      </a:r>
                      <a:endParaRPr lang="ru-RU" sz="1400" dirty="0">
                        <a:solidFill>
                          <a:schemeClr val="tx2"/>
                        </a:solidFill>
                      </a:endParaRP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solidFill>
                            <a:schemeClr val="tx2"/>
                          </a:solidFill>
                        </a:rPr>
                        <a:t>п.1 ст.164 НК РФ</a:t>
                      </a:r>
                    </a:p>
                    <a:p>
                      <a:endParaRPr lang="ru-RU" sz="1400" dirty="0">
                        <a:solidFill>
                          <a:schemeClr val="tx2"/>
                        </a:solidFill>
                      </a:endParaRPr>
                    </a:p>
                  </a:txBody>
                  <a:tcPr marT="34290" marB="34290"/>
                </a:tc>
              </a:tr>
              <a:tr h="6858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solidFill>
                            <a:schemeClr val="tx2"/>
                          </a:solidFill>
                        </a:rPr>
                        <a:t>Счет-фактура не составляется</a:t>
                      </a:r>
                    </a:p>
                    <a:p>
                      <a:endParaRPr lang="ru-RU" sz="1400" dirty="0">
                        <a:solidFill>
                          <a:schemeClr val="tx2"/>
                        </a:solidFill>
                      </a:endParaRP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solidFill>
                            <a:schemeClr val="tx2"/>
                          </a:solidFill>
                        </a:rPr>
                        <a:t>Счет-фактура составляется со ставкой 0%</a:t>
                      </a:r>
                    </a:p>
                    <a:p>
                      <a:endParaRPr lang="ru-RU" sz="1400" dirty="0">
                        <a:solidFill>
                          <a:schemeClr val="tx2"/>
                        </a:solidFill>
                      </a:endParaRPr>
                    </a:p>
                  </a:txBody>
                  <a:tcPr marT="34290" marB="34290"/>
                </a:tc>
              </a:tr>
              <a:tr h="6858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solidFill>
                            <a:schemeClr val="tx2"/>
                          </a:solidFill>
                        </a:rPr>
                        <a:t>Вычеты не применяются (НДС в стоимости), есть исключения.</a:t>
                      </a:r>
                    </a:p>
                    <a:p>
                      <a:endParaRPr lang="ru-RU" sz="1400" dirty="0">
                        <a:solidFill>
                          <a:schemeClr val="tx2"/>
                        </a:solidFill>
                      </a:endParaRPr>
                    </a:p>
                  </a:txBody>
                  <a:tcPr marT="34290" marB="34290"/>
                </a:tc>
                <a:tc>
                  <a:txBody>
                    <a:bodyPr/>
                    <a:lstStyle/>
                    <a:p>
                      <a:r>
                        <a:rPr lang="ru-RU" sz="1400" dirty="0" smtClean="0">
                          <a:solidFill>
                            <a:schemeClr val="tx2"/>
                          </a:solidFill>
                        </a:rPr>
                        <a:t>Вычеты применяются</a:t>
                      </a:r>
                      <a:endParaRPr lang="ru-RU" sz="1400" dirty="0">
                        <a:solidFill>
                          <a:schemeClr val="tx2"/>
                        </a:solidFill>
                      </a:endParaRPr>
                    </a:p>
                  </a:txBody>
                  <a:tcPr marT="34290" marB="34290"/>
                </a:tc>
              </a:tr>
              <a:tr h="1097280">
                <a:tc>
                  <a:txBody>
                    <a:bodyPr/>
                    <a:lstStyle/>
                    <a:p>
                      <a:pPr algn="just"/>
                      <a:r>
                        <a:rPr lang="ru-RU" sz="1400" dirty="0" smtClean="0">
                          <a:solidFill>
                            <a:schemeClr val="tx2"/>
                          </a:solidFill>
                        </a:rPr>
                        <a:t>Раздел 7 в декларации</a:t>
                      </a:r>
                    </a:p>
                    <a:p>
                      <a:pPr algn="just"/>
                      <a:r>
                        <a:rPr lang="ru-RU" sz="1400" dirty="0" smtClean="0">
                          <a:solidFill>
                            <a:schemeClr val="tx2"/>
                          </a:solidFill>
                        </a:rPr>
                        <a:t>Документы по запросу </a:t>
                      </a:r>
                    </a:p>
                    <a:p>
                      <a:endParaRPr lang="ru-RU" sz="1400" dirty="0">
                        <a:solidFill>
                          <a:schemeClr val="tx2"/>
                        </a:solidFill>
                      </a:endParaRPr>
                    </a:p>
                  </a:txBody>
                  <a:tcPr marT="34290" marB="34290"/>
                </a:tc>
                <a:tc>
                  <a:txBody>
                    <a:bodyPr/>
                    <a:lstStyle/>
                    <a:p>
                      <a:pPr algn="just"/>
                      <a:r>
                        <a:rPr lang="ru-RU" sz="1400" dirty="0" smtClean="0">
                          <a:solidFill>
                            <a:schemeClr val="tx2"/>
                          </a:solidFill>
                        </a:rPr>
                        <a:t>Раздел 4 в декларации</a:t>
                      </a:r>
                    </a:p>
                    <a:p>
                      <a:pPr algn="just"/>
                      <a:r>
                        <a:rPr lang="ru-RU" sz="1400" dirty="0" smtClean="0">
                          <a:solidFill>
                            <a:schemeClr val="tx2"/>
                          </a:solidFill>
                        </a:rPr>
                        <a:t>Документы вместе с декларацией </a:t>
                      </a:r>
                    </a:p>
                    <a:p>
                      <a:pPr algn="just"/>
                      <a:r>
                        <a:rPr lang="ru-RU" sz="1400" dirty="0" smtClean="0">
                          <a:solidFill>
                            <a:schemeClr val="tx2"/>
                          </a:solidFill>
                        </a:rPr>
                        <a:t>Раздел 6 в декларации, если нет документов </a:t>
                      </a:r>
                    </a:p>
                    <a:p>
                      <a:endParaRPr lang="ru-RU" sz="1400" dirty="0">
                        <a:solidFill>
                          <a:schemeClr val="tx2"/>
                        </a:solidFill>
                      </a:endParaRPr>
                    </a:p>
                  </a:txBody>
                  <a:tcPr marT="34290" marB="34290"/>
                </a:tc>
              </a:tr>
            </a:tbl>
          </a:graphicData>
        </a:graphic>
      </p:graphicFrame>
    </p:spTree>
    <p:extLst>
      <p:ext uri="{BB962C8B-B14F-4D97-AF65-F5344CB8AC3E}">
        <p14:creationId xmlns="" xmlns:p14="http://schemas.microsoft.com/office/powerpoint/2010/main" val="3535757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рямоугольник 3">
            <a:extLst>
              <a:ext uri="{FF2B5EF4-FFF2-40B4-BE49-F238E27FC236}">
                <a16:creationId xmlns:a16="http://schemas.microsoft.com/office/drawing/2014/main" xmlns="" id="{56AA1FE8-3158-411B-88FD-5474B18419DE}"/>
              </a:ext>
            </a:extLst>
          </p:cNvPr>
          <p:cNvSpPr>
            <a:spLocks noChangeArrowheads="1"/>
          </p:cNvSpPr>
          <p:nvPr/>
        </p:nvSpPr>
        <p:spPr bwMode="auto">
          <a:xfrm>
            <a:off x="611560" y="987574"/>
            <a:ext cx="7776864" cy="28623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indent="534988"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indent="0" algn="just" eaLnBrk="1" hangingPunct="1"/>
            <a:r>
              <a:rPr lang="ru-RU" altLang="ru-RU" b="1" dirty="0">
                <a:solidFill>
                  <a:srgbClr val="025373"/>
                </a:solidFill>
                <a:latin typeface="Calibri" panose="020F0502020204030204" pitchFamily="34" charset="0"/>
                <a:cs typeface="Calibri" panose="020F0502020204030204" pitchFamily="34" charset="0"/>
              </a:rPr>
              <a:t>Вычет НДС </a:t>
            </a:r>
            <a:r>
              <a:rPr lang="ru-RU" altLang="ru-RU" dirty="0">
                <a:solidFill>
                  <a:srgbClr val="025373"/>
                </a:solidFill>
                <a:latin typeface="Calibri" panose="020F0502020204030204" pitchFamily="34" charset="0"/>
                <a:cs typeface="Calibri" panose="020F0502020204030204" pitchFamily="34" charset="0"/>
              </a:rPr>
              <a:t>- уменьшение суммы налога исчисленного на суммы НДС предъявленного ( ст. 171 НК РФ)</a:t>
            </a:r>
          </a:p>
          <a:p>
            <a:pPr indent="0" algn="just" eaLnBrk="1" hangingPunct="1"/>
            <a:endParaRPr lang="ru-RU" altLang="ru-RU" dirty="0">
              <a:solidFill>
                <a:srgbClr val="025373"/>
              </a:solidFill>
              <a:latin typeface="Calibri" panose="020F0502020204030204" pitchFamily="34" charset="0"/>
              <a:cs typeface="Calibri" panose="020F0502020204030204" pitchFamily="34" charset="0"/>
            </a:endParaRPr>
          </a:p>
          <a:p>
            <a:pPr indent="0" algn="just" eaLnBrk="1" hangingPunct="1"/>
            <a:r>
              <a:rPr lang="ru-RU" altLang="ru-RU" b="1" dirty="0">
                <a:solidFill>
                  <a:srgbClr val="025373"/>
                </a:solidFill>
                <a:latin typeface="Calibri" panose="020F0502020204030204" pitchFamily="34" charset="0"/>
                <a:cs typeface="Calibri" panose="020F0502020204030204" pitchFamily="34" charset="0"/>
              </a:rPr>
              <a:t>Возмещение НДС  </a:t>
            </a:r>
            <a:r>
              <a:rPr lang="ru-RU" altLang="ru-RU" dirty="0">
                <a:solidFill>
                  <a:srgbClr val="025373"/>
                </a:solidFill>
                <a:latin typeface="Calibri" panose="020F0502020204030204" pitchFamily="34" charset="0"/>
                <a:cs typeface="Calibri" panose="020F0502020204030204" pitchFamily="34" charset="0"/>
              </a:rPr>
              <a:t>–  разница возникшая между суммой НДС исчисленной к уплате и налоговыми вычетами ( п. 2. ст. 173, ст. 176 НК РФ)</a:t>
            </a:r>
          </a:p>
          <a:p>
            <a:pPr indent="0" algn="just" eaLnBrk="1" hangingPunct="1"/>
            <a:r>
              <a:rPr lang="ru-RU" altLang="ru-RU" dirty="0">
                <a:solidFill>
                  <a:srgbClr val="025373"/>
                </a:solidFill>
                <a:latin typeface="Calibri" panose="020F0502020204030204" pitchFamily="34" charset="0"/>
                <a:cs typeface="Calibri" panose="020F0502020204030204" pitchFamily="34" charset="0"/>
              </a:rPr>
              <a:t>(сумма НДС предъявленного превышает НДС исчисленный  к уплате )</a:t>
            </a:r>
          </a:p>
          <a:p>
            <a:pPr indent="0" algn="just" eaLnBrk="1" hangingPunct="1"/>
            <a:endParaRPr lang="ru-RU" altLang="ru-RU" b="1" dirty="0">
              <a:solidFill>
                <a:srgbClr val="025373"/>
              </a:solidFill>
              <a:latin typeface="Calibri" panose="020F0502020204030204" pitchFamily="34" charset="0"/>
              <a:cs typeface="Calibri" panose="020F0502020204030204" pitchFamily="34" charset="0"/>
            </a:endParaRPr>
          </a:p>
          <a:p>
            <a:pPr indent="0" algn="just" eaLnBrk="1" hangingPunct="1"/>
            <a:r>
              <a:rPr lang="ru-RU" altLang="ru-RU" b="1" dirty="0">
                <a:solidFill>
                  <a:srgbClr val="025373"/>
                </a:solidFill>
                <a:latin typeface="Calibri" panose="020F0502020204030204" pitchFamily="34" charset="0"/>
                <a:cs typeface="Calibri" panose="020F0502020204030204" pitchFamily="34" charset="0"/>
              </a:rPr>
              <a:t>Восстановление НДС  </a:t>
            </a:r>
            <a:r>
              <a:rPr lang="ru-RU" altLang="ru-RU" dirty="0">
                <a:solidFill>
                  <a:srgbClr val="025373"/>
                </a:solidFill>
                <a:latin typeface="Calibri" panose="020F0502020204030204" pitchFamily="34" charset="0"/>
                <a:cs typeface="Calibri" panose="020F0502020204030204" pitchFamily="34" charset="0"/>
              </a:rPr>
              <a:t>–  суммы НДС ранее правомерно заявленные к вычету, при наступлении определенных условий подлежат возврату в бюджет (п. 3. ст. 170 НК РФ)</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BAB48832-E45B-4799-9499-2783B553482D}"/>
              </a:ext>
            </a:extLst>
          </p:cNvPr>
          <p:cNvGraphicFramePr>
            <a:graphicFrameLocks noGrp="1"/>
          </p:cNvGraphicFramePr>
          <p:nvPr>
            <p:ph idx="4294967295"/>
            <p:extLst>
              <p:ext uri="{D42A27DB-BD31-4B8C-83A1-F6EECF244321}">
                <p14:modId xmlns="" xmlns:p14="http://schemas.microsoft.com/office/powerpoint/2010/main" val="1064433053"/>
              </p:ext>
            </p:extLst>
          </p:nvPr>
        </p:nvGraphicFramePr>
        <p:xfrm>
          <a:off x="1475656" y="574180"/>
          <a:ext cx="6003668" cy="2892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123" name="Прямоугольник 4">
            <a:extLst>
              <a:ext uri="{FF2B5EF4-FFF2-40B4-BE49-F238E27FC236}">
                <a16:creationId xmlns:a16="http://schemas.microsoft.com/office/drawing/2014/main" xmlns="" id="{889654F3-0E3C-4D8C-9463-510E8E6ED832}"/>
              </a:ext>
            </a:extLst>
          </p:cNvPr>
          <p:cNvSpPr>
            <a:spLocks noChangeArrowheads="1"/>
          </p:cNvSpPr>
          <p:nvPr/>
        </p:nvSpPr>
        <p:spPr bwMode="auto">
          <a:xfrm>
            <a:off x="539552" y="3723878"/>
            <a:ext cx="7704535" cy="830997"/>
          </a:xfrm>
          <a:prstGeom prst="rect">
            <a:avLst/>
          </a:prstGeom>
          <a:noFill/>
          <a:ln>
            <a:noFill/>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indent="401241" algn="just" eaLnBrk="1" hangingPunct="1">
              <a:defRPr/>
            </a:pPr>
            <a:r>
              <a:rPr lang="ru-RU" altLang="ru-RU" sz="1600" b="1" dirty="0">
                <a:solidFill>
                  <a:srgbClr val="025373"/>
                </a:solidFill>
                <a:latin typeface="Calibri" panose="020F0502020204030204" pitchFamily="34" charset="0"/>
                <a:cs typeface="Calibri" panose="020F0502020204030204" pitchFamily="34" charset="0"/>
              </a:rPr>
              <a:t>Датой отгрузки </a:t>
            </a:r>
            <a:r>
              <a:rPr lang="ru-RU" altLang="ru-RU" sz="1600" dirty="0">
                <a:solidFill>
                  <a:srgbClr val="025373"/>
                </a:solidFill>
                <a:latin typeface="Calibri" panose="020F0502020204030204" pitchFamily="34" charset="0"/>
                <a:cs typeface="Calibri" panose="020F0502020204030204" pitchFamily="34" charset="0"/>
              </a:rPr>
              <a:t>признается </a:t>
            </a:r>
            <a:r>
              <a:rPr lang="ru-RU" altLang="ru-RU" sz="1600" b="1" u="sng" dirty="0">
                <a:solidFill>
                  <a:srgbClr val="025373"/>
                </a:solidFill>
                <a:latin typeface="Calibri" panose="020F0502020204030204" pitchFamily="34" charset="0"/>
                <a:cs typeface="Calibri" panose="020F0502020204030204" pitchFamily="34" charset="0"/>
              </a:rPr>
              <a:t>дата первого по времени составления первичного </a:t>
            </a:r>
            <a:r>
              <a:rPr lang="ru-RU" altLang="ru-RU" sz="1600" dirty="0">
                <a:solidFill>
                  <a:srgbClr val="025373"/>
                </a:solidFill>
                <a:latin typeface="Calibri" panose="020F0502020204030204" pitchFamily="34" charset="0"/>
                <a:cs typeface="Calibri" panose="020F0502020204030204" pitchFamily="34" charset="0"/>
              </a:rPr>
              <a:t>документа, оформленного на их покупателя (заказчика), перевозчика. </a:t>
            </a:r>
            <a:r>
              <a:rPr lang="ru-RU" altLang="ru-RU" sz="1600" i="1" dirty="0">
                <a:solidFill>
                  <a:srgbClr val="025373"/>
                </a:solidFill>
                <a:latin typeface="Calibri" panose="020F0502020204030204" pitchFamily="34" charset="0"/>
                <a:cs typeface="Calibri" panose="020F0502020204030204" pitchFamily="34" charset="0"/>
              </a:rPr>
              <a:t>&lt;Письмо&gt; ФНС РФ от 28. 02. 2006 N ММ- 6- 03/ 202@</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3E2B1F5-E4F2-4DE4-AF82-C8DA097FC00C}"/>
              </a:ext>
            </a:extLst>
          </p:cNvPr>
          <p:cNvSpPr>
            <a:spLocks noGrp="1"/>
          </p:cNvSpPr>
          <p:nvPr>
            <p:ph type="title"/>
          </p:nvPr>
        </p:nvSpPr>
        <p:spPr>
          <a:xfrm>
            <a:off x="1331640" y="411510"/>
            <a:ext cx="6102678" cy="857250"/>
          </a:xfrm>
        </p:spPr>
        <p:txBody>
          <a:bodyPr>
            <a:normAutofit/>
          </a:bodyPr>
          <a:lstStyle/>
          <a:p>
            <a:pPr>
              <a:defRPr/>
            </a:pPr>
            <a:r>
              <a:rPr lang="ru-RU" sz="2000" b="1" dirty="0">
                <a:solidFill>
                  <a:srgbClr val="025373"/>
                </a:solidFill>
                <a:latin typeface="Calibri" panose="020F0502020204030204" pitchFamily="34" charset="0"/>
                <a:cs typeface="Calibri" panose="020F0502020204030204" pitchFamily="34" charset="0"/>
              </a:rPr>
              <a:t>Расчет налоговой базы </a:t>
            </a:r>
            <a:br>
              <a:rPr lang="ru-RU" sz="2000" b="1" dirty="0">
                <a:solidFill>
                  <a:srgbClr val="025373"/>
                </a:solidFill>
                <a:latin typeface="Calibri" panose="020F0502020204030204" pitchFamily="34" charset="0"/>
                <a:cs typeface="Calibri" panose="020F0502020204030204" pitchFamily="34" charset="0"/>
              </a:rPr>
            </a:br>
            <a:r>
              <a:rPr lang="ru-RU" sz="2000" b="1" dirty="0">
                <a:solidFill>
                  <a:srgbClr val="025373"/>
                </a:solidFill>
                <a:latin typeface="Calibri" panose="020F0502020204030204" pitchFamily="34" charset="0"/>
                <a:cs typeface="Calibri" panose="020F0502020204030204" pitchFamily="34" charset="0"/>
              </a:rPr>
              <a:t>в по договорам в У. Е.</a:t>
            </a:r>
          </a:p>
        </p:txBody>
      </p:sp>
      <p:sp>
        <p:nvSpPr>
          <p:cNvPr id="11267" name="Объект 2">
            <a:extLst>
              <a:ext uri="{FF2B5EF4-FFF2-40B4-BE49-F238E27FC236}">
                <a16:creationId xmlns:a16="http://schemas.microsoft.com/office/drawing/2014/main" xmlns="" id="{28868F08-242B-4B9A-BD06-2C148AE88C04}"/>
              </a:ext>
            </a:extLst>
          </p:cNvPr>
          <p:cNvSpPr>
            <a:spLocks noGrp="1"/>
          </p:cNvSpPr>
          <p:nvPr>
            <p:ph sz="quarter" idx="13"/>
          </p:nvPr>
        </p:nvSpPr>
        <p:spPr>
          <a:xfrm>
            <a:off x="755576" y="1491630"/>
            <a:ext cx="7632848" cy="3102991"/>
          </a:xfrm>
        </p:spPr>
        <p:txBody>
          <a:bodyPr>
            <a:normAutofit/>
          </a:bodyPr>
          <a:lstStyle/>
          <a:p>
            <a:pPr marL="33338" indent="367904" algn="just">
              <a:buNone/>
            </a:pPr>
            <a:r>
              <a:rPr lang="ru-RU" altLang="ru-RU" sz="1600" dirty="0">
                <a:solidFill>
                  <a:srgbClr val="025373"/>
                </a:solidFill>
                <a:latin typeface="Calibri" panose="020F0502020204030204" pitchFamily="34" charset="0"/>
                <a:cs typeface="Calibri" panose="020F0502020204030204" pitchFamily="34" charset="0"/>
              </a:rPr>
              <a:t>Согласно условиям договора поставки стоимость товаров - 5900 долларов США, в том числе НДС - 900 долларов США, стоимость товара без НДС - 5000 долларов США (5900 дол. США - 900 дол. США). Товары оплачиваются в рублях по курсу ЦБ РФ на день оплаты: 50% стоимости - авансом, 50 % - на следующий день после получения товара покупателем.</a:t>
            </a:r>
          </a:p>
          <a:p>
            <a:pPr marL="33338" indent="367904" algn="just">
              <a:buNone/>
            </a:pPr>
            <a:endParaRPr lang="ru-RU" altLang="ru-RU" sz="1600" dirty="0">
              <a:solidFill>
                <a:srgbClr val="025373"/>
              </a:solidFill>
              <a:latin typeface="Calibri" panose="020F0502020204030204" pitchFamily="34" charset="0"/>
              <a:cs typeface="Calibri" panose="020F0502020204030204" pitchFamily="34" charset="0"/>
            </a:endParaRPr>
          </a:p>
          <a:p>
            <a:pPr marL="33338" indent="367904" algn="just">
              <a:buNone/>
            </a:pPr>
            <a:r>
              <a:rPr lang="ru-RU" altLang="ru-RU" sz="1600" dirty="0">
                <a:solidFill>
                  <a:srgbClr val="025373"/>
                </a:solidFill>
                <a:latin typeface="Calibri" panose="020F0502020204030204" pitchFamily="34" charset="0"/>
                <a:cs typeface="Calibri" panose="020F0502020204030204" pitchFamily="34" charset="0"/>
              </a:rPr>
              <a:t>Курс рубля к доллару США, установленный ЦБ РФ, составил:</a:t>
            </a:r>
          </a:p>
          <a:p>
            <a:pPr marL="33338" indent="367904" algn="just">
              <a:buNone/>
            </a:pPr>
            <a:r>
              <a:rPr lang="ru-RU" altLang="ru-RU" sz="1600" dirty="0">
                <a:solidFill>
                  <a:srgbClr val="025373"/>
                </a:solidFill>
                <a:latin typeface="Calibri" panose="020F0502020204030204" pitchFamily="34" charset="0"/>
                <a:cs typeface="Calibri" panose="020F0502020204030204" pitchFamily="34" charset="0"/>
              </a:rPr>
              <a:t>- На дату перечисления аванса - 55 руб./дол.;</a:t>
            </a:r>
          </a:p>
          <a:p>
            <a:pPr marL="33338" indent="367904" algn="just">
              <a:buNone/>
            </a:pPr>
            <a:r>
              <a:rPr lang="ru-RU" altLang="ru-RU" sz="1600" dirty="0">
                <a:solidFill>
                  <a:srgbClr val="025373"/>
                </a:solidFill>
                <a:latin typeface="Calibri" panose="020F0502020204030204" pitchFamily="34" charset="0"/>
                <a:cs typeface="Calibri" panose="020F0502020204030204" pitchFamily="34" charset="0"/>
              </a:rPr>
              <a:t>- На дату отгрузки - 55,5 руб./дол.;</a:t>
            </a:r>
          </a:p>
          <a:p>
            <a:pPr marL="33338" indent="367904" algn="just">
              <a:buNone/>
            </a:pPr>
            <a:r>
              <a:rPr lang="ru-RU" altLang="ru-RU" sz="1600" dirty="0">
                <a:solidFill>
                  <a:srgbClr val="025373"/>
                </a:solidFill>
                <a:latin typeface="Calibri" panose="020F0502020204030204" pitchFamily="34" charset="0"/>
                <a:cs typeface="Calibri" panose="020F0502020204030204" pitchFamily="34" charset="0"/>
              </a:rPr>
              <a:t>- На дату перечисления оставшейся части оплаты - 55,8 руб./дол.</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Объект 2">
            <a:extLst>
              <a:ext uri="{FF2B5EF4-FFF2-40B4-BE49-F238E27FC236}">
                <a16:creationId xmlns:a16="http://schemas.microsoft.com/office/drawing/2014/main" xmlns="" id="{E2BC2E60-CA9C-4B1D-B598-4B15C49083CA}"/>
              </a:ext>
            </a:extLst>
          </p:cNvPr>
          <p:cNvSpPr>
            <a:spLocks noGrp="1"/>
          </p:cNvSpPr>
          <p:nvPr>
            <p:ph sz="quarter" idx="13"/>
          </p:nvPr>
        </p:nvSpPr>
        <p:spPr>
          <a:xfrm>
            <a:off x="611560" y="1849040"/>
            <a:ext cx="8021738" cy="3294460"/>
          </a:xfrm>
        </p:spPr>
        <p:txBody>
          <a:bodyPr>
            <a:normAutofit/>
          </a:bodyPr>
          <a:lstStyle/>
          <a:p>
            <a:pPr marL="33338" indent="0" algn="just">
              <a:buNone/>
            </a:pPr>
            <a:r>
              <a:rPr lang="ru-RU" altLang="ru-RU" sz="1600" dirty="0">
                <a:solidFill>
                  <a:srgbClr val="025373"/>
                </a:solidFill>
                <a:latin typeface="Calibri" panose="020F0502020204030204" pitchFamily="34" charset="0"/>
                <a:cs typeface="Calibri" panose="020F0502020204030204" pitchFamily="34" charset="0"/>
              </a:rPr>
              <a:t>Аванс, полученный продавцом, составил 162 250 руб. (5900 дол. x 50% x 55 руб./ дол.), НДС с аванса – 27 041, 67 руб. (162 250 руб. x 20/ 120).</a:t>
            </a:r>
          </a:p>
          <a:p>
            <a:pPr marL="33338" indent="0" algn="just">
              <a:buNone/>
            </a:pPr>
            <a:r>
              <a:rPr lang="ru-RU" altLang="ru-RU" sz="1600" dirty="0">
                <a:solidFill>
                  <a:srgbClr val="025373"/>
                </a:solidFill>
                <a:latin typeface="Calibri" panose="020F0502020204030204" pitchFamily="34" charset="0"/>
                <a:cs typeface="Calibri" panose="020F0502020204030204" pitchFamily="34" charset="0"/>
              </a:rPr>
              <a:t>При отгрузке налоговая база составит 273 958,33 руб., в том числе:</a:t>
            </a:r>
          </a:p>
          <a:p>
            <a:pPr marL="33338" indent="0" algn="just">
              <a:buNone/>
            </a:pPr>
            <a:r>
              <a:rPr lang="ru-RU" altLang="ru-RU" sz="1600" dirty="0">
                <a:solidFill>
                  <a:srgbClr val="025373"/>
                </a:solidFill>
                <a:latin typeface="Calibri" panose="020F0502020204030204" pitchFamily="34" charset="0"/>
                <a:cs typeface="Calibri" panose="020F0502020204030204" pitchFamily="34" charset="0"/>
              </a:rPr>
              <a:t>     - В части, оплаченной авансом, - 135208,33 руб. (162 250 руб. - 27 041, 67 руб.);</a:t>
            </a:r>
          </a:p>
          <a:p>
            <a:pPr marL="33338" indent="0" algn="just">
              <a:buNone/>
            </a:pPr>
            <a:r>
              <a:rPr lang="ru-RU" altLang="ru-RU" sz="1600" dirty="0">
                <a:solidFill>
                  <a:srgbClr val="025373"/>
                </a:solidFill>
                <a:latin typeface="Calibri" panose="020F0502020204030204" pitchFamily="34" charset="0"/>
                <a:cs typeface="Calibri" panose="020F0502020204030204" pitchFamily="34" charset="0"/>
              </a:rPr>
              <a:t>     - В неоплаченной части - 138 750 руб. (5000 дол. x 50 % x 55, 5 руб./ дол. ).</a:t>
            </a:r>
          </a:p>
          <a:p>
            <a:pPr marL="33338" indent="0" algn="just">
              <a:buNone/>
            </a:pPr>
            <a:r>
              <a:rPr lang="ru-RU" altLang="ru-RU" sz="1600" dirty="0">
                <a:solidFill>
                  <a:srgbClr val="025373"/>
                </a:solidFill>
                <a:latin typeface="Calibri" panose="020F0502020204030204" pitchFamily="34" charset="0"/>
                <a:cs typeface="Calibri" panose="020F0502020204030204" pitchFamily="34" charset="0"/>
              </a:rPr>
              <a:t>Сумма налога, исчисленная со всей стоимости товара, - 54791, 66 руб. При этом</a:t>
            </a:r>
          </a:p>
          <a:p>
            <a:pPr marL="33338" indent="0" algn="just">
              <a:buNone/>
            </a:pPr>
            <a:r>
              <a:rPr lang="ru-RU" altLang="ru-RU" sz="1600" dirty="0">
                <a:solidFill>
                  <a:srgbClr val="025373"/>
                </a:solidFill>
                <a:latin typeface="Calibri" panose="020F0502020204030204" pitchFamily="34" charset="0"/>
                <a:cs typeface="Calibri" panose="020F0502020204030204" pitchFamily="34" charset="0"/>
              </a:rPr>
              <a:t>продавец принимает к вычету НДС, исчисленный с аванса, в сумме 27 041, 67 руб.</a:t>
            </a:r>
          </a:p>
          <a:p>
            <a:pPr marL="33338" indent="0" algn="just">
              <a:buNone/>
            </a:pPr>
            <a:endParaRPr lang="ru-RU" altLang="ru-RU" sz="1600" dirty="0">
              <a:solidFill>
                <a:srgbClr val="025373"/>
              </a:solidFill>
              <a:latin typeface="Calibri" panose="020F0502020204030204" pitchFamily="34" charset="0"/>
              <a:cs typeface="Calibri" panose="020F0502020204030204" pitchFamily="34" charset="0"/>
            </a:endParaRPr>
          </a:p>
        </p:txBody>
      </p:sp>
      <p:sp>
        <p:nvSpPr>
          <p:cNvPr id="4" name="Заголовок 1">
            <a:extLst>
              <a:ext uri="{FF2B5EF4-FFF2-40B4-BE49-F238E27FC236}">
                <a16:creationId xmlns:a16="http://schemas.microsoft.com/office/drawing/2014/main" xmlns="" id="{B903392D-4978-4AB3-BB1A-9E7F70C54AD6}"/>
              </a:ext>
            </a:extLst>
          </p:cNvPr>
          <p:cNvSpPr>
            <a:spLocks noGrp="1"/>
          </p:cNvSpPr>
          <p:nvPr>
            <p:ph type="title"/>
          </p:nvPr>
        </p:nvSpPr>
        <p:spPr>
          <a:xfrm>
            <a:off x="1475656" y="699542"/>
            <a:ext cx="5670630" cy="857250"/>
          </a:xfrm>
        </p:spPr>
        <p:txBody>
          <a:bodyPr/>
          <a:lstStyle/>
          <a:p>
            <a:pPr algn="ctr" eaLnBrk="1" hangingPunct="1">
              <a:buFont typeface="Georgia" panose="02040502050405020303" pitchFamily="18" charset="0"/>
              <a:buNone/>
              <a:defRPr/>
            </a:pPr>
            <a:r>
              <a:rPr lang="ru-RU" sz="2100" b="1" dirty="0">
                <a:solidFill>
                  <a:srgbClr val="025373"/>
                </a:solidFill>
                <a:latin typeface="Calibri" panose="020F0502020204030204" pitchFamily="34" charset="0"/>
                <a:cs typeface="Calibri" panose="020F0502020204030204" pitchFamily="34" charset="0"/>
              </a:rPr>
              <a:t>Расчет налоговой  базы </a:t>
            </a:r>
            <a:br>
              <a:rPr lang="ru-RU" sz="2100" b="1" dirty="0">
                <a:solidFill>
                  <a:srgbClr val="025373"/>
                </a:solidFill>
                <a:latin typeface="Calibri" panose="020F0502020204030204" pitchFamily="34" charset="0"/>
                <a:cs typeface="Calibri" panose="020F0502020204030204" pitchFamily="34" charset="0"/>
              </a:rPr>
            </a:br>
            <a:r>
              <a:rPr lang="ru-RU" sz="2100" b="1" dirty="0">
                <a:solidFill>
                  <a:srgbClr val="025373"/>
                </a:solidFill>
                <a:latin typeface="Calibri" panose="020F0502020204030204" pitchFamily="34" charset="0"/>
                <a:cs typeface="Calibri" panose="020F0502020204030204" pitchFamily="34" charset="0"/>
              </a:rPr>
              <a:t>в по договорам в У. Е.</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6">
            <a:extLst>
              <a:ext uri="{FF2B5EF4-FFF2-40B4-BE49-F238E27FC236}">
                <a16:creationId xmlns:a16="http://schemas.microsoft.com/office/drawing/2014/main" xmlns="" id="{1FC3C07F-3364-42A3-8180-C8BAB60D949F}"/>
              </a:ext>
            </a:extLst>
          </p:cNvPr>
          <p:cNvSpPr>
            <a:spLocks noChangeArrowheads="1"/>
          </p:cNvSpPr>
          <p:nvPr/>
        </p:nvSpPr>
        <p:spPr bwMode="auto">
          <a:xfrm>
            <a:off x="467544" y="195486"/>
            <a:ext cx="8064896" cy="3785652"/>
          </a:xfrm>
          <a:prstGeom prst="rect">
            <a:avLst/>
          </a:prstGeom>
          <a:noFill/>
          <a:ln>
            <a:noFill/>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defRPr/>
            </a:pPr>
            <a:endParaRPr lang="ru-RU" altLang="ru-RU" sz="1600" dirty="0">
              <a:solidFill>
                <a:srgbClr val="025373"/>
              </a:solidFill>
              <a:latin typeface="Calibri" panose="020F0502020204030204" pitchFamily="34" charset="0"/>
              <a:cs typeface="Calibri" panose="020F0502020204030204" pitchFamily="34" charset="0"/>
            </a:endParaRPr>
          </a:p>
          <a:p>
            <a:pPr indent="534988" algn="just" eaLnBrk="1" hangingPunct="1">
              <a:defRPr/>
            </a:pPr>
            <a:r>
              <a:rPr lang="ru-RU" altLang="ru-RU" sz="1600" b="1" dirty="0">
                <a:solidFill>
                  <a:srgbClr val="025373"/>
                </a:solidFill>
                <a:latin typeface="Calibri" panose="020F0502020204030204" pitchFamily="34" charset="0"/>
                <a:cs typeface="Calibri" panose="020F0502020204030204" pitchFamily="34" charset="0"/>
              </a:rPr>
              <a:t>Пример. Исчисление НДС с аванса</a:t>
            </a:r>
          </a:p>
          <a:p>
            <a:pPr indent="534988" algn="just" eaLnBrk="1" hangingPunct="1">
              <a:defRPr/>
            </a:pPr>
            <a:r>
              <a:rPr lang="ru-RU" altLang="ru-RU" sz="1600" dirty="0" smtClean="0">
                <a:solidFill>
                  <a:srgbClr val="025373"/>
                </a:solidFill>
                <a:latin typeface="Calibri" panose="020F0502020204030204" pitchFamily="34" charset="0"/>
                <a:cs typeface="Calibri" panose="020F0502020204030204" pitchFamily="34" charset="0"/>
              </a:rPr>
              <a:t>Организация получила аванс в </a:t>
            </a:r>
            <a:r>
              <a:rPr lang="ru-RU" altLang="ru-RU" sz="1600" b="1" dirty="0" smtClean="0">
                <a:solidFill>
                  <a:srgbClr val="025373"/>
                </a:solidFill>
                <a:latin typeface="Calibri" panose="020F0502020204030204" pitchFamily="34" charset="0"/>
                <a:cs typeface="Calibri" panose="020F0502020204030204" pitchFamily="34" charset="0"/>
              </a:rPr>
              <a:t>сумме 1 220 000 руб</a:t>
            </a:r>
            <a:r>
              <a:rPr lang="ru-RU" altLang="ru-RU" sz="1600" dirty="0" smtClean="0">
                <a:solidFill>
                  <a:srgbClr val="025373"/>
                </a:solidFill>
                <a:latin typeface="Calibri" panose="020F0502020204030204" pitchFamily="34" charset="0"/>
                <a:cs typeface="Calibri" panose="020F0502020204030204" pitchFamily="34" charset="0"/>
              </a:rPr>
              <a:t>. в счет поставки товаров,  </a:t>
            </a:r>
          </a:p>
          <a:p>
            <a:pPr indent="534988" algn="just" eaLnBrk="1" hangingPunct="1">
              <a:defRPr/>
            </a:pPr>
            <a:r>
              <a:rPr lang="ru-RU" altLang="ru-RU" sz="1600" dirty="0" smtClean="0">
                <a:solidFill>
                  <a:srgbClr val="025373"/>
                </a:solidFill>
                <a:latin typeface="Calibri" panose="020F0502020204030204" pitchFamily="34" charset="0"/>
                <a:cs typeface="Calibri" panose="020F0502020204030204" pitchFamily="34" charset="0"/>
              </a:rPr>
              <a:t>облагаемых НДС по ставке </a:t>
            </a:r>
            <a:r>
              <a:rPr lang="ru-RU" altLang="ru-RU" sz="1600" b="1" dirty="0" smtClean="0">
                <a:solidFill>
                  <a:srgbClr val="025373"/>
                </a:solidFill>
                <a:latin typeface="Calibri" panose="020F0502020204030204" pitchFamily="34" charset="0"/>
                <a:cs typeface="Calibri" panose="020F0502020204030204" pitchFamily="34" charset="0"/>
              </a:rPr>
              <a:t>22 %.</a:t>
            </a:r>
          </a:p>
          <a:p>
            <a:pPr indent="534988" algn="just" eaLnBrk="1" hangingPunct="1">
              <a:defRPr/>
            </a:pPr>
            <a:r>
              <a:rPr lang="ru-RU" altLang="ru-RU" sz="1600" dirty="0" smtClean="0">
                <a:solidFill>
                  <a:srgbClr val="025373"/>
                </a:solidFill>
                <a:latin typeface="Calibri" panose="020F0502020204030204" pitchFamily="34" charset="0"/>
                <a:cs typeface="Calibri" panose="020F0502020204030204" pitchFamily="34" charset="0"/>
              </a:rPr>
              <a:t>НДС, исчисленный с аванса, составит </a:t>
            </a:r>
            <a:r>
              <a:rPr lang="ru-RU" altLang="ru-RU" sz="1600" b="1" dirty="0" smtClean="0">
                <a:solidFill>
                  <a:srgbClr val="025373"/>
                </a:solidFill>
                <a:latin typeface="Calibri" panose="020F0502020204030204" pitchFamily="34" charset="0"/>
                <a:cs typeface="Calibri" panose="020F0502020204030204" pitchFamily="34" charset="0"/>
              </a:rPr>
              <a:t>220 000 руб. </a:t>
            </a:r>
          </a:p>
          <a:p>
            <a:pPr indent="534988" algn="just" eaLnBrk="1" hangingPunct="1">
              <a:defRPr/>
            </a:pPr>
            <a:r>
              <a:rPr lang="ru-RU" altLang="ru-RU" sz="1600" b="1" dirty="0" smtClean="0">
                <a:solidFill>
                  <a:srgbClr val="025373"/>
                </a:solidFill>
                <a:latin typeface="Calibri" panose="020F0502020204030204" pitchFamily="34" charset="0"/>
                <a:cs typeface="Calibri" panose="020F0502020204030204" pitchFamily="34" charset="0"/>
              </a:rPr>
              <a:t>(1 220 000 руб. x 22/122</a:t>
            </a:r>
            <a:r>
              <a:rPr lang="ru-RU" altLang="ru-RU" sz="1600" dirty="0" smtClean="0">
                <a:solidFill>
                  <a:srgbClr val="025373"/>
                </a:solidFill>
                <a:latin typeface="Calibri" panose="020F0502020204030204" pitchFamily="34" charset="0"/>
                <a:cs typeface="Calibri" panose="020F0502020204030204" pitchFamily="34" charset="0"/>
              </a:rPr>
              <a:t>).</a:t>
            </a:r>
          </a:p>
          <a:p>
            <a:pPr indent="534988" algn="just" eaLnBrk="1" hangingPunct="1">
              <a:defRPr/>
            </a:pPr>
            <a:r>
              <a:rPr lang="ru-RU" altLang="ru-RU" sz="1600" dirty="0" smtClean="0">
                <a:solidFill>
                  <a:srgbClr val="025373"/>
                </a:solidFill>
                <a:latin typeface="Calibri" panose="020F0502020204030204" pitchFamily="34" charset="0"/>
                <a:cs typeface="Calibri" panose="020F0502020204030204" pitchFamily="34" charset="0"/>
              </a:rPr>
              <a:t>В бухучете исчисление НДС с аванса отражается проводкой:</a:t>
            </a:r>
          </a:p>
          <a:p>
            <a:pPr indent="534988" algn="just" eaLnBrk="1" hangingPunct="1">
              <a:defRPr/>
            </a:pPr>
            <a:r>
              <a:rPr lang="ru-RU" altLang="ru-RU" sz="1600" b="1" dirty="0" smtClean="0">
                <a:solidFill>
                  <a:srgbClr val="025373"/>
                </a:solidFill>
                <a:latin typeface="Calibri" panose="020F0502020204030204" pitchFamily="34" charset="0"/>
                <a:cs typeface="Calibri" panose="020F0502020204030204" pitchFamily="34" charset="0"/>
              </a:rPr>
              <a:t>Д 62- аванс - К 68</a:t>
            </a:r>
          </a:p>
          <a:p>
            <a:pPr indent="534988" algn="just" eaLnBrk="1" hangingPunct="1">
              <a:defRPr/>
            </a:pPr>
            <a:r>
              <a:rPr lang="ru-RU" altLang="ru-RU" sz="1600" dirty="0" smtClean="0">
                <a:solidFill>
                  <a:srgbClr val="025373"/>
                </a:solidFill>
                <a:latin typeface="Calibri" panose="020F0502020204030204" pitchFamily="34" charset="0"/>
                <a:cs typeface="Calibri" panose="020F0502020204030204" pitchFamily="34" charset="0"/>
              </a:rPr>
              <a:t>На дату отгрузки </a:t>
            </a:r>
            <a:r>
              <a:rPr lang="en-US" altLang="ru-RU" sz="1600" dirty="0" smtClean="0">
                <a:solidFill>
                  <a:srgbClr val="025373"/>
                </a:solidFill>
                <a:latin typeface="Calibri" panose="020F0502020204030204" pitchFamily="34" charset="0"/>
                <a:cs typeface="Calibri" panose="020F0502020204030204" pitchFamily="34" charset="0"/>
              </a:rPr>
              <a:t>  </a:t>
            </a:r>
            <a:r>
              <a:rPr lang="ru-RU" altLang="ru-RU" sz="1600" dirty="0" smtClean="0">
                <a:solidFill>
                  <a:srgbClr val="025373"/>
                </a:solidFill>
                <a:latin typeface="Calibri" panose="020F0502020204030204" pitchFamily="34" charset="0"/>
                <a:cs typeface="Calibri" panose="020F0502020204030204" pitchFamily="34" charset="0"/>
              </a:rPr>
              <a:t>необходимо исчислить НДС по ставке </a:t>
            </a:r>
            <a:r>
              <a:rPr lang="ru-RU" altLang="ru-RU" sz="1600" b="1" dirty="0" smtClean="0">
                <a:solidFill>
                  <a:srgbClr val="025373"/>
                </a:solidFill>
                <a:latin typeface="Calibri" panose="020F0502020204030204" pitchFamily="34" charset="0"/>
                <a:cs typeface="Calibri" panose="020F0502020204030204" pitchFamily="34" charset="0"/>
              </a:rPr>
              <a:t>22 %  220 000 руб.</a:t>
            </a:r>
          </a:p>
          <a:p>
            <a:pPr indent="534988" algn="just" eaLnBrk="1" hangingPunct="1">
              <a:defRPr/>
            </a:pPr>
            <a:r>
              <a:rPr lang="ru-RU" altLang="ru-RU" sz="1600" b="1" dirty="0" smtClean="0">
                <a:solidFill>
                  <a:srgbClr val="025373"/>
                </a:solidFill>
                <a:latin typeface="Calibri" panose="020F0502020204030204" pitchFamily="34" charset="0"/>
                <a:cs typeface="Calibri" panose="020F0502020204030204" pitchFamily="34" charset="0"/>
              </a:rPr>
              <a:t>(1 000 000 </a:t>
            </a:r>
            <a:r>
              <a:rPr lang="en-US" altLang="ru-RU" sz="1600" b="1" dirty="0" smtClean="0">
                <a:solidFill>
                  <a:srgbClr val="025373"/>
                </a:solidFill>
                <a:latin typeface="Calibri" panose="020F0502020204030204" pitchFamily="34" charset="0"/>
                <a:cs typeface="Calibri" panose="020F0502020204030204" pitchFamily="34" charset="0"/>
              </a:rPr>
              <a:t>x </a:t>
            </a:r>
            <a:r>
              <a:rPr lang="ru-RU" altLang="ru-RU" sz="1600" b="1" dirty="0" smtClean="0">
                <a:solidFill>
                  <a:srgbClr val="025373"/>
                </a:solidFill>
                <a:latin typeface="Calibri" panose="020F0502020204030204" pitchFamily="34" charset="0"/>
                <a:cs typeface="Calibri" panose="020F0502020204030204" pitchFamily="34" charset="0"/>
              </a:rPr>
              <a:t>22</a:t>
            </a:r>
            <a:r>
              <a:rPr lang="en-US" altLang="ru-RU" sz="1600" b="1" dirty="0" smtClean="0">
                <a:solidFill>
                  <a:srgbClr val="025373"/>
                </a:solidFill>
                <a:latin typeface="Calibri" panose="020F0502020204030204" pitchFamily="34" charset="0"/>
                <a:cs typeface="Calibri" panose="020F0502020204030204" pitchFamily="34" charset="0"/>
              </a:rPr>
              <a:t>% </a:t>
            </a:r>
            <a:r>
              <a:rPr lang="ru-RU" altLang="ru-RU" sz="1600" b="1" dirty="0" smtClean="0">
                <a:solidFill>
                  <a:srgbClr val="025373"/>
                </a:solidFill>
                <a:latin typeface="Calibri" panose="020F0502020204030204" pitchFamily="34" charset="0"/>
                <a:cs typeface="Calibri" panose="020F0502020204030204" pitchFamily="34" charset="0"/>
              </a:rPr>
              <a:t>).</a:t>
            </a:r>
          </a:p>
          <a:p>
            <a:pPr indent="534988" algn="just" eaLnBrk="1" hangingPunct="1">
              <a:defRPr/>
            </a:pPr>
            <a:r>
              <a:rPr lang="ru-RU" altLang="ru-RU" sz="1600" dirty="0" smtClean="0">
                <a:solidFill>
                  <a:srgbClr val="025373"/>
                </a:solidFill>
                <a:latin typeface="Calibri" panose="020F0502020204030204" pitchFamily="34" charset="0"/>
                <a:cs typeface="Calibri" panose="020F0502020204030204" pitchFamily="34" charset="0"/>
              </a:rPr>
              <a:t>НДС исчисленный с аванса заявить к вычету.</a:t>
            </a:r>
          </a:p>
          <a:p>
            <a:pPr indent="534988" algn="just" eaLnBrk="1" hangingPunct="1">
              <a:defRPr/>
            </a:pPr>
            <a:r>
              <a:rPr lang="ru-RU" altLang="ru-RU" sz="1600" dirty="0" smtClean="0">
                <a:solidFill>
                  <a:srgbClr val="025373"/>
                </a:solidFill>
                <a:latin typeface="Calibri" panose="020F0502020204030204" pitchFamily="34" charset="0"/>
                <a:cs typeface="Calibri" panose="020F0502020204030204" pitchFamily="34" charset="0"/>
              </a:rPr>
              <a:t>На момент зачета аванса </a:t>
            </a:r>
          </a:p>
          <a:p>
            <a:pPr indent="534988" algn="just" eaLnBrk="1" hangingPunct="1">
              <a:defRPr/>
            </a:pPr>
            <a:r>
              <a:rPr lang="ru-RU" altLang="ru-RU" sz="1600" b="1" dirty="0" smtClean="0">
                <a:solidFill>
                  <a:srgbClr val="025373"/>
                </a:solidFill>
                <a:latin typeface="Calibri" panose="020F0502020204030204" pitchFamily="34" charset="0"/>
                <a:cs typeface="Calibri" panose="020F0502020204030204" pitchFamily="34" charset="0"/>
              </a:rPr>
              <a:t>Д 68 - К 62- аванс </a:t>
            </a:r>
            <a:r>
              <a:rPr lang="ru-RU" altLang="ru-RU" sz="1600" dirty="0" smtClean="0">
                <a:solidFill>
                  <a:srgbClr val="025373"/>
                </a:solidFill>
                <a:latin typeface="Calibri" panose="020F0502020204030204" pitchFamily="34" charset="0"/>
                <a:cs typeface="Calibri" panose="020F0502020204030204" pitchFamily="34" charset="0"/>
              </a:rPr>
              <a:t>(принят к вычету НДС, исчисленный с полученного аванса)</a:t>
            </a:r>
          </a:p>
          <a:p>
            <a:pPr indent="534988" algn="just" eaLnBrk="1" hangingPunct="1">
              <a:defRPr/>
            </a:pPr>
            <a:endParaRPr lang="ru-RU" altLang="ru-RU" sz="1600" b="1" dirty="0" smtClean="0">
              <a:solidFill>
                <a:srgbClr val="025373"/>
              </a:solidFill>
              <a:latin typeface="Calibri" panose="020F0502020204030204" pitchFamily="34" charset="0"/>
              <a:cs typeface="Calibri" panose="020F0502020204030204" pitchFamily="34" charset="0"/>
            </a:endParaRPr>
          </a:p>
          <a:p>
            <a:pPr algn="just" eaLnBrk="1" hangingPunct="1">
              <a:defRPr/>
            </a:pPr>
            <a:endParaRPr lang="ru-RU" altLang="ru-RU" sz="1600" dirty="0">
              <a:solidFill>
                <a:srgbClr val="025373"/>
              </a:solidFill>
              <a:latin typeface="Calibri" panose="020F0502020204030204" pitchFamily="34" charset="0"/>
              <a:cs typeface="Calibri" panose="020F0502020204030204" pitchFamily="34" charset="0"/>
            </a:endParaRPr>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43608" y="3579862"/>
            <a:ext cx="6497637" cy="10953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Текст 4">
            <a:extLst>
              <a:ext uri="{FF2B5EF4-FFF2-40B4-BE49-F238E27FC236}">
                <a16:creationId xmlns:a16="http://schemas.microsoft.com/office/drawing/2014/main" xmlns="" id="{B5EFCE65-E2AA-419F-B237-2B819D2AB561}"/>
              </a:ext>
            </a:extLst>
          </p:cNvPr>
          <p:cNvSpPr>
            <a:spLocks noGrp="1"/>
          </p:cNvSpPr>
          <p:nvPr>
            <p:ph type="body" idx="1"/>
          </p:nvPr>
        </p:nvSpPr>
        <p:spPr>
          <a:xfrm>
            <a:off x="899592" y="4155926"/>
            <a:ext cx="6643018" cy="626269"/>
          </a:xfrm>
        </p:spPr>
        <p:txBody>
          <a:bodyPr/>
          <a:lstStyle/>
          <a:p>
            <a:r>
              <a:rPr lang="ru-RU" altLang="ru-RU" sz="1050" b="1" dirty="0">
                <a:solidFill>
                  <a:srgbClr val="025373"/>
                </a:solidFill>
                <a:latin typeface="Calibri" pitchFamily="34" charset="0"/>
              </a:rPr>
              <a:t>( пп. 3 п. 1 ст. 162 НК РФ):</a:t>
            </a:r>
          </a:p>
          <a:p>
            <a:r>
              <a:rPr lang="ru-RU" altLang="ru-RU" sz="1050" b="1" dirty="0">
                <a:solidFill>
                  <a:srgbClr val="025373"/>
                </a:solidFill>
                <a:latin typeface="Calibri" pitchFamily="34" charset="0"/>
              </a:rPr>
              <a:t>Увеличение  налоговой базы на сумму процента (дисконта) по полученным в счет оплаты за реализованные товары (работы, услуги) облигациям и векселям</a:t>
            </a:r>
            <a:r>
              <a:rPr lang="ru-RU" altLang="ru-RU" sz="1050" dirty="0">
                <a:solidFill>
                  <a:srgbClr val="025373"/>
                </a:solidFill>
                <a:latin typeface="Calibri" pitchFamily="34" charset="0"/>
              </a:rPr>
              <a:t>.</a:t>
            </a:r>
          </a:p>
        </p:txBody>
      </p:sp>
      <p:sp>
        <p:nvSpPr>
          <p:cNvPr id="8195" name="Прямоугольник 7">
            <a:extLst>
              <a:ext uri="{FF2B5EF4-FFF2-40B4-BE49-F238E27FC236}">
                <a16:creationId xmlns:a16="http://schemas.microsoft.com/office/drawing/2014/main" xmlns="" id="{4EC3ACE9-19A4-4DF5-9CA7-07AE88A3CEAC}"/>
              </a:ext>
            </a:extLst>
          </p:cNvPr>
          <p:cNvSpPr>
            <a:spLocks noChangeArrowheads="1"/>
          </p:cNvSpPr>
          <p:nvPr/>
        </p:nvSpPr>
        <p:spPr bwMode="auto">
          <a:xfrm>
            <a:off x="755576" y="771550"/>
            <a:ext cx="7435106" cy="3293209"/>
          </a:xfrm>
          <a:prstGeom prst="rect">
            <a:avLst/>
          </a:prstGeom>
          <a:noFill/>
          <a:ln>
            <a:noFill/>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indent="401241" algn="just" eaLnBrk="1" hangingPunct="1">
              <a:defRPr/>
            </a:pPr>
            <a:r>
              <a:rPr lang="ru-RU" altLang="ru-RU" sz="1600" dirty="0">
                <a:solidFill>
                  <a:srgbClr val="025373"/>
                </a:solidFill>
                <a:latin typeface="Calibri" panose="020F0502020204030204" pitchFamily="34" charset="0"/>
                <a:cs typeface="Calibri" panose="020F0502020204030204" pitchFamily="34" charset="0"/>
              </a:rPr>
              <a:t>Организация "Альфа" 26 мая реализовала организации "Бета" партию </a:t>
            </a:r>
            <a:r>
              <a:rPr lang="ru-RU" altLang="ru-RU" sz="1600" b="1" dirty="0">
                <a:solidFill>
                  <a:srgbClr val="025373"/>
                </a:solidFill>
                <a:latin typeface="Calibri" panose="020F0502020204030204" pitchFamily="34" charset="0"/>
                <a:cs typeface="Calibri" panose="020F0502020204030204" pitchFamily="34" charset="0"/>
              </a:rPr>
              <a:t>товара по цене </a:t>
            </a:r>
            <a:r>
              <a:rPr lang="ru-RU" altLang="ru-RU" sz="1600" b="1" dirty="0" smtClean="0">
                <a:solidFill>
                  <a:srgbClr val="025373"/>
                </a:solidFill>
                <a:latin typeface="Calibri" panose="020F0502020204030204" pitchFamily="34" charset="0"/>
                <a:cs typeface="Calibri" panose="020F0502020204030204" pitchFamily="34" charset="0"/>
              </a:rPr>
              <a:t>122 </a:t>
            </a:r>
            <a:r>
              <a:rPr lang="ru-RU" altLang="ru-RU" sz="1600" b="1" dirty="0">
                <a:solidFill>
                  <a:srgbClr val="025373"/>
                </a:solidFill>
                <a:latin typeface="Calibri" panose="020F0502020204030204" pitchFamily="34" charset="0"/>
                <a:cs typeface="Calibri" panose="020F0502020204030204" pitchFamily="34" charset="0"/>
              </a:rPr>
              <a:t>000 руб. (в том числе НДС </a:t>
            </a:r>
            <a:r>
              <a:rPr lang="ru-RU" altLang="ru-RU" sz="1600" b="1" dirty="0" smtClean="0">
                <a:solidFill>
                  <a:srgbClr val="025373"/>
                </a:solidFill>
                <a:latin typeface="Calibri" panose="020F0502020204030204" pitchFamily="34" charset="0"/>
                <a:cs typeface="Calibri" panose="020F0502020204030204" pitchFamily="34" charset="0"/>
              </a:rPr>
              <a:t>22 </a:t>
            </a:r>
            <a:r>
              <a:rPr lang="ru-RU" altLang="ru-RU" sz="1600" b="1" dirty="0">
                <a:solidFill>
                  <a:srgbClr val="025373"/>
                </a:solidFill>
                <a:latin typeface="Calibri" panose="020F0502020204030204" pitchFamily="34" charset="0"/>
                <a:cs typeface="Calibri" panose="020F0502020204030204" pitchFamily="34" charset="0"/>
              </a:rPr>
              <a:t>000 руб.). </a:t>
            </a:r>
          </a:p>
          <a:p>
            <a:pPr indent="401241" algn="just" eaLnBrk="1" hangingPunct="1">
              <a:defRPr/>
            </a:pPr>
            <a:r>
              <a:rPr lang="ru-RU" altLang="ru-RU" sz="1600" dirty="0">
                <a:solidFill>
                  <a:srgbClr val="025373"/>
                </a:solidFill>
                <a:latin typeface="Calibri" panose="020F0502020204030204" pitchFamily="34" charset="0"/>
                <a:cs typeface="Calibri" panose="020F0502020204030204" pitchFamily="34" charset="0"/>
              </a:rPr>
              <a:t>В счет оплаты отгруженного товара 10 июня был получен </a:t>
            </a:r>
            <a:r>
              <a:rPr lang="ru-RU" altLang="ru-RU" sz="1600" b="1" dirty="0">
                <a:solidFill>
                  <a:srgbClr val="025373"/>
                </a:solidFill>
                <a:latin typeface="Calibri" panose="020F0502020204030204" pitchFamily="34" charset="0"/>
                <a:cs typeface="Calibri" panose="020F0502020204030204" pitchFamily="34" charset="0"/>
              </a:rPr>
              <a:t>вексель организации "Бета" номиналом </a:t>
            </a:r>
            <a:r>
              <a:rPr lang="ru-RU" altLang="ru-RU" sz="1600" b="1" dirty="0" smtClean="0">
                <a:solidFill>
                  <a:srgbClr val="025373"/>
                </a:solidFill>
                <a:latin typeface="Calibri" panose="020F0502020204030204" pitchFamily="34" charset="0"/>
                <a:cs typeface="Calibri" panose="020F0502020204030204" pitchFamily="34" charset="0"/>
              </a:rPr>
              <a:t>122 </a:t>
            </a:r>
            <a:r>
              <a:rPr lang="ru-RU" altLang="ru-RU" sz="1600" b="1" dirty="0">
                <a:solidFill>
                  <a:srgbClr val="025373"/>
                </a:solidFill>
                <a:latin typeface="Calibri" panose="020F0502020204030204" pitchFamily="34" charset="0"/>
                <a:cs typeface="Calibri" panose="020F0502020204030204" pitchFamily="34" charset="0"/>
              </a:rPr>
              <a:t>000 руб</a:t>
            </a:r>
            <a:r>
              <a:rPr lang="ru-RU" altLang="ru-RU" sz="1600" dirty="0">
                <a:solidFill>
                  <a:srgbClr val="025373"/>
                </a:solidFill>
                <a:latin typeface="Calibri" panose="020F0502020204030204" pitchFamily="34" charset="0"/>
                <a:cs typeface="Calibri" panose="020F0502020204030204" pitchFamily="34" charset="0"/>
              </a:rPr>
              <a:t>. , срок платежа по которому - "по предъявлении". Данный вексель предусматривает начисление процентов со дня, следующего за днем составления векселя, </a:t>
            </a:r>
            <a:r>
              <a:rPr lang="ru-RU" altLang="ru-RU" sz="1600" b="1" dirty="0">
                <a:solidFill>
                  <a:srgbClr val="025373"/>
                </a:solidFill>
                <a:latin typeface="Calibri" panose="020F0502020204030204" pitchFamily="34" charset="0"/>
                <a:cs typeface="Calibri" panose="020F0502020204030204" pitchFamily="34" charset="0"/>
              </a:rPr>
              <a:t>до момента погашения задолженности по векселю из расчета 20% годовых</a:t>
            </a:r>
            <a:r>
              <a:rPr lang="ru-RU" altLang="ru-RU" sz="1600" dirty="0">
                <a:solidFill>
                  <a:srgbClr val="025373"/>
                </a:solidFill>
                <a:latin typeface="Calibri" panose="020F0502020204030204" pitchFamily="34" charset="0"/>
                <a:cs typeface="Calibri" panose="020F0502020204030204" pitchFamily="34" charset="0"/>
              </a:rPr>
              <a:t>.</a:t>
            </a:r>
          </a:p>
          <a:p>
            <a:pPr indent="401241" algn="just" eaLnBrk="1" hangingPunct="1">
              <a:defRPr/>
            </a:pPr>
            <a:r>
              <a:rPr lang="ru-RU" altLang="ru-RU" sz="1600" dirty="0">
                <a:solidFill>
                  <a:srgbClr val="025373"/>
                </a:solidFill>
                <a:latin typeface="Calibri" panose="020F0502020204030204" pitchFamily="34" charset="0"/>
                <a:cs typeface="Calibri" panose="020F0502020204030204" pitchFamily="34" charset="0"/>
              </a:rPr>
              <a:t> Вексель </a:t>
            </a:r>
            <a:r>
              <a:rPr lang="ru-RU" altLang="ru-RU" sz="1600" b="1" dirty="0">
                <a:solidFill>
                  <a:srgbClr val="025373"/>
                </a:solidFill>
                <a:latin typeface="Calibri" panose="020F0502020204030204" pitchFamily="34" charset="0"/>
                <a:cs typeface="Calibri" panose="020F0502020204030204" pitchFamily="34" charset="0"/>
              </a:rPr>
              <a:t>составлен 2 июня </a:t>
            </a:r>
            <a:r>
              <a:rPr lang="ru-RU" altLang="ru-RU" sz="1600" dirty="0">
                <a:solidFill>
                  <a:srgbClr val="025373"/>
                </a:solidFill>
                <a:latin typeface="Calibri" panose="020F0502020204030204" pitchFamily="34" charset="0"/>
                <a:cs typeface="Calibri" panose="020F0502020204030204" pitchFamily="34" charset="0"/>
              </a:rPr>
              <a:t>и предъявлен организации "Бета" к </a:t>
            </a:r>
            <a:r>
              <a:rPr lang="ru-RU" altLang="ru-RU" sz="1600" b="1" dirty="0">
                <a:solidFill>
                  <a:srgbClr val="025373"/>
                </a:solidFill>
                <a:latin typeface="Calibri" panose="020F0502020204030204" pitchFamily="34" charset="0"/>
                <a:cs typeface="Calibri" panose="020F0502020204030204" pitchFamily="34" charset="0"/>
              </a:rPr>
              <a:t>оплате 26 июня </a:t>
            </a:r>
            <a:r>
              <a:rPr lang="ru-RU" altLang="ru-RU" sz="1600" dirty="0">
                <a:solidFill>
                  <a:srgbClr val="025373"/>
                </a:solidFill>
                <a:latin typeface="Calibri" panose="020F0502020204030204" pitchFamily="34" charset="0"/>
                <a:cs typeface="Calibri" panose="020F0502020204030204" pitchFamily="34" charset="0"/>
              </a:rPr>
              <a:t>и в тот же день оплачен в полной сумме, включая проценты.</a:t>
            </a:r>
          </a:p>
          <a:p>
            <a:pPr indent="401241" algn="just" eaLnBrk="1" hangingPunct="1">
              <a:defRPr/>
            </a:pPr>
            <a:r>
              <a:rPr lang="ru-RU" altLang="ru-RU" sz="1600" dirty="0">
                <a:solidFill>
                  <a:srgbClr val="025373"/>
                </a:solidFill>
                <a:latin typeface="Calibri" panose="020F0502020204030204" pitchFamily="34" charset="0"/>
                <a:cs typeface="Calibri" panose="020F0502020204030204" pitchFamily="34" charset="0"/>
              </a:rPr>
              <a:t>Предположим, что в период </a:t>
            </a:r>
            <a:r>
              <a:rPr lang="ru-RU" altLang="ru-RU" sz="1600" b="1" dirty="0">
                <a:solidFill>
                  <a:srgbClr val="025373"/>
                </a:solidFill>
                <a:latin typeface="Calibri" panose="020F0502020204030204" pitchFamily="34" charset="0"/>
                <a:cs typeface="Calibri" panose="020F0502020204030204" pitchFamily="34" charset="0"/>
              </a:rPr>
              <a:t>с 10 по 26 июня ставка </a:t>
            </a:r>
            <a:r>
              <a:rPr lang="ru-RU" altLang="ru-RU" sz="1600" dirty="0">
                <a:solidFill>
                  <a:srgbClr val="025373"/>
                </a:solidFill>
                <a:latin typeface="Calibri" panose="020F0502020204030204" pitchFamily="34" charset="0"/>
                <a:cs typeface="Calibri" panose="020F0502020204030204" pitchFamily="34" charset="0"/>
              </a:rPr>
              <a:t>рефинансирования Банка России составляла </a:t>
            </a:r>
            <a:r>
              <a:rPr lang="ru-RU" altLang="ru-RU" sz="1600" b="1" dirty="0">
                <a:solidFill>
                  <a:srgbClr val="025373"/>
                </a:solidFill>
                <a:latin typeface="Calibri" panose="020F0502020204030204" pitchFamily="34" charset="0"/>
                <a:cs typeface="Calibri" panose="020F0502020204030204" pitchFamily="34" charset="0"/>
              </a:rPr>
              <a:t>11 %.</a:t>
            </a:r>
          </a:p>
          <a:p>
            <a:pPr indent="401241" algn="just" eaLnBrk="1" hangingPunct="1">
              <a:defRPr/>
            </a:pPr>
            <a:r>
              <a:rPr lang="ru-RU" altLang="ru-RU" sz="1600" dirty="0">
                <a:solidFill>
                  <a:srgbClr val="025373"/>
                </a:solidFill>
                <a:latin typeface="Calibri" panose="020F0502020204030204" pitchFamily="34" charset="0"/>
                <a:cs typeface="Calibri" panose="020F0502020204030204" pitchFamily="34" charset="0"/>
              </a:rPr>
              <a:t>Следовательно, налоговая база по НДС должна увеличиться на </a:t>
            </a:r>
            <a:r>
              <a:rPr lang="ru-RU" altLang="ru-RU" sz="1600" b="1" dirty="0" smtClean="0">
                <a:solidFill>
                  <a:srgbClr val="025373"/>
                </a:solidFill>
                <a:latin typeface="Calibri" panose="020F0502020204030204" pitchFamily="34" charset="0"/>
                <a:cs typeface="Calibri" panose="020F0502020204030204" pitchFamily="34" charset="0"/>
              </a:rPr>
              <a:t> 481,31 </a:t>
            </a:r>
            <a:r>
              <a:rPr lang="ru-RU" altLang="ru-RU" sz="1600" b="1" dirty="0">
                <a:solidFill>
                  <a:srgbClr val="025373"/>
                </a:solidFill>
                <a:latin typeface="Calibri" panose="020F0502020204030204" pitchFamily="34" charset="0"/>
                <a:cs typeface="Calibri" panose="020F0502020204030204" pitchFamily="34" charset="0"/>
              </a:rPr>
              <a:t>руб. (</a:t>
            </a:r>
            <a:r>
              <a:rPr lang="ru-RU" altLang="ru-RU" sz="1600" b="1" dirty="0" smtClean="0">
                <a:solidFill>
                  <a:srgbClr val="025373"/>
                </a:solidFill>
                <a:latin typeface="Calibri" panose="020F0502020204030204" pitchFamily="34" charset="0"/>
                <a:cs typeface="Calibri" panose="020F0502020204030204" pitchFamily="34" charset="0"/>
              </a:rPr>
              <a:t>122 </a:t>
            </a:r>
            <a:r>
              <a:rPr lang="ru-RU" altLang="ru-RU" sz="1600" b="1" dirty="0">
                <a:solidFill>
                  <a:srgbClr val="025373"/>
                </a:solidFill>
                <a:latin typeface="Calibri" panose="020F0502020204030204" pitchFamily="34" charset="0"/>
                <a:cs typeface="Calibri" panose="020F0502020204030204" pitchFamily="34" charset="0"/>
              </a:rPr>
              <a:t>000 руб. x (20 % - 11 %) / 365 дн. x 16 </a:t>
            </a:r>
            <a:r>
              <a:rPr lang="ru-RU" altLang="ru-RU" sz="1600" b="1" dirty="0" err="1">
                <a:solidFill>
                  <a:srgbClr val="025373"/>
                </a:solidFill>
                <a:latin typeface="Calibri" panose="020F0502020204030204" pitchFamily="34" charset="0"/>
                <a:cs typeface="Calibri" panose="020F0502020204030204" pitchFamily="34" charset="0"/>
              </a:rPr>
              <a:t>дн</a:t>
            </a:r>
            <a:r>
              <a:rPr lang="ru-RU" altLang="ru-RU" sz="1600" b="1" dirty="0" smtClean="0">
                <a:solidFill>
                  <a:srgbClr val="025373"/>
                </a:solidFill>
                <a:latin typeface="Calibri" panose="020F0502020204030204" pitchFamily="34" charset="0"/>
                <a:cs typeface="Calibri" panose="020F0502020204030204" pitchFamily="34" charset="0"/>
              </a:rPr>
              <a:t>.).</a:t>
            </a:r>
            <a:endParaRPr lang="ru-RU" altLang="ru-RU" sz="1600" b="1" dirty="0">
              <a:solidFill>
                <a:srgbClr val="02537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1259632" y="339502"/>
            <a:ext cx="6885432" cy="369332"/>
          </a:xfrm>
          <a:prstGeom prst="rect">
            <a:avLst/>
          </a:prstGeom>
        </p:spPr>
        <p:txBody>
          <a:bodyPr wrap="square">
            <a:spAutoFit/>
          </a:bodyPr>
          <a:lstStyle/>
          <a:p>
            <a:r>
              <a:rPr lang="ru-RU" altLang="ru-RU" b="1" dirty="0" smtClean="0">
                <a:solidFill>
                  <a:schemeClr val="tx2"/>
                </a:solidFill>
                <a:cs typeface="Times New Roman" pitchFamily="18" charset="0"/>
              </a:rPr>
              <a:t>Момент формирования налоговой базы по НДС</a:t>
            </a:r>
            <a:endParaRPr lang="ru-RU" dirty="0">
              <a:solidFill>
                <a:schemeClr val="tx2"/>
              </a:solidFill>
            </a:endParaRPr>
          </a:p>
        </p:txBody>
      </p:sp>
      <p:sp>
        <p:nvSpPr>
          <p:cNvPr id="15" name="Прямоугольник 14"/>
          <p:cNvSpPr/>
          <p:nvPr/>
        </p:nvSpPr>
        <p:spPr>
          <a:xfrm>
            <a:off x="207426" y="4443367"/>
            <a:ext cx="8286808" cy="307777"/>
          </a:xfrm>
          <a:prstGeom prst="rect">
            <a:avLst/>
          </a:prstGeom>
        </p:spPr>
        <p:txBody>
          <a:bodyPr wrap="square">
            <a:spAutoFit/>
          </a:bodyPr>
          <a:lstStyle/>
          <a:p>
            <a:r>
              <a:rPr lang="ru-RU" altLang="ru-RU" sz="1400" b="1" dirty="0" smtClean="0">
                <a:solidFill>
                  <a:schemeClr val="tx2"/>
                </a:solidFill>
              </a:rPr>
              <a:t>Письмо ФНС России от 17.10.2024 N СД-4-3/11815@</a:t>
            </a:r>
          </a:p>
        </p:txBody>
      </p:sp>
      <p:pic>
        <p:nvPicPr>
          <p:cNvPr id="8194" name="Picture 2"/>
          <p:cNvPicPr>
            <a:picLocks noChangeAspect="1" noChangeArrowheads="1"/>
          </p:cNvPicPr>
          <p:nvPr/>
        </p:nvPicPr>
        <p:blipFill>
          <a:blip r:embed="rId2" cstate="print"/>
          <a:srcRect/>
          <a:stretch>
            <a:fillRect/>
          </a:stretch>
        </p:blipFill>
        <p:spPr bwMode="auto">
          <a:xfrm>
            <a:off x="269989" y="771550"/>
            <a:ext cx="5437095" cy="1446204"/>
          </a:xfrm>
          <a:prstGeom prst="rect">
            <a:avLst/>
          </a:prstGeom>
          <a:noFill/>
          <a:ln w="9525">
            <a:noFill/>
            <a:miter lim="800000"/>
            <a:headEnd/>
            <a:tailEnd/>
          </a:ln>
        </p:spPr>
      </p:pic>
      <p:pic>
        <p:nvPicPr>
          <p:cNvPr id="8195" name="Picture 3"/>
          <p:cNvPicPr>
            <a:picLocks noChangeAspect="1" noChangeArrowheads="1"/>
          </p:cNvPicPr>
          <p:nvPr/>
        </p:nvPicPr>
        <p:blipFill>
          <a:blip r:embed="rId3" cstate="print"/>
          <a:srcRect/>
          <a:stretch>
            <a:fillRect/>
          </a:stretch>
        </p:blipFill>
        <p:spPr bwMode="auto">
          <a:xfrm>
            <a:off x="3347864" y="2243545"/>
            <a:ext cx="5462158" cy="2066225"/>
          </a:xfrm>
          <a:prstGeom prst="rect">
            <a:avLst/>
          </a:prstGeom>
          <a:noFill/>
          <a:ln w="9525">
            <a:noFill/>
            <a:miter lim="800000"/>
            <a:headEnd/>
            <a:tailEnd/>
          </a:ln>
        </p:spPr>
      </p:pic>
    </p:spTree>
    <p:extLst>
      <p:ext uri="{BB962C8B-B14F-4D97-AF65-F5344CB8AC3E}">
        <p14:creationId xmlns="" xmlns:p14="http://schemas.microsoft.com/office/powerpoint/2010/main" val="3535757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1259632" y="339502"/>
            <a:ext cx="6885432" cy="369332"/>
          </a:xfrm>
          <a:prstGeom prst="rect">
            <a:avLst/>
          </a:prstGeom>
        </p:spPr>
        <p:txBody>
          <a:bodyPr wrap="square">
            <a:spAutoFit/>
          </a:bodyPr>
          <a:lstStyle/>
          <a:p>
            <a:r>
              <a:rPr lang="ru-RU" altLang="ru-RU" b="1" dirty="0" smtClean="0">
                <a:solidFill>
                  <a:schemeClr val="tx2"/>
                </a:solidFill>
                <a:cs typeface="Times New Roman" pitchFamily="18" charset="0"/>
              </a:rPr>
              <a:t>Момент формирования налоговой базы по НДС</a:t>
            </a:r>
            <a:endParaRPr lang="ru-RU" dirty="0">
              <a:solidFill>
                <a:schemeClr val="tx2"/>
              </a:solidFill>
            </a:endParaRPr>
          </a:p>
        </p:txBody>
      </p:sp>
      <p:sp>
        <p:nvSpPr>
          <p:cNvPr id="15" name="Прямоугольник 14"/>
          <p:cNvSpPr/>
          <p:nvPr/>
        </p:nvSpPr>
        <p:spPr>
          <a:xfrm>
            <a:off x="251520" y="1131590"/>
            <a:ext cx="8286808" cy="738664"/>
          </a:xfrm>
          <a:prstGeom prst="rect">
            <a:avLst/>
          </a:prstGeom>
        </p:spPr>
        <p:txBody>
          <a:bodyPr wrap="square">
            <a:spAutoFit/>
          </a:bodyPr>
          <a:lstStyle/>
          <a:p>
            <a:r>
              <a:rPr lang="ru-RU" altLang="ru-RU" sz="1400" b="1" dirty="0" smtClean="0">
                <a:solidFill>
                  <a:schemeClr val="tx2"/>
                </a:solidFill>
              </a:rPr>
              <a:t>СФ </a:t>
            </a:r>
            <a:r>
              <a:rPr lang="ru-RU" altLang="ru-RU" sz="1400" b="1" dirty="0" err="1" smtClean="0">
                <a:solidFill>
                  <a:schemeClr val="tx2"/>
                </a:solidFill>
              </a:rPr>
              <a:t>ав</a:t>
            </a:r>
            <a:r>
              <a:rPr lang="ru-RU" altLang="ru-RU" sz="1400" b="1" dirty="0" smtClean="0">
                <a:solidFill>
                  <a:schemeClr val="tx2"/>
                </a:solidFill>
              </a:rPr>
              <a:t>. НДС с аванса </a:t>
            </a:r>
            <a:r>
              <a:rPr lang="en-US" altLang="ru-RU" sz="1400" b="1" dirty="0" smtClean="0">
                <a:solidFill>
                  <a:schemeClr val="tx2"/>
                </a:solidFill>
              </a:rPr>
              <a:t>22 </a:t>
            </a:r>
            <a:r>
              <a:rPr lang="ru-RU" altLang="ru-RU" sz="1400" b="1" dirty="0" smtClean="0">
                <a:solidFill>
                  <a:schemeClr val="tx2"/>
                </a:solidFill>
              </a:rPr>
              <a:t>руб. 122 </a:t>
            </a:r>
            <a:r>
              <a:rPr lang="ru-RU" altLang="ru-RU" sz="1400" b="1" dirty="0" err="1" smtClean="0">
                <a:solidFill>
                  <a:schemeClr val="tx2"/>
                </a:solidFill>
              </a:rPr>
              <a:t>руб</a:t>
            </a:r>
            <a:r>
              <a:rPr lang="ru-RU" altLang="ru-RU" sz="1400" b="1" dirty="0" smtClean="0">
                <a:solidFill>
                  <a:schemeClr val="tx2"/>
                </a:solidFill>
              </a:rPr>
              <a:t> </a:t>
            </a:r>
            <a:r>
              <a:rPr lang="en-US" altLang="ru-RU" sz="1400" b="1" dirty="0" smtClean="0">
                <a:solidFill>
                  <a:schemeClr val="tx2"/>
                </a:solidFill>
              </a:rPr>
              <a:t>x 22\122</a:t>
            </a:r>
            <a:endParaRPr lang="ru-RU" altLang="ru-RU" sz="1400" b="1" dirty="0" smtClean="0">
              <a:solidFill>
                <a:schemeClr val="tx2"/>
              </a:solidFill>
            </a:endParaRPr>
          </a:p>
          <a:p>
            <a:r>
              <a:rPr lang="ru-RU" altLang="ru-RU" sz="1400" b="1" dirty="0" smtClean="0">
                <a:solidFill>
                  <a:schemeClr val="tx2"/>
                </a:solidFill>
              </a:rPr>
              <a:t>1 отгрузка </a:t>
            </a:r>
            <a:r>
              <a:rPr lang="ru-RU" altLang="ru-RU" sz="1400" b="1" dirty="0" err="1" smtClean="0">
                <a:solidFill>
                  <a:schemeClr val="tx2"/>
                </a:solidFill>
              </a:rPr>
              <a:t>СФОтгр</a:t>
            </a:r>
            <a:r>
              <a:rPr lang="ru-RU" altLang="ru-RU" sz="1400" b="1" dirty="0" smtClean="0">
                <a:solidFill>
                  <a:schemeClr val="tx2"/>
                </a:solidFill>
              </a:rPr>
              <a:t>   НДС 11 руб. (50 руб. </a:t>
            </a:r>
            <a:r>
              <a:rPr lang="en-US" altLang="ru-RU" sz="1400" b="1" dirty="0" smtClean="0">
                <a:solidFill>
                  <a:schemeClr val="tx2"/>
                </a:solidFill>
              </a:rPr>
              <a:t>X </a:t>
            </a:r>
            <a:r>
              <a:rPr lang="ru-RU" altLang="ru-RU" sz="1400" b="1" dirty="0" smtClean="0">
                <a:solidFill>
                  <a:schemeClr val="tx2"/>
                </a:solidFill>
              </a:rPr>
              <a:t>22%) к вычету 11 руб.НДС (</a:t>
            </a:r>
            <a:r>
              <a:rPr lang="ru-RU" altLang="ru-RU" sz="1400" b="1" dirty="0" err="1" smtClean="0">
                <a:solidFill>
                  <a:schemeClr val="tx2"/>
                </a:solidFill>
              </a:rPr>
              <a:t>Сфав</a:t>
            </a:r>
            <a:r>
              <a:rPr lang="ru-RU" altLang="ru-RU" sz="1400" b="1" dirty="0" smtClean="0">
                <a:solidFill>
                  <a:schemeClr val="tx2"/>
                </a:solidFill>
              </a:rPr>
              <a:t>. 11 руб.)</a:t>
            </a:r>
          </a:p>
          <a:p>
            <a:r>
              <a:rPr lang="ru-RU" altLang="ru-RU" sz="1400" b="1" dirty="0" smtClean="0">
                <a:solidFill>
                  <a:schemeClr val="tx2"/>
                </a:solidFill>
              </a:rPr>
              <a:t>2 отгрузка </a:t>
            </a:r>
            <a:r>
              <a:rPr lang="ru-RU" altLang="ru-RU" sz="1400" b="1" dirty="0" err="1" smtClean="0">
                <a:solidFill>
                  <a:schemeClr val="tx2"/>
                </a:solidFill>
              </a:rPr>
              <a:t>Сфотгр</a:t>
            </a:r>
            <a:r>
              <a:rPr lang="ru-RU" altLang="ru-RU" sz="1400" b="1" dirty="0" smtClean="0">
                <a:solidFill>
                  <a:schemeClr val="tx2"/>
                </a:solidFill>
              </a:rPr>
              <a:t>  НДС 5,5 </a:t>
            </a:r>
            <a:r>
              <a:rPr lang="en-US" altLang="ru-RU" sz="1400" b="1" dirty="0" smtClean="0">
                <a:solidFill>
                  <a:schemeClr val="tx2"/>
                </a:solidFill>
              </a:rPr>
              <a:t> </a:t>
            </a:r>
            <a:r>
              <a:rPr lang="ru-RU" altLang="ru-RU" sz="1400" b="1" dirty="0" smtClean="0">
                <a:solidFill>
                  <a:schemeClr val="tx2"/>
                </a:solidFill>
              </a:rPr>
              <a:t>(25 руб. </a:t>
            </a:r>
            <a:r>
              <a:rPr lang="en-US" altLang="ru-RU" sz="1400" b="1" dirty="0" smtClean="0">
                <a:solidFill>
                  <a:schemeClr val="tx2"/>
                </a:solidFill>
              </a:rPr>
              <a:t>X 22%) </a:t>
            </a:r>
            <a:r>
              <a:rPr lang="ru-RU" altLang="ru-RU" sz="1400" b="1" dirty="0" smtClean="0">
                <a:solidFill>
                  <a:schemeClr val="tx2"/>
                </a:solidFill>
              </a:rPr>
              <a:t>к вычету 5,5 руб. (</a:t>
            </a:r>
            <a:r>
              <a:rPr lang="ru-RU" altLang="ru-RU" sz="1400" b="1" dirty="0" err="1" smtClean="0">
                <a:solidFill>
                  <a:schemeClr val="tx2"/>
                </a:solidFill>
              </a:rPr>
              <a:t>Сфав</a:t>
            </a:r>
            <a:r>
              <a:rPr lang="ru-RU" altLang="ru-RU" sz="1400" b="1" dirty="0" smtClean="0">
                <a:solidFill>
                  <a:schemeClr val="tx2"/>
                </a:solidFill>
              </a:rPr>
              <a:t> 5,5 руб.)</a:t>
            </a:r>
          </a:p>
        </p:txBody>
      </p:sp>
    </p:spTree>
    <p:extLst>
      <p:ext uri="{BB962C8B-B14F-4D97-AF65-F5344CB8AC3E}">
        <p14:creationId xmlns="" xmlns:p14="http://schemas.microsoft.com/office/powerpoint/2010/main" val="3535757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7494"/>
            <a:ext cx="8229600" cy="857250"/>
          </a:xfrm>
        </p:spPr>
        <p:txBody>
          <a:bodyPr>
            <a:normAutofit/>
          </a:bodyPr>
          <a:lstStyle/>
          <a:p>
            <a:r>
              <a:rPr lang="ru-RU" sz="1800" b="1" dirty="0" smtClean="0">
                <a:solidFill>
                  <a:schemeClr val="tx2"/>
                </a:solidFill>
              </a:rPr>
              <a:t>Налоговый период (ст.163 НК РФ)</a:t>
            </a:r>
            <a:endParaRPr lang="ru-RU" sz="1800" b="1" dirty="0">
              <a:solidFill>
                <a:schemeClr val="tx2"/>
              </a:solidFill>
            </a:endParaRPr>
          </a:p>
        </p:txBody>
      </p:sp>
      <p:sp>
        <p:nvSpPr>
          <p:cNvPr id="4" name="Прямоугольник 3"/>
          <p:cNvSpPr/>
          <p:nvPr/>
        </p:nvSpPr>
        <p:spPr>
          <a:xfrm>
            <a:off x="611560" y="1203598"/>
            <a:ext cx="7344816" cy="800219"/>
          </a:xfrm>
          <a:prstGeom prst="rect">
            <a:avLst/>
          </a:prstGeom>
        </p:spPr>
        <p:txBody>
          <a:bodyPr wrap="square">
            <a:spAutoFit/>
          </a:bodyPr>
          <a:lstStyle/>
          <a:p>
            <a:pPr>
              <a:buFont typeface="Arial" pitchFamily="34" charset="0"/>
              <a:buChar char="•"/>
            </a:pPr>
            <a:r>
              <a:rPr lang="ru-RU" sz="1400" dirty="0" smtClean="0">
                <a:solidFill>
                  <a:schemeClr val="tx2"/>
                </a:solidFill>
              </a:rPr>
              <a:t>Квартал.</a:t>
            </a:r>
            <a:r>
              <a:rPr lang="ru-RU" sz="1400" dirty="0" smtClean="0"/>
              <a:t> </a:t>
            </a:r>
            <a:r>
              <a:rPr lang="ru-RU" sz="1400" dirty="0" smtClean="0">
                <a:solidFill>
                  <a:schemeClr val="tx2"/>
                </a:solidFill>
              </a:rPr>
              <a:t>Срок представления декларации по НДС - </a:t>
            </a:r>
            <a:r>
              <a:rPr lang="ru-RU" sz="1400" b="1" dirty="0" smtClean="0">
                <a:solidFill>
                  <a:schemeClr val="tx2"/>
                </a:solidFill>
              </a:rPr>
              <a:t>не позднее 25 числа месяца, следующего за истекшим кварталом (п.5 ст.174 НК РФ)</a:t>
            </a:r>
            <a:r>
              <a:rPr lang="ru-RU" sz="1400" b="1" dirty="0" smtClean="0"/>
              <a:t>.</a:t>
            </a:r>
          </a:p>
          <a:p>
            <a:pPr>
              <a:buFont typeface="Arial" pitchFamily="34" charset="0"/>
              <a:buChar char="•"/>
            </a:pPr>
            <a:endParaRPr lang="ru-RU" dirty="0" smtClean="0">
              <a:solidFill>
                <a:schemeClr val="tx2"/>
              </a:solidFill>
            </a:endParaRPr>
          </a:p>
        </p:txBody>
      </p:sp>
      <p:sp>
        <p:nvSpPr>
          <p:cNvPr id="5" name="Прямоугольник 4"/>
          <p:cNvSpPr/>
          <p:nvPr/>
        </p:nvSpPr>
        <p:spPr>
          <a:xfrm>
            <a:off x="2627784" y="2067694"/>
            <a:ext cx="3481209" cy="369332"/>
          </a:xfrm>
          <a:prstGeom prst="rect">
            <a:avLst/>
          </a:prstGeom>
        </p:spPr>
        <p:txBody>
          <a:bodyPr wrap="none">
            <a:spAutoFit/>
          </a:bodyPr>
          <a:lstStyle/>
          <a:p>
            <a:r>
              <a:rPr lang="ru-RU" b="1" dirty="0" smtClean="0">
                <a:solidFill>
                  <a:schemeClr val="tx2"/>
                </a:solidFill>
                <a:latin typeface="+mj-lt"/>
                <a:ea typeface="+mj-ea"/>
                <a:cs typeface="+mj-cs"/>
              </a:rPr>
              <a:t>Сроки уплаты (ст.174 НК РФ)</a:t>
            </a:r>
          </a:p>
        </p:txBody>
      </p:sp>
      <p:sp>
        <p:nvSpPr>
          <p:cNvPr id="6" name="Прямоугольник 5"/>
          <p:cNvSpPr/>
          <p:nvPr/>
        </p:nvSpPr>
        <p:spPr>
          <a:xfrm>
            <a:off x="683568" y="2715766"/>
            <a:ext cx="7272808" cy="1169551"/>
          </a:xfrm>
          <a:prstGeom prst="rect">
            <a:avLst/>
          </a:prstGeom>
        </p:spPr>
        <p:txBody>
          <a:bodyPr wrap="square">
            <a:spAutoFit/>
          </a:bodyPr>
          <a:lstStyle/>
          <a:p>
            <a:r>
              <a:rPr lang="ru-RU" sz="1400" dirty="0" smtClean="0">
                <a:solidFill>
                  <a:schemeClr val="tx2"/>
                </a:solidFill>
              </a:rPr>
              <a:t>НДС к уплате за 1 квартал 2025 года составил 120 рублей, НДС уплачивается в следующие сроки:</a:t>
            </a:r>
          </a:p>
          <a:p>
            <a:r>
              <a:rPr lang="ru-RU" sz="1400" dirty="0" smtClean="0">
                <a:solidFill>
                  <a:schemeClr val="tx2"/>
                </a:solidFill>
              </a:rPr>
              <a:t>-&gt; первый платеж в сумме 40 рублей не позднее 28 апреля;</a:t>
            </a:r>
          </a:p>
          <a:p>
            <a:r>
              <a:rPr lang="ru-RU" sz="1400" dirty="0" smtClean="0">
                <a:solidFill>
                  <a:schemeClr val="tx2"/>
                </a:solidFill>
              </a:rPr>
              <a:t>-&gt; второй платеж в сумме 40 рублей не позднее 28 мая;</a:t>
            </a:r>
          </a:p>
          <a:p>
            <a:r>
              <a:rPr lang="ru-RU" sz="1400" dirty="0" smtClean="0">
                <a:solidFill>
                  <a:schemeClr val="tx2"/>
                </a:solidFill>
              </a:rPr>
              <a:t>-&gt; третий платеж в сумме 40 рублей не позднее 30 июня (28 июня - выходной день).</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Прямоугольник 28"/>
          <p:cNvSpPr>
            <a:spLocks noChangeArrowheads="1"/>
          </p:cNvSpPr>
          <p:nvPr/>
        </p:nvSpPr>
        <p:spPr bwMode="auto">
          <a:xfrm>
            <a:off x="285720" y="357172"/>
            <a:ext cx="6588125" cy="392414"/>
          </a:xfrm>
          <a:prstGeom prst="rect">
            <a:avLst/>
          </a:prstGeom>
          <a:noFill/>
          <a:ln w="9525">
            <a:noFill/>
            <a:miter lim="800000"/>
            <a:headEnd/>
            <a:tailEnd/>
          </a:ln>
        </p:spPr>
        <p:txBody>
          <a:bodyPr lIns="68579" tIns="34289" rIns="68579" bIns="34289">
            <a:spAutoFit/>
          </a:bodyPr>
          <a:lstStyle/>
          <a:p>
            <a:r>
              <a:rPr lang="ru-RU" sz="2100" b="1" dirty="0" smtClean="0">
                <a:solidFill>
                  <a:srgbClr val="025373"/>
                </a:solidFill>
                <a:latin typeface="Calibri" pitchFamily="34" charset="0"/>
                <a:cs typeface="Calibri" pitchFamily="34" charset="0"/>
              </a:rPr>
              <a:t>Восстановление НДС с авансов</a:t>
            </a:r>
            <a:endParaRPr lang="ru-RU" sz="2100" dirty="0">
              <a:solidFill>
                <a:srgbClr val="025373"/>
              </a:solidFill>
              <a:latin typeface="Calibri" pitchFamily="34" charset="0"/>
              <a:cs typeface="Calibri" pitchFamily="34" charset="0"/>
            </a:endParaRPr>
          </a:p>
        </p:txBody>
      </p:sp>
      <p:sp>
        <p:nvSpPr>
          <p:cNvPr id="74757" name="Прямоугольник 1"/>
          <p:cNvSpPr>
            <a:spLocks noChangeArrowheads="1"/>
          </p:cNvSpPr>
          <p:nvPr/>
        </p:nvSpPr>
        <p:spPr bwMode="auto">
          <a:xfrm>
            <a:off x="214282" y="857238"/>
            <a:ext cx="2341494" cy="2628923"/>
          </a:xfrm>
          <a:prstGeom prst="rect">
            <a:avLst/>
          </a:prstGeom>
          <a:noFill/>
          <a:ln w="9525">
            <a:noFill/>
            <a:miter lim="800000"/>
            <a:headEnd/>
            <a:tailEnd/>
          </a:ln>
        </p:spPr>
        <p:txBody>
          <a:bodyPr wrap="square" lIns="91438" tIns="45719" rIns="91438" bIns="45719">
            <a:spAutoFit/>
          </a:bodyPr>
          <a:lstStyle/>
          <a:p>
            <a:pPr>
              <a:spcAft>
                <a:spcPts val="450"/>
              </a:spcAft>
            </a:pPr>
            <a:r>
              <a:rPr lang="ru-RU" sz="1600" b="1" dirty="0" smtClean="0">
                <a:solidFill>
                  <a:srgbClr val="025373"/>
                </a:solidFill>
                <a:latin typeface="Calibri" pitchFamily="34" charset="0"/>
                <a:ea typeface="Calibri" pitchFamily="34" charset="0"/>
                <a:cs typeface="Calibri" pitchFamily="34" charset="0"/>
              </a:rPr>
              <a:t>Определение Верховного суда РФ от 15.06.2022  № 305-ЭС22-8504</a:t>
            </a:r>
          </a:p>
          <a:p>
            <a:pPr>
              <a:spcAft>
                <a:spcPts val="450"/>
              </a:spcAft>
            </a:pPr>
            <a:r>
              <a:rPr lang="ru-RU" sz="1600" b="1" dirty="0" smtClean="0">
                <a:solidFill>
                  <a:srgbClr val="025373"/>
                </a:solidFill>
                <a:latin typeface="Calibri" pitchFamily="34" charset="0"/>
                <a:ea typeface="Calibri" pitchFamily="34" charset="0"/>
                <a:cs typeface="Calibri" pitchFamily="34" charset="0"/>
              </a:rPr>
              <a:t>Восстанавливаем НДС</a:t>
            </a:r>
          </a:p>
          <a:p>
            <a:pPr>
              <a:spcAft>
                <a:spcPts val="450"/>
              </a:spcAft>
            </a:pPr>
            <a:r>
              <a:rPr lang="ru-RU" sz="1600" b="1" dirty="0" smtClean="0">
                <a:solidFill>
                  <a:srgbClr val="025373"/>
                </a:solidFill>
                <a:latin typeface="Calibri" pitchFamily="34" charset="0"/>
                <a:ea typeface="Calibri" pitchFamily="34" charset="0"/>
                <a:cs typeface="Calibri" pitchFamily="34" charset="0"/>
              </a:rPr>
              <a:t>Письмо Минфина РФ</a:t>
            </a:r>
          </a:p>
          <a:p>
            <a:pPr>
              <a:spcAft>
                <a:spcPts val="450"/>
              </a:spcAft>
            </a:pPr>
            <a:r>
              <a:rPr lang="ru-RU" sz="1600" b="1" dirty="0" smtClean="0">
                <a:solidFill>
                  <a:srgbClr val="025373"/>
                </a:solidFill>
                <a:latin typeface="Calibri" pitchFamily="34" charset="0"/>
                <a:ea typeface="Calibri" pitchFamily="34" charset="0"/>
                <a:cs typeface="Calibri" pitchFamily="34" charset="0"/>
              </a:rPr>
              <a:t>от 31 августа 2022 года </a:t>
            </a:r>
          </a:p>
          <a:p>
            <a:pPr>
              <a:spcAft>
                <a:spcPts val="450"/>
              </a:spcAft>
            </a:pPr>
            <a:r>
              <a:rPr lang="ru-RU" sz="1600" b="1" dirty="0" smtClean="0">
                <a:solidFill>
                  <a:srgbClr val="025373"/>
                </a:solidFill>
                <a:latin typeface="Calibri" pitchFamily="34" charset="0"/>
                <a:ea typeface="Calibri" pitchFamily="34" charset="0"/>
                <a:cs typeface="Calibri" pitchFamily="34" charset="0"/>
              </a:rPr>
              <a:t>№ 03-07-11/84811</a:t>
            </a:r>
            <a:endParaRPr lang="ru-RU" sz="1600" b="1" dirty="0">
              <a:solidFill>
                <a:srgbClr val="025373"/>
              </a:solidFill>
              <a:latin typeface="Calibri" pitchFamily="34" charset="0"/>
              <a:ea typeface="Calibri" pitchFamily="34" charset="0"/>
              <a:cs typeface="Calibri" pitchFamily="34" charset="0"/>
            </a:endParaRPr>
          </a:p>
          <a:p>
            <a:pPr>
              <a:spcAft>
                <a:spcPts val="450"/>
              </a:spcAft>
            </a:pPr>
            <a:endParaRPr lang="ru-RU" sz="1600" dirty="0">
              <a:solidFill>
                <a:srgbClr val="025373"/>
              </a:solidFill>
              <a:latin typeface="Cambria" pitchFamily="18" charset="0"/>
              <a:ea typeface="Calibri" pitchFamily="34" charset="0"/>
              <a:cs typeface="Cambria" pitchFamily="18" charset="0"/>
            </a:endParaRPr>
          </a:p>
        </p:txBody>
      </p:sp>
      <p:sp>
        <p:nvSpPr>
          <p:cNvPr id="6" name="Прямоугольник 5"/>
          <p:cNvSpPr/>
          <p:nvPr/>
        </p:nvSpPr>
        <p:spPr>
          <a:xfrm>
            <a:off x="2857488" y="1000114"/>
            <a:ext cx="5899151" cy="2285241"/>
          </a:xfrm>
          <a:prstGeom prst="rect">
            <a:avLst/>
          </a:prstGeom>
        </p:spPr>
        <p:txBody>
          <a:bodyPr wrap="square" lIns="68580" tIns="34290" rIns="68580" bIns="34290">
            <a:spAutoFit/>
          </a:bodyPr>
          <a:lstStyle/>
          <a:p>
            <a:r>
              <a:rPr lang="ru-RU" sz="1600" dirty="0" smtClean="0">
                <a:solidFill>
                  <a:srgbClr val="025373"/>
                </a:solidFill>
                <a:latin typeface="Calibri" pitchFamily="34" charset="0"/>
                <a:ea typeface="Calibri" pitchFamily="34" charset="0"/>
                <a:cs typeface="Calibri" pitchFamily="34" charset="0"/>
              </a:rPr>
              <a:t>В ситуации, когда </a:t>
            </a:r>
            <a:r>
              <a:rPr lang="ru-RU" sz="1600" b="1" dirty="0" smtClean="0">
                <a:solidFill>
                  <a:srgbClr val="025373"/>
                </a:solidFill>
                <a:latin typeface="Calibri" pitchFamily="34" charset="0"/>
                <a:ea typeface="Calibri" pitchFamily="34" charset="0"/>
                <a:cs typeface="Calibri" pitchFamily="34" charset="0"/>
              </a:rPr>
              <a:t>продавец произвел отгрузку товаров в одном налоговом периоде, а покупатель принял их на учет в другом налоговом периоде</a:t>
            </a:r>
            <a:r>
              <a:rPr lang="ru-RU" sz="1600" dirty="0" smtClean="0">
                <a:solidFill>
                  <a:srgbClr val="025373"/>
                </a:solidFill>
                <a:latin typeface="Calibri" pitchFamily="34" charset="0"/>
                <a:ea typeface="Calibri" pitchFamily="34" charset="0"/>
                <a:cs typeface="Calibri" pitchFamily="34" charset="0"/>
              </a:rPr>
              <a:t>, обязанность по восстановлению НДС, заявленного к вычету по сумме уплаченного с сумм оплаты, частичной оплаты, возникает у покупателя в том периоде, в </a:t>
            </a:r>
            <a:r>
              <a:rPr lang="ru-RU" sz="1600" b="1" dirty="0" smtClean="0">
                <a:solidFill>
                  <a:srgbClr val="025373"/>
                </a:solidFill>
                <a:latin typeface="Calibri" pitchFamily="34" charset="0"/>
                <a:ea typeface="Calibri" pitchFamily="34" charset="0"/>
                <a:cs typeface="Calibri" pitchFamily="34" charset="0"/>
              </a:rPr>
              <a:t>котором продавец произвел отгрузку товаров.</a:t>
            </a:r>
          </a:p>
          <a:p>
            <a:r>
              <a:rPr lang="ru-RU" sz="1600" dirty="0" smtClean="0">
                <a:solidFill>
                  <a:srgbClr val="025373"/>
                </a:solidFill>
                <a:latin typeface="Calibri" pitchFamily="34" charset="0"/>
                <a:ea typeface="Calibri" pitchFamily="34" charset="0"/>
                <a:cs typeface="Calibri" pitchFamily="34" charset="0"/>
              </a:rPr>
              <a:t>Данный вывод основан на позиции Конституционного суда Российской Федерации, сформированной в </a:t>
            </a:r>
            <a:r>
              <a:rPr lang="ru-RU" sz="1600" dirty="0" smtClean="0">
                <a:solidFill>
                  <a:srgbClr val="025373"/>
                </a:solidFill>
                <a:latin typeface="Calibri" pitchFamily="34" charset="0"/>
                <a:ea typeface="Calibri" pitchFamily="34" charset="0"/>
                <a:cs typeface="Calibri" pitchFamily="34" charset="0"/>
                <a:hlinkClick r:id="rId2"/>
              </a:rPr>
              <a:t>Определении от 08.11.2018 № 2796-О</a:t>
            </a:r>
            <a:r>
              <a:rPr lang="ru-RU" sz="1600" dirty="0" smtClean="0">
                <a:solidFill>
                  <a:srgbClr val="025373"/>
                </a:solidFill>
                <a:latin typeface="Calibri" pitchFamily="34" charset="0"/>
                <a:ea typeface="Calibri" pitchFamily="34" charset="0"/>
                <a:cs typeface="Calibri" pitchFamily="34" charset="0"/>
              </a:rPr>
              <a:t>.</a:t>
            </a:r>
            <a:endParaRPr lang="ru-RU" sz="1600" dirty="0">
              <a:solidFill>
                <a:srgbClr val="025373"/>
              </a:solidFill>
              <a:latin typeface="Calibri" pitchFamily="34" charset="0"/>
              <a:ea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2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5720" y="285734"/>
            <a:ext cx="8601499" cy="415491"/>
          </a:xfrm>
          <a:prstGeom prst="rect">
            <a:avLst/>
          </a:prstGeom>
        </p:spPr>
        <p:txBody>
          <a:bodyPr wrap="square" lIns="91434" tIns="45716" rIns="91434" bIns="45716">
            <a:spAutoFit/>
          </a:bodyPr>
          <a:lstStyle/>
          <a:p>
            <a:r>
              <a:rPr lang="ru-RU" altLang="ru-RU" sz="2100" b="1" dirty="0" smtClean="0">
                <a:solidFill>
                  <a:srgbClr val="025373"/>
                </a:solidFill>
                <a:latin typeface="Calibri" pitchFamily="34" charset="0"/>
                <a:cs typeface="Calibri" pitchFamily="34" charset="0"/>
              </a:rPr>
              <a:t>Взял к вычету с аванса перечисленного – не забудь восстановить</a:t>
            </a:r>
            <a:r>
              <a:rPr lang="ru-RU" altLang="ru-RU" sz="2100" b="1" dirty="0" smtClean="0">
                <a:solidFill>
                  <a:srgbClr val="025373"/>
                </a:solidFill>
                <a:latin typeface="Times New Roman" pitchFamily="18" charset="0"/>
                <a:cs typeface="Times New Roman" pitchFamily="18" charset="0"/>
              </a:rPr>
              <a:t>!</a:t>
            </a:r>
          </a:p>
        </p:txBody>
      </p:sp>
      <p:sp>
        <p:nvSpPr>
          <p:cNvPr id="4" name="Прямоугольник 3"/>
          <p:cNvSpPr/>
          <p:nvPr/>
        </p:nvSpPr>
        <p:spPr>
          <a:xfrm>
            <a:off x="275298" y="853455"/>
            <a:ext cx="6715172" cy="323158"/>
          </a:xfrm>
          <a:prstGeom prst="rect">
            <a:avLst/>
          </a:prstGeom>
        </p:spPr>
        <p:txBody>
          <a:bodyPr wrap="square" lIns="91434" tIns="45716" rIns="91434" bIns="45716">
            <a:spAutoFit/>
          </a:bodyPr>
          <a:lstStyle/>
          <a:p>
            <a:pPr>
              <a:spcAft>
                <a:spcPts val="450"/>
              </a:spcAft>
            </a:pPr>
            <a:r>
              <a:rPr lang="ru-RU" sz="1500" b="1" dirty="0" smtClean="0">
                <a:solidFill>
                  <a:srgbClr val="025373"/>
                </a:solidFill>
                <a:latin typeface="Calibri" pitchFamily="34" charset="0"/>
                <a:ea typeface="Calibri" pitchFamily="34" charset="0"/>
                <a:cs typeface="Calibri" pitchFamily="34" charset="0"/>
              </a:rPr>
              <a:t>Если обязательство определено в УЕ</a:t>
            </a:r>
          </a:p>
        </p:txBody>
      </p:sp>
      <p:pic>
        <p:nvPicPr>
          <p:cNvPr id="2" name="Picture 2"/>
          <p:cNvPicPr>
            <a:picLocks noChangeAspect="1" noChangeArrowheads="1"/>
          </p:cNvPicPr>
          <p:nvPr/>
        </p:nvPicPr>
        <p:blipFill>
          <a:blip r:embed="rId2" cstate="print"/>
          <a:srcRect/>
          <a:stretch>
            <a:fillRect/>
          </a:stretch>
        </p:blipFill>
        <p:spPr bwMode="auto">
          <a:xfrm>
            <a:off x="228859" y="1205941"/>
            <a:ext cx="8528509" cy="2603587"/>
          </a:xfrm>
          <a:prstGeom prst="rect">
            <a:avLst/>
          </a:prstGeom>
          <a:noFill/>
          <a:ln w="9525">
            <a:noFill/>
            <a:miter lim="800000"/>
            <a:headEnd/>
            <a:tailEnd/>
          </a:ln>
          <a:effectLst/>
        </p:spPr>
      </p:pic>
      <p:sp>
        <p:nvSpPr>
          <p:cNvPr id="6" name="Прямоугольник 5"/>
          <p:cNvSpPr/>
          <p:nvPr/>
        </p:nvSpPr>
        <p:spPr>
          <a:xfrm>
            <a:off x="233512" y="3928376"/>
            <a:ext cx="6715172" cy="323158"/>
          </a:xfrm>
          <a:prstGeom prst="rect">
            <a:avLst/>
          </a:prstGeom>
        </p:spPr>
        <p:txBody>
          <a:bodyPr wrap="square" lIns="91434" tIns="45716" rIns="91434" bIns="45716">
            <a:spAutoFit/>
          </a:bodyPr>
          <a:lstStyle/>
          <a:p>
            <a:r>
              <a:rPr lang="ru-RU" sz="1500" b="1" dirty="0" smtClean="0">
                <a:solidFill>
                  <a:srgbClr val="025373"/>
                </a:solidFill>
                <a:latin typeface="Calibri" pitchFamily="34" charset="0"/>
                <a:cs typeface="Calibri" pitchFamily="34" charset="0"/>
              </a:rPr>
              <a:t>Письмо ФНС России от 17.07.2023 N СД-4-3/9048@</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51520" y="339502"/>
            <a:ext cx="8601499" cy="415491"/>
          </a:xfrm>
          <a:prstGeom prst="rect">
            <a:avLst/>
          </a:prstGeom>
        </p:spPr>
        <p:txBody>
          <a:bodyPr wrap="square" lIns="91434" tIns="45716" rIns="91434" bIns="45716">
            <a:spAutoFit/>
          </a:bodyPr>
          <a:lstStyle/>
          <a:p>
            <a:r>
              <a:rPr lang="ru-RU" altLang="ru-RU" sz="2100" b="1" dirty="0" smtClean="0">
                <a:solidFill>
                  <a:srgbClr val="025373"/>
                </a:solidFill>
                <a:latin typeface="Calibri" pitchFamily="34" charset="0"/>
                <a:cs typeface="Calibri" pitchFamily="34" charset="0"/>
              </a:rPr>
              <a:t>Взял к вычету с аванса перечисленного – не забудь восстановить!</a:t>
            </a:r>
          </a:p>
        </p:txBody>
      </p:sp>
      <p:sp>
        <p:nvSpPr>
          <p:cNvPr id="4" name="Прямоугольник 3"/>
          <p:cNvSpPr/>
          <p:nvPr/>
        </p:nvSpPr>
        <p:spPr>
          <a:xfrm>
            <a:off x="217069" y="892274"/>
            <a:ext cx="6715172" cy="323158"/>
          </a:xfrm>
          <a:prstGeom prst="rect">
            <a:avLst/>
          </a:prstGeom>
        </p:spPr>
        <p:txBody>
          <a:bodyPr wrap="square" lIns="91434" tIns="45716" rIns="91434" bIns="45716">
            <a:spAutoFit/>
          </a:bodyPr>
          <a:lstStyle/>
          <a:p>
            <a:r>
              <a:rPr lang="ru-RU" sz="1500" b="1" dirty="0" smtClean="0">
                <a:solidFill>
                  <a:srgbClr val="025373"/>
                </a:solidFill>
                <a:latin typeface="Calibri" pitchFamily="34" charset="0"/>
                <a:ea typeface="Calibri" pitchFamily="34" charset="0"/>
                <a:cs typeface="Calibri" pitchFamily="34" charset="0"/>
              </a:rPr>
              <a:t>Если обязательство определено в УЕ</a:t>
            </a:r>
          </a:p>
        </p:txBody>
      </p:sp>
      <p:sp>
        <p:nvSpPr>
          <p:cNvPr id="6" name="Прямоугольник 5"/>
          <p:cNvSpPr/>
          <p:nvPr/>
        </p:nvSpPr>
        <p:spPr>
          <a:xfrm>
            <a:off x="251520" y="3867894"/>
            <a:ext cx="6715172" cy="323158"/>
          </a:xfrm>
          <a:prstGeom prst="rect">
            <a:avLst/>
          </a:prstGeom>
        </p:spPr>
        <p:txBody>
          <a:bodyPr wrap="square" lIns="91434" tIns="45716" rIns="91434" bIns="45716">
            <a:spAutoFit/>
          </a:bodyPr>
          <a:lstStyle/>
          <a:p>
            <a:r>
              <a:rPr lang="ru-RU" sz="1500" b="1" dirty="0" smtClean="0">
                <a:solidFill>
                  <a:srgbClr val="025373"/>
                </a:solidFill>
                <a:latin typeface="Calibri" pitchFamily="34" charset="0"/>
                <a:ea typeface="Calibri" pitchFamily="34" charset="0"/>
                <a:cs typeface="Calibri" pitchFamily="34" charset="0"/>
              </a:rPr>
              <a:t>Письмо ФНС России от 17.07.2023 N СД-4-3/9048@</a:t>
            </a:r>
          </a:p>
        </p:txBody>
      </p:sp>
      <p:sp>
        <p:nvSpPr>
          <p:cNvPr id="7" name="Прямоугольник 6"/>
          <p:cNvSpPr/>
          <p:nvPr/>
        </p:nvSpPr>
        <p:spPr>
          <a:xfrm>
            <a:off x="326992" y="1273347"/>
            <a:ext cx="7751775" cy="2475824"/>
          </a:xfrm>
          <a:prstGeom prst="rect">
            <a:avLst/>
          </a:prstGeom>
        </p:spPr>
        <p:txBody>
          <a:bodyPr wrap="square" lIns="43960" tIns="21980" rIns="43960" bIns="21980">
            <a:spAutoFit/>
          </a:bodyPr>
          <a:lstStyle/>
          <a:p>
            <a:r>
              <a:rPr lang="ru-RU" sz="1700" b="1" dirty="0" smtClean="0">
                <a:solidFill>
                  <a:srgbClr val="025373"/>
                </a:solidFill>
                <a:latin typeface="Calibri" pitchFamily="34" charset="0"/>
                <a:ea typeface="Calibri" pitchFamily="34" charset="0"/>
                <a:cs typeface="Calibri" pitchFamily="34" charset="0"/>
              </a:rPr>
              <a:t>Пример: </a:t>
            </a:r>
          </a:p>
          <a:p>
            <a:r>
              <a:rPr lang="ru-RU" sz="1500" dirty="0" smtClean="0">
                <a:solidFill>
                  <a:srgbClr val="025373"/>
                </a:solidFill>
                <a:latin typeface="Calibri" pitchFamily="34" charset="0"/>
                <a:ea typeface="Calibri" pitchFamily="34" charset="0"/>
                <a:cs typeface="Calibri" pitchFamily="34" charset="0"/>
              </a:rPr>
              <a:t>Аванс по договору — 1,2 </a:t>
            </a:r>
            <a:r>
              <a:rPr lang="ru-RU" sz="1500" dirty="0" err="1" smtClean="0">
                <a:solidFill>
                  <a:srgbClr val="025373"/>
                </a:solidFill>
                <a:latin typeface="Calibri" pitchFamily="34" charset="0"/>
                <a:ea typeface="Calibri" pitchFamily="34" charset="0"/>
                <a:cs typeface="Calibri" pitchFamily="34" charset="0"/>
              </a:rPr>
              <a:t>млн</a:t>
            </a:r>
            <a:r>
              <a:rPr lang="ru-RU" sz="1500" dirty="0" smtClean="0">
                <a:solidFill>
                  <a:srgbClr val="025373"/>
                </a:solidFill>
                <a:latin typeface="Calibri" pitchFamily="34" charset="0"/>
                <a:ea typeface="Calibri" pitchFamily="34" charset="0"/>
                <a:cs typeface="Calibri" pitchFamily="34" charset="0"/>
              </a:rPr>
              <a:t> у. е. Заказчик перечислил 120 </a:t>
            </a:r>
            <a:r>
              <a:rPr lang="ru-RU" sz="1500" dirty="0" err="1" smtClean="0">
                <a:solidFill>
                  <a:srgbClr val="025373"/>
                </a:solidFill>
                <a:latin typeface="Calibri" pitchFamily="34" charset="0"/>
                <a:ea typeface="Calibri" pitchFamily="34" charset="0"/>
                <a:cs typeface="Calibri" pitchFamily="34" charset="0"/>
              </a:rPr>
              <a:t>млн</a:t>
            </a:r>
            <a:r>
              <a:rPr lang="ru-RU" sz="1500" dirty="0" smtClean="0">
                <a:solidFill>
                  <a:srgbClr val="025373"/>
                </a:solidFill>
                <a:latin typeface="Calibri" pitchFamily="34" charset="0"/>
                <a:ea typeface="Calibri" pitchFamily="34" charset="0"/>
                <a:cs typeface="Calibri" pitchFamily="34" charset="0"/>
              </a:rPr>
              <a:t> руб. в пересчете у. е. в рубли по курсу, действующему на дату оплаты (условно — 100 руб. за у. е.). Принял к вычету НДС с аванса — </a:t>
            </a:r>
            <a:r>
              <a:rPr lang="ru-RU" sz="1500" b="1" dirty="0" smtClean="0">
                <a:solidFill>
                  <a:srgbClr val="025373"/>
                </a:solidFill>
                <a:latin typeface="Calibri" pitchFamily="34" charset="0"/>
                <a:ea typeface="Calibri" pitchFamily="34" charset="0"/>
                <a:cs typeface="Calibri" pitchFamily="34" charset="0"/>
              </a:rPr>
              <a:t>20 </a:t>
            </a:r>
            <a:r>
              <a:rPr lang="ru-RU" sz="1500" b="1" dirty="0" err="1" smtClean="0">
                <a:solidFill>
                  <a:srgbClr val="025373"/>
                </a:solidFill>
                <a:latin typeface="Calibri" pitchFamily="34" charset="0"/>
                <a:ea typeface="Calibri" pitchFamily="34" charset="0"/>
                <a:cs typeface="Calibri" pitchFamily="34" charset="0"/>
              </a:rPr>
              <a:t>млн</a:t>
            </a:r>
            <a:r>
              <a:rPr lang="ru-RU" sz="1500" b="1" dirty="0" smtClean="0">
                <a:solidFill>
                  <a:srgbClr val="025373"/>
                </a:solidFill>
                <a:latin typeface="Calibri" pitchFamily="34" charset="0"/>
                <a:ea typeface="Calibri" pitchFamily="34" charset="0"/>
                <a:cs typeface="Calibri" pitchFamily="34" charset="0"/>
              </a:rPr>
              <a:t> руб</a:t>
            </a:r>
            <a:r>
              <a:rPr lang="ru-RU" sz="1500" dirty="0" smtClean="0">
                <a:solidFill>
                  <a:srgbClr val="025373"/>
                </a:solidFill>
                <a:latin typeface="Calibri" pitchFamily="34" charset="0"/>
                <a:ea typeface="Calibri" pitchFamily="34" charset="0"/>
                <a:cs typeface="Calibri" pitchFamily="34" charset="0"/>
              </a:rPr>
              <a:t>.</a:t>
            </a:r>
          </a:p>
          <a:p>
            <a:r>
              <a:rPr lang="ru-RU" sz="1500" dirty="0" smtClean="0">
                <a:solidFill>
                  <a:srgbClr val="025373"/>
                </a:solidFill>
                <a:latin typeface="Calibri" pitchFamily="34" charset="0"/>
                <a:ea typeface="Calibri" pitchFamily="34" charset="0"/>
                <a:cs typeface="Calibri" pitchFamily="34" charset="0"/>
              </a:rPr>
              <a:t>После расторжения договора он получил от подрядчика те же самые 1,2 </a:t>
            </a:r>
            <a:r>
              <a:rPr lang="ru-RU" sz="1500" dirty="0" err="1" smtClean="0">
                <a:solidFill>
                  <a:srgbClr val="025373"/>
                </a:solidFill>
                <a:latin typeface="Calibri" pitchFamily="34" charset="0"/>
                <a:ea typeface="Calibri" pitchFamily="34" charset="0"/>
                <a:cs typeface="Calibri" pitchFamily="34" charset="0"/>
              </a:rPr>
              <a:t>млн</a:t>
            </a:r>
            <a:r>
              <a:rPr lang="ru-RU" sz="1500" dirty="0" smtClean="0">
                <a:solidFill>
                  <a:srgbClr val="025373"/>
                </a:solidFill>
                <a:latin typeface="Calibri" pitchFamily="34" charset="0"/>
                <a:ea typeface="Calibri" pitchFamily="34" charset="0"/>
                <a:cs typeface="Calibri" pitchFamily="34" charset="0"/>
              </a:rPr>
              <a:t> у. е., но только уже в размере </a:t>
            </a:r>
            <a:r>
              <a:rPr lang="ru-RU" sz="1500" b="1" dirty="0" smtClean="0">
                <a:solidFill>
                  <a:srgbClr val="025373"/>
                </a:solidFill>
                <a:latin typeface="Calibri" pitchFamily="34" charset="0"/>
                <a:ea typeface="Calibri" pitchFamily="34" charset="0"/>
                <a:cs typeface="Calibri" pitchFamily="34" charset="0"/>
              </a:rPr>
              <a:t>60 </a:t>
            </a:r>
            <a:r>
              <a:rPr lang="ru-RU" sz="1500" b="1" dirty="0" err="1" smtClean="0">
                <a:solidFill>
                  <a:srgbClr val="025373"/>
                </a:solidFill>
                <a:latin typeface="Calibri" pitchFamily="34" charset="0"/>
                <a:ea typeface="Calibri" pitchFamily="34" charset="0"/>
                <a:cs typeface="Calibri" pitchFamily="34" charset="0"/>
              </a:rPr>
              <a:t>млн</a:t>
            </a:r>
            <a:r>
              <a:rPr lang="ru-RU" sz="1500" b="1" dirty="0" smtClean="0">
                <a:solidFill>
                  <a:srgbClr val="025373"/>
                </a:solidFill>
                <a:latin typeface="Calibri" pitchFamily="34" charset="0"/>
                <a:ea typeface="Calibri" pitchFamily="34" charset="0"/>
                <a:cs typeface="Calibri" pitchFamily="34" charset="0"/>
              </a:rPr>
              <a:t> руб.</a:t>
            </a:r>
            <a:r>
              <a:rPr lang="ru-RU" sz="1500" dirty="0" smtClean="0">
                <a:solidFill>
                  <a:srgbClr val="025373"/>
                </a:solidFill>
                <a:latin typeface="Calibri" pitchFamily="34" charset="0"/>
                <a:ea typeface="Calibri" pitchFamily="34" charset="0"/>
                <a:cs typeface="Calibri" pitchFamily="34" charset="0"/>
              </a:rPr>
              <a:t> по курсу, действующему на дату возврата аванса (50 руб. за у. е.). </a:t>
            </a:r>
          </a:p>
          <a:p>
            <a:endParaRPr lang="ru-RU" sz="1500" dirty="0" smtClean="0">
              <a:solidFill>
                <a:srgbClr val="025373"/>
              </a:solidFill>
              <a:latin typeface="Calibri" pitchFamily="34" charset="0"/>
              <a:ea typeface="Calibri" pitchFamily="34" charset="0"/>
              <a:cs typeface="Calibri" pitchFamily="34" charset="0"/>
            </a:endParaRPr>
          </a:p>
          <a:p>
            <a:endParaRPr lang="ru-RU" sz="1700" dirty="0" smtClean="0">
              <a:solidFill>
                <a:srgbClr val="025373"/>
              </a:solidFill>
              <a:latin typeface="Calibri" pitchFamily="34" charset="0"/>
              <a:ea typeface="Calibri" pitchFamily="34" charset="0"/>
              <a:cs typeface="Calibri" pitchFamily="34" charset="0"/>
            </a:endParaRPr>
          </a:p>
          <a:p>
            <a:endParaRPr lang="ru-RU" sz="1700" dirty="0" smtClean="0">
              <a:solidFill>
                <a:srgbClr val="002060"/>
              </a:solidFill>
              <a:latin typeface="Calibri" pitchFamily="34" charset="0"/>
              <a:ea typeface="Calibri" pitchFamily="34" charset="0"/>
              <a:cs typeface="Calibri" pitchFamily="34" charset="0"/>
            </a:endParaRPr>
          </a:p>
          <a:p>
            <a:endParaRPr lang="ru-RU" sz="1700" dirty="0" smtClean="0">
              <a:latin typeface="+mj-lt"/>
              <a:ea typeface="Calibri" pitchFamily="34" charset="0"/>
              <a:cs typeface="Times New Roman" pitchFamily="18" charset="0"/>
            </a:endParaRPr>
          </a:p>
        </p:txBody>
      </p:sp>
      <p:sp>
        <p:nvSpPr>
          <p:cNvPr id="8" name="Прямоугольник 7"/>
          <p:cNvSpPr/>
          <p:nvPr/>
        </p:nvSpPr>
        <p:spPr>
          <a:xfrm>
            <a:off x="355305" y="2786994"/>
            <a:ext cx="7751775" cy="506054"/>
          </a:xfrm>
          <a:prstGeom prst="rect">
            <a:avLst/>
          </a:prstGeom>
        </p:spPr>
        <p:txBody>
          <a:bodyPr wrap="square" lIns="43960" tIns="21980" rIns="43960" bIns="21980">
            <a:spAutoFit/>
          </a:bodyPr>
          <a:lstStyle/>
          <a:p>
            <a:r>
              <a:rPr lang="ru-RU" sz="1500" dirty="0" smtClean="0">
                <a:solidFill>
                  <a:srgbClr val="025373"/>
                </a:solidFill>
                <a:latin typeface="Calibri" pitchFamily="34" charset="0"/>
                <a:ea typeface="Calibri" pitchFamily="34" charset="0"/>
                <a:cs typeface="Calibri" pitchFamily="34" charset="0"/>
              </a:rPr>
              <a:t>Заказчику/покупателю надо восстановить не 10 </a:t>
            </a:r>
            <a:r>
              <a:rPr lang="ru-RU" sz="1500" dirty="0" err="1" smtClean="0">
                <a:solidFill>
                  <a:srgbClr val="025373"/>
                </a:solidFill>
                <a:latin typeface="Calibri" pitchFamily="34" charset="0"/>
                <a:ea typeface="Calibri" pitchFamily="34" charset="0"/>
                <a:cs typeface="Calibri" pitchFamily="34" charset="0"/>
              </a:rPr>
              <a:t>млн</a:t>
            </a:r>
            <a:r>
              <a:rPr lang="ru-RU" sz="1500" dirty="0" smtClean="0">
                <a:solidFill>
                  <a:srgbClr val="025373"/>
                </a:solidFill>
                <a:latin typeface="Calibri" pitchFamily="34" charset="0"/>
                <a:ea typeface="Calibri" pitchFamily="34" charset="0"/>
                <a:cs typeface="Calibri" pitchFamily="34" charset="0"/>
              </a:rPr>
              <a:t> руб. (60 </a:t>
            </a:r>
            <a:r>
              <a:rPr lang="ru-RU" sz="1500" dirty="0" err="1" smtClean="0">
                <a:solidFill>
                  <a:srgbClr val="025373"/>
                </a:solidFill>
                <a:latin typeface="Calibri" pitchFamily="34" charset="0"/>
                <a:ea typeface="Calibri" pitchFamily="34" charset="0"/>
                <a:cs typeface="Calibri" pitchFamily="34" charset="0"/>
              </a:rPr>
              <a:t>млн</a:t>
            </a:r>
            <a:r>
              <a:rPr lang="ru-RU" sz="1500" dirty="0" smtClean="0">
                <a:solidFill>
                  <a:srgbClr val="025373"/>
                </a:solidFill>
                <a:latin typeface="Calibri" pitchFamily="34" charset="0"/>
                <a:ea typeface="Calibri" pitchFamily="34" charset="0"/>
                <a:cs typeface="Calibri" pitchFamily="34" charset="0"/>
              </a:rPr>
              <a:t> руб. / 120% </a:t>
            </a:r>
            <a:r>
              <a:rPr lang="ru-RU" sz="1500" dirty="0" err="1" smtClean="0">
                <a:solidFill>
                  <a:srgbClr val="025373"/>
                </a:solidFill>
                <a:latin typeface="Calibri" pitchFamily="34" charset="0"/>
                <a:ea typeface="Calibri" pitchFamily="34" charset="0"/>
                <a:cs typeface="Calibri" pitchFamily="34" charset="0"/>
              </a:rPr>
              <a:t>х</a:t>
            </a:r>
            <a:r>
              <a:rPr lang="ru-RU" sz="1500" dirty="0" smtClean="0">
                <a:solidFill>
                  <a:srgbClr val="025373"/>
                </a:solidFill>
                <a:latin typeface="Calibri" pitchFamily="34" charset="0"/>
                <a:ea typeface="Calibri" pitchFamily="34" charset="0"/>
                <a:cs typeface="Calibri" pitchFamily="34" charset="0"/>
              </a:rPr>
              <a:t> 20%), а всю ранее принятую к вычету сумму НДС — </a:t>
            </a:r>
            <a:r>
              <a:rPr lang="ru-RU" sz="1500" b="1" dirty="0" smtClean="0">
                <a:solidFill>
                  <a:srgbClr val="025373"/>
                </a:solidFill>
                <a:latin typeface="Calibri" pitchFamily="34" charset="0"/>
                <a:ea typeface="Calibri" pitchFamily="34" charset="0"/>
                <a:cs typeface="Calibri" pitchFamily="34" charset="0"/>
              </a:rPr>
              <a:t>20 </a:t>
            </a:r>
            <a:r>
              <a:rPr lang="ru-RU" sz="1500" b="1" dirty="0" err="1" smtClean="0">
                <a:solidFill>
                  <a:srgbClr val="025373"/>
                </a:solidFill>
                <a:latin typeface="Calibri" pitchFamily="34" charset="0"/>
                <a:ea typeface="Calibri" pitchFamily="34" charset="0"/>
                <a:cs typeface="Calibri" pitchFamily="34" charset="0"/>
              </a:rPr>
              <a:t>млн</a:t>
            </a:r>
            <a:r>
              <a:rPr lang="ru-RU" sz="1500" b="1" dirty="0" smtClean="0">
                <a:solidFill>
                  <a:srgbClr val="025373"/>
                </a:solidFill>
                <a:latin typeface="Calibri" pitchFamily="34" charset="0"/>
                <a:ea typeface="Calibri" pitchFamily="34" charset="0"/>
                <a:cs typeface="Calibri" pitchFamily="34" charset="0"/>
              </a:rPr>
              <a:t> </a:t>
            </a:r>
            <a:r>
              <a:rPr lang="ru-RU" sz="1500" b="1" dirty="0" err="1" smtClean="0">
                <a:solidFill>
                  <a:srgbClr val="025373"/>
                </a:solidFill>
                <a:latin typeface="Calibri" pitchFamily="34" charset="0"/>
                <a:ea typeface="Calibri" pitchFamily="34" charset="0"/>
                <a:cs typeface="Calibri" pitchFamily="34" charset="0"/>
              </a:rPr>
              <a:t>руб</a:t>
            </a:r>
            <a:endParaRPr lang="ru-RU" sz="1500" b="1" dirty="0" smtClean="0">
              <a:solidFill>
                <a:srgbClr val="025373"/>
              </a:solidFill>
              <a:latin typeface="Calibri" pitchFamily="34" charset="0"/>
              <a:ea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1101276" y="149423"/>
            <a:ext cx="6858000" cy="415498"/>
          </a:xfrm>
          <a:prstGeom prst="rect">
            <a:avLst/>
          </a:prstGeom>
        </p:spPr>
        <p:txBody>
          <a:bodyPr wrap="square">
            <a:spAutoFit/>
          </a:bodyPr>
          <a:lstStyle/>
          <a:p>
            <a:pPr algn="ctr">
              <a:spcBef>
                <a:spcPct val="0"/>
              </a:spcBef>
            </a:pPr>
            <a:r>
              <a:rPr lang="ru-RU" altLang="ru-RU" sz="2100" b="1" dirty="0" smtClean="0">
                <a:solidFill>
                  <a:srgbClr val="025373"/>
                </a:solidFill>
                <a:latin typeface="Calibri" panose="020F0502020204030204" pitchFamily="34" charset="0"/>
                <a:ea typeface="+mj-ea"/>
                <a:cs typeface="Calibri" panose="020F0502020204030204" pitchFamily="34" charset="0"/>
              </a:rPr>
              <a:t>Счет - фактура </a:t>
            </a:r>
          </a:p>
        </p:txBody>
      </p:sp>
      <p:pic>
        <p:nvPicPr>
          <p:cNvPr id="205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5536" y="564921"/>
            <a:ext cx="5714716" cy="3412811"/>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102768" y="2499742"/>
            <a:ext cx="4712982" cy="2190188"/>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1391011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71538" y="357172"/>
            <a:ext cx="6858000" cy="415498"/>
          </a:xfrm>
          <a:prstGeom prst="rect">
            <a:avLst/>
          </a:prstGeom>
        </p:spPr>
        <p:txBody>
          <a:bodyPr wrap="square">
            <a:spAutoFit/>
          </a:bodyPr>
          <a:lstStyle/>
          <a:p>
            <a:pPr algn="ctr">
              <a:spcBef>
                <a:spcPct val="0"/>
              </a:spcBef>
            </a:pPr>
            <a:r>
              <a:rPr lang="ru-RU" altLang="ru-RU" sz="2100" b="1" dirty="0" smtClean="0">
                <a:solidFill>
                  <a:srgbClr val="025373"/>
                </a:solidFill>
                <a:latin typeface="Calibri" panose="020F0502020204030204" pitchFamily="34" charset="0"/>
                <a:ea typeface="+mj-ea"/>
                <a:cs typeface="Calibri" panose="020F0502020204030204" pitchFamily="34" charset="0"/>
              </a:rPr>
              <a:t>Книга продаж</a:t>
            </a:r>
          </a:p>
        </p:txBody>
      </p:sp>
      <p:pic>
        <p:nvPicPr>
          <p:cNvPr id="5" name="Picture 2">
            <a:extLst>
              <a:ext uri="{FF2B5EF4-FFF2-40B4-BE49-F238E27FC236}">
                <a16:creationId xmlns:a16="http://schemas.microsoft.com/office/drawing/2014/main" xmlns="" id="{A5E30B1D-F569-2033-F069-5770D1A188CA}"/>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40232" y="1004662"/>
            <a:ext cx="8151763" cy="34264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4885947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71538" y="357172"/>
            <a:ext cx="6858000" cy="415498"/>
          </a:xfrm>
          <a:prstGeom prst="rect">
            <a:avLst/>
          </a:prstGeom>
        </p:spPr>
        <p:txBody>
          <a:bodyPr wrap="square">
            <a:spAutoFit/>
          </a:bodyPr>
          <a:lstStyle/>
          <a:p>
            <a:pPr algn="ctr">
              <a:spcBef>
                <a:spcPct val="0"/>
              </a:spcBef>
            </a:pPr>
            <a:r>
              <a:rPr lang="ru-RU" altLang="ru-RU" sz="2100" b="1" dirty="0" smtClean="0">
                <a:solidFill>
                  <a:srgbClr val="025373"/>
                </a:solidFill>
                <a:latin typeface="Calibri" panose="020F0502020204030204" pitchFamily="34" charset="0"/>
                <a:ea typeface="+mj-ea"/>
                <a:cs typeface="Calibri" panose="020F0502020204030204" pitchFamily="34" charset="0"/>
              </a:rPr>
              <a:t>Книга покупок</a:t>
            </a:r>
          </a:p>
        </p:txBody>
      </p:sp>
      <p:pic>
        <p:nvPicPr>
          <p:cNvPr id="5" name="Picture 2">
            <a:extLst>
              <a:ext uri="{FF2B5EF4-FFF2-40B4-BE49-F238E27FC236}">
                <a16:creationId xmlns:a16="http://schemas.microsoft.com/office/drawing/2014/main" xmlns="" id="{A5E30B1D-F569-2033-F069-5770D1A188CA}"/>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40232" y="1004662"/>
            <a:ext cx="8151763" cy="34264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 name="Picture 2">
            <a:extLst>
              <a:ext uri="{FF2B5EF4-FFF2-40B4-BE49-F238E27FC236}">
                <a16:creationId xmlns:a16="http://schemas.microsoft.com/office/drawing/2014/main" xmlns="" id="{1AC45854-0F60-83DB-6DDA-8ADD0A163C7C}"/>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24656" y="915566"/>
            <a:ext cx="8151763" cy="34552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8478004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71538" y="357172"/>
            <a:ext cx="6858000" cy="415498"/>
          </a:xfrm>
          <a:prstGeom prst="rect">
            <a:avLst/>
          </a:prstGeom>
        </p:spPr>
        <p:txBody>
          <a:bodyPr wrap="square">
            <a:spAutoFit/>
          </a:bodyPr>
          <a:lstStyle/>
          <a:p>
            <a:pPr algn="ctr">
              <a:spcBef>
                <a:spcPct val="0"/>
              </a:spcBef>
            </a:pPr>
            <a:r>
              <a:rPr lang="ru-RU" altLang="ru-RU" sz="2100" b="1" dirty="0" smtClean="0">
                <a:solidFill>
                  <a:srgbClr val="025373"/>
                </a:solidFill>
                <a:latin typeface="Calibri" panose="020F0502020204030204" pitchFamily="34" charset="0"/>
                <a:ea typeface="+mj-ea"/>
                <a:cs typeface="Calibri" panose="020F0502020204030204" pitchFamily="34" charset="0"/>
              </a:rPr>
              <a:t>Корректировочный счет - фактура </a:t>
            </a:r>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5536" y="987574"/>
            <a:ext cx="5859355" cy="2831136"/>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067944" y="1563638"/>
            <a:ext cx="4608512" cy="3274963"/>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xmlns="" id="{3ACDFD27-BC25-4F02-9521-9DB479A66288}"/>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4348" y="285734"/>
            <a:ext cx="7358114" cy="45720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Прямоугольник 28"/>
          <p:cNvSpPr>
            <a:spLocks noChangeArrowheads="1"/>
          </p:cNvSpPr>
          <p:nvPr/>
        </p:nvSpPr>
        <p:spPr bwMode="auto">
          <a:xfrm>
            <a:off x="251520" y="339502"/>
            <a:ext cx="8647113" cy="654023"/>
          </a:xfrm>
          <a:prstGeom prst="rect">
            <a:avLst/>
          </a:prstGeom>
          <a:noFill/>
          <a:ln w="9525">
            <a:noFill/>
            <a:miter lim="800000"/>
            <a:headEnd/>
            <a:tailEnd/>
          </a:ln>
        </p:spPr>
        <p:txBody>
          <a:bodyPr lIns="68579" tIns="34289" rIns="68579" bIns="34289">
            <a:spAutoFit/>
          </a:bodyPr>
          <a:lstStyle/>
          <a:p>
            <a:pPr algn="ctr"/>
            <a:r>
              <a:rPr lang="ru-RU" sz="2000" b="1" dirty="0">
                <a:solidFill>
                  <a:srgbClr val="025373"/>
                </a:solidFill>
                <a:latin typeface="Calibri" pitchFamily="34" charset="0"/>
                <a:cs typeface="Calibri" pitchFamily="34" charset="0"/>
              </a:rPr>
              <a:t>Период применения вычета НДС</a:t>
            </a:r>
          </a:p>
          <a:p>
            <a:pPr algn="ctr"/>
            <a:endParaRPr lang="ru-RU" dirty="0">
              <a:solidFill>
                <a:srgbClr val="025373"/>
              </a:solidFill>
              <a:latin typeface="Times New Roman" pitchFamily="18" charset="0"/>
              <a:cs typeface="Times New Roman" pitchFamily="18" charset="0"/>
            </a:endParaRPr>
          </a:p>
        </p:txBody>
      </p:sp>
      <p:sp>
        <p:nvSpPr>
          <p:cNvPr id="130052" name="Прямоугольник 3"/>
          <p:cNvSpPr>
            <a:spLocks noChangeArrowheads="1"/>
          </p:cNvSpPr>
          <p:nvPr/>
        </p:nvSpPr>
        <p:spPr bwMode="auto">
          <a:xfrm>
            <a:off x="481013" y="1858963"/>
            <a:ext cx="4478337" cy="346247"/>
          </a:xfrm>
          <a:prstGeom prst="rect">
            <a:avLst/>
          </a:prstGeom>
          <a:noFill/>
          <a:ln w="9525">
            <a:noFill/>
            <a:miter lim="800000"/>
            <a:headEnd/>
            <a:tailEnd/>
          </a:ln>
        </p:spPr>
        <p:txBody>
          <a:bodyPr lIns="68579" tIns="34289" rIns="68579" bIns="34289">
            <a:spAutoFit/>
          </a:bodyPr>
          <a:lstStyle/>
          <a:p>
            <a:pPr>
              <a:spcAft>
                <a:spcPts val="450"/>
              </a:spcAft>
            </a:pPr>
            <a:endParaRPr lang="ru-RU" altLang="ru-RU" dirty="0">
              <a:latin typeface="Cambria" pitchFamily="18" charset="0"/>
              <a:ea typeface="Calibri" pitchFamily="34" charset="0"/>
              <a:cs typeface="Cambria" pitchFamily="18" charset="0"/>
            </a:endParaRPr>
          </a:p>
        </p:txBody>
      </p:sp>
      <p:sp>
        <p:nvSpPr>
          <p:cNvPr id="130053" name="Прямоугольник 2"/>
          <p:cNvSpPr>
            <a:spLocks noChangeArrowheads="1"/>
          </p:cNvSpPr>
          <p:nvPr/>
        </p:nvSpPr>
        <p:spPr bwMode="auto">
          <a:xfrm>
            <a:off x="212726" y="1676401"/>
            <a:ext cx="2033588" cy="1577353"/>
          </a:xfrm>
          <a:prstGeom prst="rect">
            <a:avLst/>
          </a:prstGeom>
          <a:noFill/>
          <a:ln w="9525">
            <a:noFill/>
            <a:miter lim="800000"/>
            <a:headEnd/>
            <a:tailEnd/>
          </a:ln>
        </p:spPr>
        <p:txBody>
          <a:bodyPr lIns="68579" tIns="34289" rIns="68579" bIns="34289">
            <a:spAutoFit/>
          </a:bodyPr>
          <a:lstStyle/>
          <a:p>
            <a:r>
              <a:rPr lang="ru-RU" sz="1600" b="1" dirty="0">
                <a:solidFill>
                  <a:srgbClr val="025373"/>
                </a:solidFill>
                <a:latin typeface="Calibri" pitchFamily="34" charset="0"/>
                <a:ea typeface="Calibri" pitchFamily="34" charset="0"/>
                <a:cs typeface="Calibri" pitchFamily="34" charset="0"/>
              </a:rPr>
              <a:t>Определения Конституционного Суда РФ от </a:t>
            </a:r>
            <a:r>
              <a:rPr lang="ru-RU" dirty="0" smtClean="0">
                <a:solidFill>
                  <a:srgbClr val="025373"/>
                </a:solidFill>
                <a:latin typeface="Calibri" pitchFamily="34" charset="0"/>
                <a:cs typeface="Calibri" pitchFamily="34" charset="0"/>
              </a:rPr>
              <a:t> </a:t>
            </a:r>
            <a:r>
              <a:rPr lang="ru-RU" sz="1600" b="1" dirty="0" smtClean="0">
                <a:solidFill>
                  <a:srgbClr val="025373"/>
                </a:solidFill>
                <a:latin typeface="Calibri" pitchFamily="34" charset="0"/>
                <a:ea typeface="Calibri" pitchFamily="34" charset="0"/>
                <a:cs typeface="Calibri" pitchFamily="34" charset="0"/>
              </a:rPr>
              <a:t>24.08.2021  № А63-4186/2020, 308-ЭС21-13958</a:t>
            </a:r>
          </a:p>
        </p:txBody>
      </p:sp>
      <p:sp>
        <p:nvSpPr>
          <p:cNvPr id="130054" name="Прямоугольник 4"/>
          <p:cNvSpPr>
            <a:spLocks noChangeArrowheads="1"/>
          </p:cNvSpPr>
          <p:nvPr/>
        </p:nvSpPr>
        <p:spPr bwMode="auto">
          <a:xfrm>
            <a:off x="2720976" y="1587501"/>
            <a:ext cx="5738813" cy="3046986"/>
          </a:xfrm>
          <a:prstGeom prst="rect">
            <a:avLst/>
          </a:prstGeom>
          <a:noFill/>
          <a:ln w="9525">
            <a:noFill/>
            <a:miter lim="800000"/>
            <a:headEnd/>
            <a:tailEnd/>
          </a:ln>
        </p:spPr>
        <p:txBody>
          <a:bodyPr lIns="91438" tIns="45719" rIns="91438" bIns="45719">
            <a:spAutoFit/>
          </a:bodyPr>
          <a:lstStyle/>
          <a:p>
            <a:r>
              <a:rPr lang="ru-RU" sz="1600" dirty="0" smtClean="0">
                <a:solidFill>
                  <a:srgbClr val="025373"/>
                </a:solidFill>
                <a:latin typeface="Calibri" pitchFamily="34" charset="0"/>
                <a:cs typeface="Calibri" pitchFamily="34" charset="0"/>
              </a:rPr>
              <a:t>В сентябре 2022 года компания купила товар для перепродажи. В этом же месяце она приняла его к учету и получила счет-фактуру от поставщика. Сумма НДС-вычетов по итогам III квартала превысила начисленный налог. Чтобы не привлекать внимание инспекторов, бухгалтер решил этот вычет перенести на будущее.</a:t>
            </a:r>
          </a:p>
          <a:p>
            <a:r>
              <a:rPr lang="ru-RU" sz="1600" dirty="0" smtClean="0">
                <a:solidFill>
                  <a:srgbClr val="025373"/>
                </a:solidFill>
                <a:latin typeface="Calibri" pitchFamily="34" charset="0"/>
                <a:cs typeface="Calibri" pitchFamily="34" charset="0"/>
              </a:rPr>
              <a:t>Формально трехлетний срок для переноса истекает 30 сентября 2025 года. Поэтому заявить отложенный вычет компания вправе за любой период начиная с декларации за III квартал 2022 года, но не позднее 30 сентября 2025 года. Показывать этот вычет в отчете за III квартал 2025 года, который подается в октябре, уже поздно.</a:t>
            </a:r>
            <a:endParaRPr lang="ru-RU" sz="1600" dirty="0">
              <a:solidFill>
                <a:srgbClr val="025373"/>
              </a:solidFill>
              <a:latin typeface="Calibri" pitchFamily="34" charset="0"/>
              <a:cs typeface="Calibri" pitchFamily="34" charset="0"/>
            </a:endParaRPr>
          </a:p>
        </p:txBody>
      </p:sp>
      <p:sp>
        <p:nvSpPr>
          <p:cNvPr id="7" name="Прямоугольник 6"/>
          <p:cNvSpPr/>
          <p:nvPr/>
        </p:nvSpPr>
        <p:spPr>
          <a:xfrm>
            <a:off x="196849" y="739602"/>
            <a:ext cx="8483600" cy="561692"/>
          </a:xfrm>
          <a:prstGeom prst="rect">
            <a:avLst/>
          </a:prstGeom>
        </p:spPr>
        <p:txBody>
          <a:bodyPr wrap="square" lIns="68580" tIns="34290" rIns="68580" bIns="34290">
            <a:spAutoFit/>
          </a:bodyPr>
          <a:lstStyle/>
          <a:p>
            <a:r>
              <a:rPr lang="ru-RU" sz="1600" b="1" i="1" dirty="0" smtClean="0">
                <a:solidFill>
                  <a:srgbClr val="025373"/>
                </a:solidFill>
                <a:latin typeface="Calibri" pitchFamily="34" charset="0"/>
                <a:cs typeface="Calibri" pitchFamily="34" charset="0"/>
              </a:rPr>
              <a:t>Срок исчисляется с даты, когда товар, работы или услуги приняли на учет. И он не продлевается на период, предусмотренный для сдачи декларации</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2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11510"/>
            <a:ext cx="8229600" cy="857250"/>
          </a:xfrm>
        </p:spPr>
        <p:txBody>
          <a:bodyPr>
            <a:normAutofit/>
          </a:bodyPr>
          <a:lstStyle/>
          <a:p>
            <a:r>
              <a:rPr lang="ru-RU" sz="2100" b="1" dirty="0" smtClean="0">
                <a:solidFill>
                  <a:srgbClr val="025373"/>
                </a:solidFill>
                <a:latin typeface="Calibri" panose="020F0502020204030204" pitchFamily="34" charset="0"/>
                <a:cs typeface="Calibri" panose="020F0502020204030204" pitchFamily="34" charset="0"/>
              </a:rPr>
              <a:t>Когда для вычета необходима уплата налога</a:t>
            </a:r>
            <a:endParaRPr lang="ru-RU" sz="2100" b="1" dirty="0">
              <a:solidFill>
                <a:srgbClr val="025373"/>
              </a:solidFill>
              <a:latin typeface="Calibri" panose="020F0502020204030204" pitchFamily="34" charset="0"/>
              <a:cs typeface="Calibri" panose="020F0502020204030204" pitchFamily="34" charset="0"/>
            </a:endParaRPr>
          </a:p>
        </p:txBody>
      </p:sp>
      <p:sp>
        <p:nvSpPr>
          <p:cNvPr id="3" name="Объект 2"/>
          <p:cNvSpPr>
            <a:spLocks noGrp="1"/>
          </p:cNvSpPr>
          <p:nvPr>
            <p:ph idx="1"/>
          </p:nvPr>
        </p:nvSpPr>
        <p:spPr>
          <a:xfrm>
            <a:off x="323528" y="1275606"/>
            <a:ext cx="8229600" cy="3394472"/>
          </a:xfrm>
        </p:spPr>
        <p:txBody>
          <a:bodyPr/>
          <a:lstStyle/>
          <a:p>
            <a:pPr fontAlgn="base">
              <a:spcBef>
                <a:spcPct val="0"/>
              </a:spcBef>
              <a:spcAft>
                <a:spcPct val="0"/>
              </a:spcAft>
            </a:pPr>
            <a:r>
              <a:rPr lang="ru-RU" sz="1600" dirty="0" smtClean="0">
                <a:solidFill>
                  <a:srgbClr val="025373"/>
                </a:solidFill>
                <a:latin typeface="Calibri" pitchFamily="34" charset="0"/>
                <a:cs typeface="Calibri" pitchFamily="34" charset="0"/>
              </a:rPr>
              <a:t>Ввоз товаров на территорию РФ (п.2.ст.171 НК РФ)</a:t>
            </a:r>
          </a:p>
          <a:p>
            <a:pPr fontAlgn="base">
              <a:spcBef>
                <a:spcPct val="0"/>
              </a:spcBef>
              <a:spcAft>
                <a:spcPct val="0"/>
              </a:spcAft>
            </a:pPr>
            <a:r>
              <a:rPr lang="ru-RU" sz="1600" dirty="0" smtClean="0">
                <a:solidFill>
                  <a:srgbClr val="025373"/>
                </a:solidFill>
                <a:latin typeface="Calibri" pitchFamily="34" charset="0"/>
                <a:cs typeface="Calibri" pitchFamily="34" charset="0"/>
              </a:rPr>
              <a:t>По расходам на командировки и представительские расходы (п.7.ст.171 НК РФ)</a:t>
            </a:r>
          </a:p>
          <a:p>
            <a:pPr fontAlgn="base">
              <a:spcBef>
                <a:spcPct val="0"/>
              </a:spcBef>
              <a:spcAft>
                <a:spcPct val="0"/>
              </a:spcAft>
            </a:pPr>
            <a:r>
              <a:rPr lang="ru-RU" sz="1600" dirty="0" smtClean="0">
                <a:solidFill>
                  <a:srgbClr val="025373"/>
                </a:solidFill>
                <a:latin typeface="Calibri" pitchFamily="34" charset="0"/>
                <a:cs typeface="Calibri" pitchFamily="34" charset="0"/>
              </a:rPr>
              <a:t>По авансам перечисленным (п.9.ст.172 НК РФ)</a:t>
            </a:r>
          </a:p>
          <a:p>
            <a:pPr fontAlgn="base">
              <a:spcBef>
                <a:spcPct val="0"/>
              </a:spcBef>
              <a:spcAft>
                <a:spcPct val="0"/>
              </a:spcAft>
            </a:pPr>
            <a:r>
              <a:rPr lang="ru-RU" sz="1600" dirty="0" smtClean="0">
                <a:solidFill>
                  <a:srgbClr val="025373"/>
                </a:solidFill>
                <a:latin typeface="Calibri" pitchFamily="34" charset="0"/>
                <a:cs typeface="Calibri" pitchFamily="34" charset="0"/>
              </a:rPr>
              <a:t> У правопреемника суммы налога, предъявленные реорганизованной организации (п.5.ст.162.1 НК РФ)</a:t>
            </a:r>
          </a:p>
          <a:p>
            <a:pPr fontAlgn="base">
              <a:spcBef>
                <a:spcPct val="0"/>
              </a:spcBef>
              <a:spcAft>
                <a:spcPct val="0"/>
              </a:spcAft>
            </a:pPr>
            <a:r>
              <a:rPr lang="ru-RU" sz="1600" dirty="0" smtClean="0">
                <a:solidFill>
                  <a:srgbClr val="025373"/>
                </a:solidFill>
                <a:latin typeface="Calibri" pitchFamily="34" charset="0"/>
                <a:cs typeface="Calibri" pitchFamily="34" charset="0"/>
              </a:rPr>
              <a:t>НДС с полученного аванса при переходе на УСН, если поставка состоится в период применения </a:t>
            </a:r>
            <a:r>
              <a:rPr lang="ru-RU" sz="1600" dirty="0" err="1" smtClean="0">
                <a:solidFill>
                  <a:srgbClr val="025373"/>
                </a:solidFill>
                <a:latin typeface="Calibri" pitchFamily="34" charset="0"/>
                <a:cs typeface="Calibri" pitchFamily="34" charset="0"/>
              </a:rPr>
              <a:t>спецрежима</a:t>
            </a:r>
            <a:r>
              <a:rPr lang="ru-RU" sz="1600" dirty="0" smtClean="0">
                <a:solidFill>
                  <a:srgbClr val="025373"/>
                </a:solidFill>
                <a:latin typeface="Calibri" pitchFamily="34" charset="0"/>
                <a:cs typeface="Calibri" pitchFamily="34" charset="0"/>
              </a:rPr>
              <a:t>, принимайте к вычету в последнем квартале перед переходом на </a:t>
            </a:r>
            <a:r>
              <a:rPr lang="ru-RU" sz="1600" dirty="0" err="1" smtClean="0">
                <a:solidFill>
                  <a:srgbClr val="025373"/>
                </a:solidFill>
                <a:latin typeface="Calibri" pitchFamily="34" charset="0"/>
                <a:cs typeface="Calibri" pitchFamily="34" charset="0"/>
              </a:rPr>
              <a:t>спецрежим</a:t>
            </a:r>
            <a:r>
              <a:rPr lang="ru-RU" sz="1600" dirty="0" smtClean="0">
                <a:solidFill>
                  <a:srgbClr val="025373"/>
                </a:solidFill>
                <a:latin typeface="Calibri" pitchFamily="34" charset="0"/>
                <a:cs typeface="Calibri" pitchFamily="34" charset="0"/>
              </a:rPr>
              <a:t>. При этом у вас должны быть документы, которые подтверждают возврат вами сумм НДС контрагенту (п. 5 ст. 346.25 НК РФ).</a:t>
            </a:r>
          </a:p>
          <a:p>
            <a:endParaRPr lang="ru-RU" sz="1800" dirty="0"/>
          </a:p>
        </p:txBody>
      </p:sp>
    </p:spTree>
    <p:extLst>
      <p:ext uri="{BB962C8B-B14F-4D97-AF65-F5344CB8AC3E}">
        <p14:creationId xmlns="" xmlns:p14="http://schemas.microsoft.com/office/powerpoint/2010/main" val="5568557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403648" y="339502"/>
            <a:ext cx="6298712" cy="646331"/>
          </a:xfrm>
          <a:prstGeom prst="rect">
            <a:avLst/>
          </a:prstGeom>
        </p:spPr>
        <p:txBody>
          <a:bodyPr wrap="none">
            <a:spAutoFit/>
          </a:bodyPr>
          <a:lstStyle/>
          <a:p>
            <a:pPr algn="ctr"/>
            <a:r>
              <a:rPr lang="ru-RU" b="1" dirty="0" smtClean="0">
                <a:solidFill>
                  <a:schemeClr val="tx2"/>
                </a:solidFill>
              </a:rPr>
              <a:t>Освобождение от обязанностей плательщиков  НДС </a:t>
            </a:r>
          </a:p>
          <a:p>
            <a:pPr algn="ctr"/>
            <a:r>
              <a:rPr lang="ru-RU" b="1" dirty="0" smtClean="0">
                <a:solidFill>
                  <a:schemeClr val="tx2"/>
                </a:solidFill>
              </a:rPr>
              <a:t>(ст.145 НК РФ) </a:t>
            </a:r>
            <a:endParaRPr lang="ru-RU" dirty="0"/>
          </a:p>
        </p:txBody>
      </p:sp>
      <p:sp>
        <p:nvSpPr>
          <p:cNvPr id="4" name="Прямоугольник 3"/>
          <p:cNvSpPr/>
          <p:nvPr/>
        </p:nvSpPr>
        <p:spPr>
          <a:xfrm>
            <a:off x="755576" y="1275606"/>
            <a:ext cx="1944216"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ОСНО </a:t>
            </a:r>
            <a:endParaRPr lang="ru-RU" dirty="0"/>
          </a:p>
        </p:txBody>
      </p:sp>
      <p:sp>
        <p:nvSpPr>
          <p:cNvPr id="5" name="Прямоугольник 4"/>
          <p:cNvSpPr/>
          <p:nvPr/>
        </p:nvSpPr>
        <p:spPr>
          <a:xfrm>
            <a:off x="3491880" y="1275606"/>
            <a:ext cx="2088232"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ЕСХН</a:t>
            </a:r>
            <a:endParaRPr lang="ru-RU" dirty="0"/>
          </a:p>
        </p:txBody>
      </p:sp>
      <p:sp>
        <p:nvSpPr>
          <p:cNvPr id="6" name="Прямоугольник 5"/>
          <p:cNvSpPr/>
          <p:nvPr/>
        </p:nvSpPr>
        <p:spPr>
          <a:xfrm>
            <a:off x="6228184" y="1275606"/>
            <a:ext cx="1728192"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УСН</a:t>
            </a:r>
            <a:endParaRPr lang="ru-RU" dirty="0"/>
          </a:p>
        </p:txBody>
      </p:sp>
      <p:sp>
        <p:nvSpPr>
          <p:cNvPr id="9" name="Прямоугольник 8"/>
          <p:cNvSpPr/>
          <p:nvPr/>
        </p:nvSpPr>
        <p:spPr>
          <a:xfrm>
            <a:off x="251520" y="2427734"/>
            <a:ext cx="2880320" cy="2185214"/>
          </a:xfrm>
          <a:prstGeom prst="rect">
            <a:avLst/>
          </a:prstGeom>
        </p:spPr>
        <p:txBody>
          <a:bodyPr wrap="square">
            <a:spAutoFit/>
          </a:bodyPr>
          <a:lstStyle/>
          <a:p>
            <a:pPr marL="342900" indent="-342900"/>
            <a:r>
              <a:rPr lang="ru-RU" sz="1100" dirty="0" smtClean="0">
                <a:solidFill>
                  <a:schemeClr val="tx2"/>
                </a:solidFill>
              </a:rPr>
              <a:t>1.    Выручка от реализации товаров (работ, услуг) за каждые три предшествующих последовательных календарных месяца (без учета налога) не превышает 2 млн. руб.</a:t>
            </a:r>
          </a:p>
          <a:p>
            <a:pPr marL="342900" indent="-342900">
              <a:buAutoNum type="arabicPeriod"/>
            </a:pPr>
            <a:endParaRPr lang="ru-RU" sz="1100" dirty="0" smtClean="0">
              <a:solidFill>
                <a:schemeClr val="tx2"/>
              </a:solidFill>
            </a:endParaRPr>
          </a:p>
          <a:p>
            <a:pPr marL="228600" indent="-228600">
              <a:buAutoNum type="arabicPeriod" startAt="2"/>
            </a:pPr>
            <a:r>
              <a:rPr lang="ru-RU" sz="1100" dirty="0" smtClean="0">
                <a:solidFill>
                  <a:schemeClr val="tx2"/>
                </a:solidFill>
              </a:rPr>
              <a:t>Отсутствие реализации    подакцизных товаров и минерального сырья.</a:t>
            </a:r>
          </a:p>
          <a:p>
            <a:pPr marL="228600" indent="-228600">
              <a:buAutoNum type="arabicPeriod" startAt="2"/>
            </a:pPr>
            <a:endParaRPr lang="ru-RU" sz="1200" dirty="0" smtClean="0">
              <a:solidFill>
                <a:schemeClr val="tx2"/>
              </a:solidFill>
            </a:endParaRPr>
          </a:p>
          <a:p>
            <a:endParaRPr lang="ru-RU" sz="1400" dirty="0"/>
          </a:p>
        </p:txBody>
      </p:sp>
      <p:sp>
        <p:nvSpPr>
          <p:cNvPr id="10" name="Прямоугольник 9"/>
          <p:cNvSpPr/>
          <p:nvPr/>
        </p:nvSpPr>
        <p:spPr>
          <a:xfrm>
            <a:off x="3275856" y="2427734"/>
            <a:ext cx="2880320" cy="2523768"/>
          </a:xfrm>
          <a:prstGeom prst="rect">
            <a:avLst/>
          </a:prstGeom>
        </p:spPr>
        <p:txBody>
          <a:bodyPr wrap="square">
            <a:spAutoFit/>
          </a:bodyPr>
          <a:lstStyle/>
          <a:p>
            <a:r>
              <a:rPr lang="ru-RU" sz="1100" dirty="0" smtClean="0">
                <a:solidFill>
                  <a:schemeClr val="tx2"/>
                </a:solidFill>
              </a:rPr>
              <a:t>1. Переход на уплату ЕСХН и реализация права на освобождение осуществляются в одном и том же календарном году;</a:t>
            </a:r>
          </a:p>
          <a:p>
            <a:r>
              <a:rPr lang="ru-RU" sz="1100" dirty="0" smtClean="0">
                <a:solidFill>
                  <a:schemeClr val="tx2"/>
                </a:solidFill>
              </a:rPr>
              <a:t/>
            </a:r>
            <a:br>
              <a:rPr lang="ru-RU" sz="1100" dirty="0" smtClean="0">
                <a:solidFill>
                  <a:schemeClr val="tx2"/>
                </a:solidFill>
              </a:rPr>
            </a:br>
            <a:endParaRPr lang="ru-RU" sz="1100" dirty="0" smtClean="0">
              <a:solidFill>
                <a:schemeClr val="tx2"/>
              </a:solidFill>
            </a:endParaRPr>
          </a:p>
          <a:p>
            <a:r>
              <a:rPr lang="ru-RU" sz="1100" dirty="0" smtClean="0">
                <a:solidFill>
                  <a:schemeClr val="tx2"/>
                </a:solidFill>
              </a:rPr>
              <a:t>2. За предшествующий налоговый период по ЕСХН доход без учета НДС не превысил в совокупности: 70 миллионов рублей за 2021 год, 60 миллионов рублей за 2022 год и последующие годы.</a:t>
            </a:r>
          </a:p>
          <a:p>
            <a:pPr marL="228600" indent="-228600">
              <a:buAutoNum type="arabicPeriod" startAt="2"/>
            </a:pPr>
            <a:endParaRPr lang="ru-RU" sz="1200" dirty="0" smtClean="0">
              <a:solidFill>
                <a:schemeClr val="tx2"/>
              </a:solidFill>
            </a:endParaRPr>
          </a:p>
          <a:p>
            <a:endParaRPr lang="ru-RU" sz="1400" dirty="0"/>
          </a:p>
        </p:txBody>
      </p:sp>
      <p:sp>
        <p:nvSpPr>
          <p:cNvPr id="11" name="Прямоугольник 10"/>
          <p:cNvSpPr/>
          <p:nvPr/>
        </p:nvSpPr>
        <p:spPr>
          <a:xfrm>
            <a:off x="6156176" y="2427734"/>
            <a:ext cx="2160240" cy="1446550"/>
          </a:xfrm>
          <a:prstGeom prst="rect">
            <a:avLst/>
          </a:prstGeom>
        </p:spPr>
        <p:txBody>
          <a:bodyPr wrap="square">
            <a:spAutoFit/>
          </a:bodyPr>
          <a:lstStyle/>
          <a:p>
            <a:pPr>
              <a:spcAft>
                <a:spcPts val="0"/>
              </a:spcAft>
            </a:pPr>
            <a:r>
              <a:rPr lang="ru-RU" sz="1100" dirty="0" smtClean="0">
                <a:solidFill>
                  <a:schemeClr val="tx2"/>
                </a:solidFill>
              </a:rPr>
              <a:t>Менее 60 млн.руб.(за год предшествующий году применения освобождения).</a:t>
            </a:r>
          </a:p>
          <a:p>
            <a:pPr>
              <a:spcAft>
                <a:spcPts val="0"/>
              </a:spcAft>
            </a:pPr>
            <a:r>
              <a:rPr lang="ru-RU" sz="1100" dirty="0" smtClean="0">
                <a:solidFill>
                  <a:schemeClr val="tx2"/>
                </a:solidFill>
              </a:rPr>
              <a:t>Для вновь зарегистрированных ИП до тех пор пока выручка в текущем году не превысит 60 млн.</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2629" y="365980"/>
            <a:ext cx="8195310" cy="377024"/>
          </a:xfrm>
          <a:prstGeom prst="rect">
            <a:avLst/>
          </a:prstGeom>
        </p:spPr>
        <p:txBody>
          <a:bodyPr wrap="square" lIns="68577" tIns="34289" rIns="68577" bIns="34289">
            <a:spAutoFit/>
          </a:bodyPr>
          <a:lstStyle/>
          <a:p>
            <a:pPr algn="ctr">
              <a:spcBef>
                <a:spcPct val="20000"/>
              </a:spcBef>
            </a:pPr>
            <a:r>
              <a:rPr lang="ru-RU" sz="2000" b="1" dirty="0" smtClean="0">
                <a:solidFill>
                  <a:srgbClr val="025373"/>
                </a:solidFill>
                <a:latin typeface="Calibri" panose="020F0502020204030204" pitchFamily="34" charset="0"/>
                <a:ea typeface="+mj-ea"/>
                <a:cs typeface="Calibri" panose="020F0502020204030204" pitchFamily="34" charset="0"/>
              </a:rPr>
              <a:t>НДС при ввозе из ЕАЭС</a:t>
            </a:r>
          </a:p>
        </p:txBody>
      </p:sp>
      <p:sp>
        <p:nvSpPr>
          <p:cNvPr id="3" name="Прямоугольник 2"/>
          <p:cNvSpPr/>
          <p:nvPr/>
        </p:nvSpPr>
        <p:spPr>
          <a:xfrm>
            <a:off x="401872" y="3951803"/>
            <a:ext cx="5013867" cy="330858"/>
          </a:xfrm>
          <a:prstGeom prst="rect">
            <a:avLst/>
          </a:prstGeom>
        </p:spPr>
        <p:txBody>
          <a:bodyPr wrap="none" lIns="68577" tIns="34289" rIns="68577" bIns="34289">
            <a:spAutoFit/>
          </a:bodyPr>
          <a:lstStyle/>
          <a:p>
            <a:r>
              <a:rPr lang="ru-RU" sz="1700" b="1" dirty="0" smtClean="0">
                <a:solidFill>
                  <a:srgbClr val="025373"/>
                </a:solidFill>
                <a:latin typeface="Calibri" pitchFamily="34" charset="0"/>
                <a:cs typeface="Calibri" pitchFamily="34" charset="0"/>
              </a:rPr>
              <a:t>Письмо ФНС России от 24.03.2023 N ЕА-4-15/3533@</a:t>
            </a:r>
          </a:p>
        </p:txBody>
      </p:sp>
      <p:sp>
        <p:nvSpPr>
          <p:cNvPr id="48129" name="Rectangle 1"/>
          <p:cNvSpPr>
            <a:spLocks noChangeArrowheads="1"/>
          </p:cNvSpPr>
          <p:nvPr/>
        </p:nvSpPr>
        <p:spPr bwMode="auto">
          <a:xfrm>
            <a:off x="437359" y="1051904"/>
            <a:ext cx="8339258" cy="2562238"/>
          </a:xfrm>
          <a:prstGeom prst="rect">
            <a:avLst/>
          </a:prstGeom>
          <a:noFill/>
          <a:ln w="9525">
            <a:noFill/>
            <a:miter lim="800000"/>
            <a:headEnd/>
            <a:tailEnd/>
          </a:ln>
          <a:effectLst/>
        </p:spPr>
        <p:txBody>
          <a:bodyPr vert="horz" wrap="square" lIns="68577" tIns="34289" rIns="68577" bIns="34289" numCol="1" anchor="ctr" anchorCtr="0" compatLnSpc="1">
            <a:prstTxWarp prst="textNoShape">
              <a:avLst/>
            </a:prstTxWarp>
            <a:spAutoFit/>
          </a:bodyPr>
          <a:lstStyle/>
          <a:p>
            <a:pPr indent="257165"/>
            <a:r>
              <a:rPr lang="ru-RU" sz="1600" dirty="0" smtClean="0">
                <a:solidFill>
                  <a:srgbClr val="025373"/>
                </a:solidFill>
                <a:latin typeface="Calibri" pitchFamily="34" charset="0"/>
                <a:cs typeface="Calibri" pitchFamily="34" charset="0"/>
              </a:rPr>
              <a:t>...денежные средства, поступившие по платежному поручению, признаются ЕНП и участвуют в погашении </a:t>
            </a:r>
            <a:r>
              <a:rPr lang="ru-RU" sz="1600" b="1" dirty="0" smtClean="0">
                <a:solidFill>
                  <a:srgbClr val="025373"/>
                </a:solidFill>
                <a:latin typeface="Calibri" pitchFamily="34" charset="0"/>
                <a:cs typeface="Calibri" pitchFamily="34" charset="0"/>
              </a:rPr>
              <a:t>общей совокупной обязанности</a:t>
            </a:r>
            <a:r>
              <a:rPr lang="ru-RU" sz="1600" dirty="0" smtClean="0">
                <a:solidFill>
                  <a:srgbClr val="025373"/>
                </a:solidFill>
                <a:latin typeface="Calibri" pitchFamily="34" charset="0"/>
                <a:cs typeface="Calibri" pitchFamily="34" charset="0"/>
              </a:rPr>
              <a:t>, имеющейся на ЕНС на дату поступления платежа, а не конкретной обязанности по налогу (сбору, авансовому платежу по налогу, страховому взносу), указанной налогоплательщиком в платежном поручении.</a:t>
            </a:r>
          </a:p>
          <a:p>
            <a:pPr indent="257165"/>
            <a:r>
              <a:rPr lang="ru-RU" sz="1600" dirty="0" smtClean="0">
                <a:solidFill>
                  <a:srgbClr val="025373"/>
                </a:solidFill>
                <a:latin typeface="Calibri" pitchFamily="34" charset="0"/>
                <a:cs typeface="Calibri" pitchFamily="34" charset="0"/>
              </a:rPr>
              <a:t>Следовательно, обязанность по уплате НДС и акцизов по импортированным товарам с территории государств - членов ЕАЭС будет считаться исполненной </a:t>
            </a:r>
            <a:r>
              <a:rPr lang="ru-RU" sz="1600" b="1" dirty="0" smtClean="0">
                <a:solidFill>
                  <a:srgbClr val="025373"/>
                </a:solidFill>
                <a:latin typeface="Calibri" pitchFamily="34" charset="0"/>
                <a:cs typeface="Calibri" pitchFamily="34" charset="0"/>
              </a:rPr>
              <a:t>с момента определения принадлежности сумм денежных средств, </a:t>
            </a:r>
            <a:r>
              <a:rPr lang="ru-RU" sz="1600" dirty="0" smtClean="0">
                <a:solidFill>
                  <a:srgbClr val="025373"/>
                </a:solidFill>
                <a:latin typeface="Calibri" pitchFamily="34" charset="0"/>
                <a:cs typeface="Calibri" pitchFamily="34" charset="0"/>
              </a:rPr>
              <a:t>перечисленных (признаваемых) в качестве ЕНП в счет погашения текущей обязанности по налоговой декларации по косвенным налогам за соответствующий период по сроку уплаты, </a:t>
            </a:r>
            <a:r>
              <a:rPr lang="ru-RU" sz="1600" b="1" dirty="0" smtClean="0">
                <a:solidFill>
                  <a:srgbClr val="025373"/>
                </a:solidFill>
                <a:latin typeface="Calibri" pitchFamily="34" charset="0"/>
                <a:cs typeface="Calibri" pitchFamily="34" charset="0"/>
              </a:rPr>
              <a:t>то есть не ранее 20-го числа месяца.</a:t>
            </a:r>
          </a:p>
          <a:p>
            <a:pPr indent="257165" defTabSz="685772"/>
            <a:endParaRPr lang="ru-RU" dirty="0" smtClean="0">
              <a:solidFill>
                <a:srgbClr val="002060"/>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497377" y="1020782"/>
            <a:ext cx="8339258" cy="1454242"/>
          </a:xfrm>
          <a:prstGeom prst="rect">
            <a:avLst/>
          </a:prstGeom>
          <a:noFill/>
          <a:ln w="9525">
            <a:noFill/>
            <a:miter lim="800000"/>
            <a:headEnd/>
            <a:tailEnd/>
          </a:ln>
          <a:effectLst/>
        </p:spPr>
        <p:txBody>
          <a:bodyPr vert="horz" wrap="square" lIns="68577" tIns="34289" rIns="68577" bIns="34289" numCol="1" anchor="ctr" anchorCtr="0" compatLnSpc="1">
            <a:prstTxWarp prst="textNoShape">
              <a:avLst/>
            </a:prstTxWarp>
            <a:spAutoFit/>
          </a:bodyPr>
          <a:lstStyle/>
          <a:p>
            <a:r>
              <a:rPr lang="ru-RU" dirty="0" smtClean="0">
                <a:solidFill>
                  <a:srgbClr val="025373"/>
                </a:solidFill>
                <a:latin typeface="Calibri" pitchFamily="34" charset="0"/>
                <a:cs typeface="Calibri" pitchFamily="34" charset="0"/>
              </a:rPr>
              <a:t>В связи с изложенным </a:t>
            </a:r>
            <a:r>
              <a:rPr lang="ru-RU" b="1" dirty="0" smtClean="0">
                <a:solidFill>
                  <a:srgbClr val="025373"/>
                </a:solidFill>
                <a:latin typeface="Calibri" pitchFamily="34" charset="0"/>
                <a:cs typeface="Calibri" pitchFamily="34" charset="0"/>
              </a:rPr>
              <a:t>проставление отметки о подтверждении </a:t>
            </a:r>
            <a:r>
              <a:rPr lang="ru-RU" dirty="0" smtClean="0">
                <a:solidFill>
                  <a:srgbClr val="025373"/>
                </a:solidFill>
                <a:latin typeface="Calibri" pitchFamily="34" charset="0"/>
                <a:cs typeface="Calibri" pitchFamily="34" charset="0"/>
              </a:rPr>
              <a:t>уплаты косвенных налогов (об освобождении от налогообложения НДС и (или) акцизов) на Заявлении </a:t>
            </a:r>
            <a:r>
              <a:rPr lang="ru-RU" b="1" dirty="0" smtClean="0">
                <a:solidFill>
                  <a:srgbClr val="025373"/>
                </a:solidFill>
                <a:latin typeface="Calibri" pitchFamily="34" charset="0"/>
                <a:cs typeface="Calibri" pitchFamily="34" charset="0"/>
              </a:rPr>
              <a:t>не может осуществляться налоговыми органами ранее наступления срока уплаты НДС и акцизов по налоговой декларации по косвенным налогам.</a:t>
            </a:r>
          </a:p>
          <a:p>
            <a:endParaRPr lang="ru-RU" b="1" dirty="0" smtClean="0">
              <a:solidFill>
                <a:srgbClr val="025373"/>
              </a:solidFill>
              <a:latin typeface="Times New Roman" pitchFamily="18" charset="0"/>
              <a:cs typeface="Times New Roman" pitchFamily="18" charset="0"/>
            </a:endParaRPr>
          </a:p>
        </p:txBody>
      </p:sp>
      <p:sp>
        <p:nvSpPr>
          <p:cNvPr id="5" name="Прямоугольник 4"/>
          <p:cNvSpPr/>
          <p:nvPr/>
        </p:nvSpPr>
        <p:spPr>
          <a:xfrm>
            <a:off x="513641" y="2825142"/>
            <a:ext cx="5021882" cy="330858"/>
          </a:xfrm>
          <a:prstGeom prst="rect">
            <a:avLst/>
          </a:prstGeom>
        </p:spPr>
        <p:txBody>
          <a:bodyPr wrap="none" lIns="68577" tIns="34289" rIns="68577" bIns="34289">
            <a:spAutoFit/>
          </a:bodyPr>
          <a:lstStyle/>
          <a:p>
            <a:r>
              <a:rPr lang="ru-RU" sz="1700" b="1" dirty="0" smtClean="0">
                <a:solidFill>
                  <a:srgbClr val="025373"/>
                </a:solidFill>
                <a:latin typeface="Calibri" pitchFamily="34" charset="0"/>
                <a:cs typeface="Calibri" pitchFamily="34" charset="0"/>
              </a:rPr>
              <a:t>Письмо ФНС России от 24.03.2023 N ЕА-4-15/3533</a:t>
            </a:r>
            <a:r>
              <a:rPr lang="ru-RU" sz="1700" b="1" dirty="0" smtClean="0">
                <a:solidFill>
                  <a:srgbClr val="025373"/>
                </a:solidFill>
                <a:latin typeface="Times New Roman" pitchFamily="18" charset="0"/>
                <a:cs typeface="Times New Roman" pitchFamily="18" charset="0"/>
              </a:rPr>
              <a:t>@</a:t>
            </a:r>
          </a:p>
        </p:txBody>
      </p:sp>
      <p:sp>
        <p:nvSpPr>
          <p:cNvPr id="6" name="Прямоугольник 5"/>
          <p:cNvSpPr/>
          <p:nvPr/>
        </p:nvSpPr>
        <p:spPr>
          <a:xfrm>
            <a:off x="452629" y="365980"/>
            <a:ext cx="8195310" cy="377024"/>
          </a:xfrm>
          <a:prstGeom prst="rect">
            <a:avLst/>
          </a:prstGeom>
        </p:spPr>
        <p:txBody>
          <a:bodyPr wrap="square" lIns="68577" tIns="34289" rIns="68577" bIns="34289">
            <a:spAutoFit/>
          </a:bodyPr>
          <a:lstStyle/>
          <a:p>
            <a:pPr algn="ctr">
              <a:spcBef>
                <a:spcPct val="20000"/>
              </a:spcBef>
            </a:pPr>
            <a:r>
              <a:rPr lang="ru-RU" sz="2000" b="1" dirty="0" smtClean="0">
                <a:solidFill>
                  <a:srgbClr val="025373"/>
                </a:solidFill>
                <a:latin typeface="Calibri" panose="020F0502020204030204" pitchFamily="34" charset="0"/>
                <a:ea typeface="+mj-ea"/>
                <a:cs typeface="Calibri" panose="020F0502020204030204" pitchFamily="34" charset="0"/>
              </a:rPr>
              <a:t>НДС при ввозе из ЕАЭС</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1">
            <a:extLst>
              <a:ext uri="{FF2B5EF4-FFF2-40B4-BE49-F238E27FC236}">
                <a16:creationId xmlns:a16="http://schemas.microsoft.com/office/drawing/2014/main" xmlns="" id="{CC3FA82D-2A48-4DA5-9E04-3042F94EBFFE}"/>
              </a:ext>
            </a:extLst>
          </p:cNvPr>
          <p:cNvSpPr>
            <a:spLocks noGrp="1"/>
          </p:cNvSpPr>
          <p:nvPr>
            <p:ph type="title"/>
          </p:nvPr>
        </p:nvSpPr>
        <p:spPr>
          <a:xfrm>
            <a:off x="1778989" y="162906"/>
            <a:ext cx="5586022" cy="857250"/>
          </a:xfrm>
        </p:spPr>
        <p:txBody>
          <a:bodyPr>
            <a:normAutofit/>
          </a:bodyPr>
          <a:lstStyle/>
          <a:p>
            <a:pPr algn="ctr">
              <a:buFont typeface="Georgia" panose="02040502050405020303" pitchFamily="18" charset="0"/>
              <a:buNone/>
              <a:defRPr/>
            </a:pPr>
            <a:r>
              <a:rPr lang="ru-RU" altLang="ru-RU" sz="2000" b="1" dirty="0">
                <a:solidFill>
                  <a:srgbClr val="025373"/>
                </a:solidFill>
                <a:latin typeface="Calibri" panose="020F0502020204030204" pitchFamily="34" charset="0"/>
                <a:cs typeface="Calibri" panose="020F0502020204030204" pitchFamily="34" charset="0"/>
              </a:rPr>
              <a:t>Суть раздельного учета НДС</a:t>
            </a:r>
          </a:p>
        </p:txBody>
      </p:sp>
      <p:graphicFrame>
        <p:nvGraphicFramePr>
          <p:cNvPr id="7" name="Объект 6">
            <a:extLst>
              <a:ext uri="{FF2B5EF4-FFF2-40B4-BE49-F238E27FC236}">
                <a16:creationId xmlns:a16="http://schemas.microsoft.com/office/drawing/2014/main" xmlns="" id="{ED4ED0AB-A70C-4305-BA24-56D92D592881}"/>
              </a:ext>
            </a:extLst>
          </p:cNvPr>
          <p:cNvGraphicFramePr>
            <a:graphicFrameLocks noGrp="1"/>
          </p:cNvGraphicFramePr>
          <p:nvPr>
            <p:ph idx="4294967295"/>
            <p:extLst>
              <p:ext uri="{D42A27DB-BD31-4B8C-83A1-F6EECF244321}">
                <p14:modId xmlns:p14="http://schemas.microsoft.com/office/powerpoint/2010/main" xmlns="" val="2886796922"/>
              </p:ext>
            </p:extLst>
          </p:nvPr>
        </p:nvGraphicFramePr>
        <p:xfrm>
          <a:off x="1043608" y="1029954"/>
          <a:ext cx="6822758" cy="33483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a:extLst>
              <a:ext uri="{FF2B5EF4-FFF2-40B4-BE49-F238E27FC236}">
                <a16:creationId xmlns:a16="http://schemas.microsoft.com/office/drawing/2014/main" xmlns="" id="{D6FFCEC1-D395-4DE5-B29D-AB4620023570}"/>
              </a:ext>
            </a:extLst>
          </p:cNvPr>
          <p:cNvSpPr>
            <a:spLocks noGrp="1"/>
          </p:cNvSpPr>
          <p:nvPr>
            <p:ph type="title"/>
          </p:nvPr>
        </p:nvSpPr>
        <p:spPr>
          <a:xfrm>
            <a:off x="1350885" y="24275"/>
            <a:ext cx="6442230" cy="857250"/>
          </a:xfrm>
        </p:spPr>
        <p:txBody>
          <a:bodyPr>
            <a:normAutofit/>
          </a:bodyPr>
          <a:lstStyle/>
          <a:p>
            <a:pPr algn="ctr" eaLnBrk="1" hangingPunct="1">
              <a:buFont typeface="Georgia" panose="02040502050405020303" pitchFamily="18" charset="0"/>
              <a:buNone/>
              <a:defRPr/>
            </a:pPr>
            <a:r>
              <a:rPr lang="ru-RU" altLang="ru-RU" sz="2000" b="1" dirty="0">
                <a:solidFill>
                  <a:srgbClr val="025373"/>
                </a:solidFill>
                <a:latin typeface="Calibri" panose="020F0502020204030204" pitchFamily="34" charset="0"/>
                <a:ea typeface="Calibri" panose="020F0502020204030204" pitchFamily="34" charset="0"/>
                <a:cs typeface="Calibri" panose="020F0502020204030204" pitchFamily="34" charset="0"/>
              </a:rPr>
              <a:t>Методика раздельного учета</a:t>
            </a:r>
          </a:p>
        </p:txBody>
      </p:sp>
      <p:pic>
        <p:nvPicPr>
          <p:cNvPr id="17411" name="Picture 2">
            <a:extLst>
              <a:ext uri="{FF2B5EF4-FFF2-40B4-BE49-F238E27FC236}">
                <a16:creationId xmlns:a16="http://schemas.microsoft.com/office/drawing/2014/main" xmlns="" id="{70A30CA1-5C43-4D65-943D-733DBBDB3D50}"/>
              </a:ext>
            </a:extLst>
          </p:cNvPr>
          <p:cNvPicPr>
            <a:picLocks noGrp="1" noChangeAspect="1" noChangeArrowheads="1"/>
          </p:cNvPicPr>
          <p:nvPr>
            <p:ph idx="4294967295"/>
          </p:nvPr>
        </p:nvPicPr>
        <p:blipFill>
          <a:blip r:embed="rId2" cstate="print">
            <a:extLst>
              <a:ext uri="{28A0092B-C50C-407E-A947-70E740481C1C}">
                <a14:useLocalDpi xmlns:a14="http://schemas.microsoft.com/office/drawing/2010/main" xmlns="" val="0"/>
              </a:ext>
            </a:extLst>
          </a:blip>
          <a:srcRect/>
          <a:stretch>
            <a:fillRect/>
          </a:stretch>
        </p:blipFill>
        <p:spPr>
          <a:xfrm>
            <a:off x="1331640" y="699542"/>
            <a:ext cx="6552728" cy="3981431"/>
          </a:xfr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xmlns="" id="{85458228-3271-4EC5-ACA4-C8A38058948F}"/>
              </a:ext>
            </a:extLst>
          </p:cNvPr>
          <p:cNvSpPr>
            <a:spLocks noChangeArrowheads="1"/>
          </p:cNvSpPr>
          <p:nvPr/>
        </p:nvSpPr>
        <p:spPr bwMode="auto">
          <a:xfrm>
            <a:off x="1907704" y="239639"/>
            <a:ext cx="5544616" cy="6674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51435" tIns="25718" rIns="51435" bIns="2571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000" b="1" dirty="0">
                <a:solidFill>
                  <a:srgbClr val="025373"/>
                </a:solidFill>
                <a:latin typeface="Calibri" panose="020F0502020204030204" pitchFamily="34" charset="0"/>
                <a:ea typeface="Calibri" panose="020F0502020204030204" pitchFamily="34" charset="0"/>
                <a:cs typeface="Calibri" panose="020F0502020204030204" pitchFamily="34" charset="0"/>
              </a:rPr>
              <a:t>Порядок определения пропорции для целей раздельного учета НДС</a:t>
            </a:r>
            <a:endParaRPr lang="en-US" altLang="ru-RU" sz="2000" b="1" dirty="0">
              <a:solidFill>
                <a:srgbClr val="025373"/>
              </a:solidFill>
              <a:latin typeface="Calibri" panose="020F0502020204030204" pitchFamily="34" charset="0"/>
              <a:ea typeface="Calibri" panose="020F0502020204030204" pitchFamily="34" charset="0"/>
              <a:cs typeface="Calibri" panose="020F0502020204030204" pitchFamily="34" charset="0"/>
            </a:endParaRPr>
          </a:p>
        </p:txBody>
      </p:sp>
      <p:pic>
        <p:nvPicPr>
          <p:cNvPr id="18435" name="Picture 2">
            <a:extLst>
              <a:ext uri="{FF2B5EF4-FFF2-40B4-BE49-F238E27FC236}">
                <a16:creationId xmlns:a16="http://schemas.microsoft.com/office/drawing/2014/main" xmlns="" id="{D5DDEAF6-DF0D-43AE-BF70-382599E077B7}"/>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42343" y="1203598"/>
            <a:ext cx="6696744" cy="3438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D9BB828A-830B-4EFF-A175-D53A5FE63CD3}"/>
              </a:ext>
            </a:extLst>
          </p:cNvPr>
          <p:cNvSpPr>
            <a:spLocks noGrp="1"/>
          </p:cNvSpPr>
          <p:nvPr>
            <p:ph sz="quarter" idx="13"/>
          </p:nvPr>
        </p:nvSpPr>
        <p:spPr>
          <a:xfrm>
            <a:off x="683568" y="1203598"/>
            <a:ext cx="7704856" cy="3077989"/>
          </a:xfrm>
        </p:spPr>
        <p:txBody>
          <a:bodyPr>
            <a:noAutofit/>
          </a:bodyPr>
          <a:lstStyle/>
          <a:p>
            <a:pPr marL="33338" indent="367904" algn="just">
              <a:buNone/>
              <a:defRPr/>
            </a:pPr>
            <a:r>
              <a:rPr lang="ru-RU" sz="1600" dirty="0">
                <a:solidFill>
                  <a:srgbClr val="025373"/>
                </a:solidFill>
                <a:latin typeface="Calibri" panose="020F0502020204030204" pitchFamily="34" charset="0"/>
                <a:cs typeface="Calibri" panose="020F0502020204030204" pitchFamily="34" charset="0"/>
              </a:rPr>
              <a:t>ПРИМЕР: Организация осуществляет деятельность как облагаемую НДС (по ставке </a:t>
            </a:r>
            <a:r>
              <a:rPr lang="ru-RU" sz="1600" dirty="0" smtClean="0">
                <a:solidFill>
                  <a:srgbClr val="025373"/>
                </a:solidFill>
                <a:latin typeface="Calibri" panose="020F0502020204030204" pitchFamily="34" charset="0"/>
                <a:cs typeface="Calibri" panose="020F0502020204030204" pitchFamily="34" charset="0"/>
              </a:rPr>
              <a:t>22 </a:t>
            </a:r>
            <a:r>
              <a:rPr lang="ru-RU" sz="1600" dirty="0">
                <a:solidFill>
                  <a:srgbClr val="025373"/>
                </a:solidFill>
                <a:latin typeface="Calibri" panose="020F0502020204030204" pitchFamily="34" charset="0"/>
                <a:cs typeface="Calibri" panose="020F0502020204030204" pitchFamily="34" charset="0"/>
              </a:rPr>
              <a:t>%), так  и не облагаемую НДС. В </a:t>
            </a:r>
            <a:r>
              <a:rPr lang="en-US" sz="1600" dirty="0">
                <a:solidFill>
                  <a:srgbClr val="025373"/>
                </a:solidFill>
                <a:latin typeface="Calibri" panose="020F0502020204030204" pitchFamily="34" charset="0"/>
                <a:cs typeface="Calibri" panose="020F0502020204030204" pitchFamily="34" charset="0"/>
              </a:rPr>
              <a:t>I</a:t>
            </a:r>
            <a:r>
              <a:rPr lang="ru-RU" sz="1600" dirty="0">
                <a:solidFill>
                  <a:srgbClr val="025373"/>
                </a:solidFill>
                <a:latin typeface="Calibri" panose="020F0502020204030204" pitchFamily="34" charset="0"/>
                <a:cs typeface="Calibri" panose="020F0502020204030204" pitchFamily="34" charset="0"/>
              </a:rPr>
              <a:t> квартале выручка организации  (без учета НДС) составила 7 920 000 руб., в том числе от операций, не облагаемых НДС – 380 000 руб. При этом затраты в указанном налоговом периоде составили 4 000 000 руб., в том числе затраты по не облагаемым НДС операциям – 384 000 руб. </a:t>
            </a:r>
          </a:p>
          <a:p>
            <a:pPr marL="33338" indent="367904" algn="just">
              <a:buNone/>
              <a:defRPr/>
            </a:pPr>
            <a:r>
              <a:rPr lang="ru-RU" sz="1600" dirty="0">
                <a:solidFill>
                  <a:srgbClr val="025373"/>
                </a:solidFill>
                <a:latin typeface="Calibri" panose="020F0502020204030204" pitchFamily="34" charset="0"/>
                <a:cs typeface="Calibri" panose="020F0502020204030204" pitchFamily="34" charset="0"/>
              </a:rPr>
              <a:t>В частности, организация приобрела товары для деятельности, облагаемой НДС, на сумму 6 000 000 руб. (с НДС – </a:t>
            </a:r>
            <a:r>
              <a:rPr lang="ru-RU" sz="1600" dirty="0" smtClean="0">
                <a:solidFill>
                  <a:srgbClr val="025373"/>
                </a:solidFill>
                <a:latin typeface="Calibri" panose="020F0502020204030204" pitchFamily="34" charset="0"/>
                <a:cs typeface="Calibri" panose="020F0502020204030204" pitchFamily="34" charset="0"/>
              </a:rPr>
              <a:t>22%); </a:t>
            </a:r>
            <a:r>
              <a:rPr lang="ru-RU" sz="1600" dirty="0">
                <a:solidFill>
                  <a:srgbClr val="025373"/>
                </a:solidFill>
                <a:latin typeface="Calibri" panose="020F0502020204030204" pitchFamily="34" charset="0"/>
                <a:cs typeface="Calibri" panose="020F0502020204030204" pitchFamily="34" charset="0"/>
              </a:rPr>
              <a:t>для деятельности, не облагаемой НДС, - на сумму 300 000 руб. (в т. ч. НДС – </a:t>
            </a:r>
            <a:r>
              <a:rPr lang="ru-RU" sz="1600" dirty="0" smtClean="0">
                <a:solidFill>
                  <a:srgbClr val="025373"/>
                </a:solidFill>
                <a:latin typeface="Calibri" panose="020F0502020204030204" pitchFamily="34" charset="0"/>
                <a:cs typeface="Calibri" panose="020F0502020204030204" pitchFamily="34" charset="0"/>
              </a:rPr>
              <a:t>22%). </a:t>
            </a:r>
            <a:r>
              <a:rPr lang="ru-RU" sz="1600" dirty="0">
                <a:solidFill>
                  <a:srgbClr val="025373"/>
                </a:solidFill>
                <a:latin typeface="Calibri" panose="020F0502020204030204" pitchFamily="34" charset="0"/>
                <a:cs typeface="Calibri" panose="020F0502020204030204" pitchFamily="34" charset="0"/>
              </a:rPr>
              <a:t>Был приобретен компьютер для  главного бухгалтера за 60 000 руб., в т. ч. НДС – </a:t>
            </a:r>
            <a:r>
              <a:rPr lang="ru-RU" sz="1600" dirty="0" smtClean="0">
                <a:solidFill>
                  <a:srgbClr val="025373"/>
                </a:solidFill>
                <a:latin typeface="Calibri" panose="020F0502020204030204" pitchFamily="34" charset="0"/>
                <a:cs typeface="Calibri" panose="020F0502020204030204" pitchFamily="34" charset="0"/>
              </a:rPr>
              <a:t>22 </a:t>
            </a:r>
            <a:r>
              <a:rPr lang="ru-RU" sz="1600" dirty="0">
                <a:solidFill>
                  <a:srgbClr val="025373"/>
                </a:solidFill>
                <a:latin typeface="Calibri" panose="020F0502020204030204" pitchFamily="34" charset="0"/>
                <a:cs typeface="Calibri" panose="020F0502020204030204" pitchFamily="34" charset="0"/>
              </a:rPr>
              <a:t>%. Счета-фактуры от поставщиков получены.</a:t>
            </a:r>
          </a:p>
          <a:p>
            <a:pPr marL="33338" indent="367904" algn="just">
              <a:buNone/>
              <a:defRPr/>
            </a:pPr>
            <a:r>
              <a:rPr lang="ru-RU" sz="1600" dirty="0">
                <a:solidFill>
                  <a:srgbClr val="025373"/>
                </a:solidFill>
                <a:latin typeface="Calibri" panose="020F0502020204030204" pitchFamily="34" charset="0"/>
                <a:cs typeface="Calibri" panose="020F0502020204030204" pitchFamily="34" charset="0"/>
              </a:rPr>
              <a:t>Рассчитайте НДС к уплате в бюджет за </a:t>
            </a:r>
            <a:r>
              <a:rPr lang="en-US" sz="1600" dirty="0">
                <a:solidFill>
                  <a:srgbClr val="025373"/>
                </a:solidFill>
                <a:latin typeface="Calibri" panose="020F0502020204030204" pitchFamily="34" charset="0"/>
                <a:cs typeface="Calibri" panose="020F0502020204030204" pitchFamily="34" charset="0"/>
              </a:rPr>
              <a:t>I</a:t>
            </a:r>
            <a:r>
              <a:rPr lang="ru-RU" sz="1600" dirty="0">
                <a:solidFill>
                  <a:srgbClr val="025373"/>
                </a:solidFill>
                <a:latin typeface="Calibri" panose="020F0502020204030204" pitchFamily="34" charset="0"/>
                <a:cs typeface="Calibri" panose="020F0502020204030204" pitchFamily="34" charset="0"/>
              </a:rPr>
              <a:t> квартал.</a:t>
            </a:r>
          </a:p>
          <a:p>
            <a:pPr>
              <a:defRPr/>
            </a:pPr>
            <a:endParaRPr lang="ru-RU" sz="1600" dirty="0">
              <a:solidFill>
                <a:srgbClr val="02537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59E98F9C-C5D5-4A63-B2D5-A89450A43CAE}"/>
              </a:ext>
            </a:extLst>
          </p:cNvPr>
          <p:cNvSpPr>
            <a:spLocks noGrp="1"/>
          </p:cNvSpPr>
          <p:nvPr>
            <p:ph sz="quarter" idx="13"/>
          </p:nvPr>
        </p:nvSpPr>
        <p:spPr>
          <a:xfrm>
            <a:off x="683568" y="555526"/>
            <a:ext cx="7776864" cy="2605088"/>
          </a:xfrm>
        </p:spPr>
        <p:txBody>
          <a:bodyPr>
            <a:noAutofit/>
          </a:bodyPr>
          <a:lstStyle/>
          <a:p>
            <a:pPr marL="33338" indent="367904">
              <a:buNone/>
              <a:defRPr/>
            </a:pPr>
            <a:r>
              <a:rPr lang="ru-RU" sz="1400" dirty="0">
                <a:solidFill>
                  <a:srgbClr val="025373"/>
                </a:solidFill>
                <a:latin typeface="Calibri" panose="020F0502020204030204" pitchFamily="34" charset="0"/>
                <a:cs typeface="Calibri" panose="020F0502020204030204" pitchFamily="34" charset="0"/>
              </a:rPr>
              <a:t>РЕШЕНИЕ:</a:t>
            </a: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Книга продаж:</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b="1" i="1" dirty="0">
                <a:solidFill>
                  <a:srgbClr val="025373"/>
                </a:solidFill>
                <a:latin typeface="Calibri" panose="020F0502020204030204" pitchFamily="34" charset="0"/>
                <a:cs typeface="Calibri" panose="020F0502020204030204" pitchFamily="34" charset="0"/>
              </a:rPr>
              <a:t>1 </a:t>
            </a:r>
            <a:r>
              <a:rPr lang="ru-RU" sz="1400" b="1" i="1" dirty="0" smtClean="0">
                <a:solidFill>
                  <a:srgbClr val="025373"/>
                </a:solidFill>
                <a:latin typeface="Calibri" panose="020F0502020204030204" pitchFamily="34" charset="0"/>
                <a:cs typeface="Calibri" panose="020F0502020204030204" pitchFamily="34" charset="0"/>
              </a:rPr>
              <a:t>658 800 </a:t>
            </a:r>
            <a:r>
              <a:rPr lang="ru-RU" sz="1400" b="1" i="1" dirty="0">
                <a:solidFill>
                  <a:srgbClr val="025373"/>
                </a:solidFill>
                <a:latin typeface="Calibri" panose="020F0502020204030204" pitchFamily="34" charset="0"/>
                <a:cs typeface="Calibri" panose="020F0502020204030204" pitchFamily="34" charset="0"/>
              </a:rPr>
              <a:t>руб. (7920 000 - 380 000) </a:t>
            </a:r>
            <a:r>
              <a:rPr lang="ru-RU" sz="1400" b="1" i="1" dirty="0" err="1">
                <a:solidFill>
                  <a:srgbClr val="025373"/>
                </a:solidFill>
                <a:latin typeface="Calibri" panose="020F0502020204030204" pitchFamily="34" charset="0"/>
                <a:cs typeface="Calibri" panose="020F0502020204030204" pitchFamily="34" charset="0"/>
              </a:rPr>
              <a:t>x</a:t>
            </a:r>
            <a:r>
              <a:rPr lang="ru-RU" sz="1400" b="1" i="1" dirty="0">
                <a:solidFill>
                  <a:srgbClr val="025373"/>
                </a:solidFill>
                <a:latin typeface="Calibri" panose="020F0502020204030204" pitchFamily="34" charset="0"/>
                <a:cs typeface="Calibri" panose="020F0502020204030204" pitchFamily="34" charset="0"/>
              </a:rPr>
              <a:t>  </a:t>
            </a:r>
            <a:r>
              <a:rPr lang="ru-RU" sz="1400" b="1" i="1" dirty="0" smtClean="0">
                <a:solidFill>
                  <a:srgbClr val="025373"/>
                </a:solidFill>
                <a:latin typeface="Calibri" panose="020F0502020204030204" pitchFamily="34" charset="0"/>
                <a:cs typeface="Calibri" panose="020F0502020204030204" pitchFamily="34" charset="0"/>
              </a:rPr>
              <a:t>22 </a:t>
            </a:r>
            <a:r>
              <a:rPr lang="ru-RU" sz="1400" b="1" i="1" dirty="0">
                <a:solidFill>
                  <a:srgbClr val="025373"/>
                </a:solidFill>
                <a:latin typeface="Calibri" panose="020F0502020204030204" pitchFamily="34" charset="0"/>
                <a:cs typeface="Calibri" panose="020F0502020204030204" pitchFamily="34" charset="0"/>
              </a:rPr>
              <a:t>%</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Книга покупок:</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b="1" i="1" dirty="0">
                <a:solidFill>
                  <a:srgbClr val="025373"/>
                </a:solidFill>
                <a:latin typeface="Calibri" panose="020F0502020204030204" pitchFamily="34" charset="0"/>
                <a:cs typeface="Calibri" panose="020F0502020204030204" pitchFamily="34" charset="0"/>
              </a:rPr>
              <a:t> 1 </a:t>
            </a:r>
            <a:r>
              <a:rPr lang="ru-RU" sz="1400" b="1" i="1" dirty="0" smtClean="0">
                <a:solidFill>
                  <a:srgbClr val="025373"/>
                </a:solidFill>
                <a:latin typeface="Calibri" panose="020F0502020204030204" pitchFamily="34" charset="0"/>
                <a:cs typeface="Calibri" panose="020F0502020204030204" pitchFamily="34" charset="0"/>
              </a:rPr>
              <a:t>081 967,22руб</a:t>
            </a:r>
            <a:r>
              <a:rPr lang="ru-RU" sz="1400" b="1" i="1" dirty="0">
                <a:solidFill>
                  <a:srgbClr val="025373"/>
                </a:solidFill>
                <a:latin typeface="Calibri" panose="020F0502020204030204" pitchFamily="34" charset="0"/>
                <a:cs typeface="Calibri" panose="020F0502020204030204" pitchFamily="34" charset="0"/>
              </a:rPr>
              <a:t>. (6 000 000)  </a:t>
            </a:r>
            <a:r>
              <a:rPr lang="ru-RU" sz="1400" b="1" i="1" dirty="0" err="1">
                <a:solidFill>
                  <a:srgbClr val="025373"/>
                </a:solidFill>
                <a:latin typeface="Calibri" panose="020F0502020204030204" pitchFamily="34" charset="0"/>
                <a:cs typeface="Calibri" panose="020F0502020204030204" pitchFamily="34" charset="0"/>
              </a:rPr>
              <a:t>x</a:t>
            </a:r>
            <a:r>
              <a:rPr lang="ru-RU" sz="1400" b="1" i="1" dirty="0">
                <a:solidFill>
                  <a:srgbClr val="025373"/>
                </a:solidFill>
                <a:latin typeface="Calibri" panose="020F0502020204030204" pitchFamily="34" charset="0"/>
                <a:cs typeface="Calibri" panose="020F0502020204030204" pitchFamily="34" charset="0"/>
              </a:rPr>
              <a:t>  </a:t>
            </a:r>
            <a:r>
              <a:rPr lang="ru-RU" sz="1400" b="1" i="1" dirty="0" smtClean="0">
                <a:solidFill>
                  <a:srgbClr val="025373"/>
                </a:solidFill>
                <a:latin typeface="Calibri" panose="020F0502020204030204" pitchFamily="34" charset="0"/>
                <a:cs typeface="Calibri" panose="020F0502020204030204" pitchFamily="34" charset="0"/>
              </a:rPr>
              <a:t>22/ 122</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Может ли организация применять правило 5 % ?</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384 000/ 4 000 000 x 100 % = 9, 6 %</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Рассчитаем сумму НДС, подлежащую вычету  при приобретении компьютера</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smtClean="0">
                <a:solidFill>
                  <a:srgbClr val="025373"/>
                </a:solidFill>
                <a:latin typeface="Calibri" panose="020F0502020204030204" pitchFamily="34" charset="0"/>
                <a:cs typeface="Calibri" panose="020F0502020204030204" pitchFamily="34" charset="0"/>
              </a:rPr>
              <a:t>10819,68 </a:t>
            </a:r>
            <a:r>
              <a:rPr lang="ru-RU" sz="1400" i="1" dirty="0">
                <a:solidFill>
                  <a:srgbClr val="025373"/>
                </a:solidFill>
                <a:latin typeface="Calibri" panose="020F0502020204030204" pitchFamily="34" charset="0"/>
                <a:cs typeface="Calibri" panose="020F0502020204030204" pitchFamily="34" charset="0"/>
              </a:rPr>
              <a:t>(60 000 </a:t>
            </a:r>
            <a:r>
              <a:rPr lang="ru-RU" sz="1400" i="1" dirty="0" err="1">
                <a:solidFill>
                  <a:srgbClr val="025373"/>
                </a:solidFill>
                <a:latin typeface="Calibri" panose="020F0502020204030204" pitchFamily="34" charset="0"/>
                <a:cs typeface="Calibri" panose="020F0502020204030204" pitchFamily="34" charset="0"/>
              </a:rPr>
              <a:t>x</a:t>
            </a:r>
            <a:r>
              <a:rPr lang="ru-RU" sz="1400" i="1" dirty="0">
                <a:solidFill>
                  <a:srgbClr val="025373"/>
                </a:solidFill>
                <a:latin typeface="Calibri" panose="020F0502020204030204" pitchFamily="34" charset="0"/>
                <a:cs typeface="Calibri" panose="020F0502020204030204" pitchFamily="34" charset="0"/>
              </a:rPr>
              <a:t> </a:t>
            </a:r>
            <a:r>
              <a:rPr lang="ru-RU" sz="1400" i="1" dirty="0" smtClean="0">
                <a:solidFill>
                  <a:srgbClr val="025373"/>
                </a:solidFill>
                <a:latin typeface="Calibri" panose="020F0502020204030204" pitchFamily="34" charset="0"/>
                <a:cs typeface="Calibri" panose="020F0502020204030204" pitchFamily="34" charset="0"/>
              </a:rPr>
              <a:t>22/ 122  </a:t>
            </a:r>
            <a:r>
              <a:rPr lang="ru-RU" sz="1400" i="1" dirty="0">
                <a:solidFill>
                  <a:srgbClr val="025373"/>
                </a:solidFill>
                <a:latin typeface="Calibri" panose="020F0502020204030204" pitchFamily="34" charset="0"/>
                <a:cs typeface="Calibri" panose="020F0502020204030204" pitchFamily="34" charset="0"/>
              </a:rPr>
              <a:t>%) НДС, предъявленный при приобретении компьютера</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 4,8 % ( 380 000/ 7 920 000 x 100 %) доля необлагаемых НДС операций</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smtClean="0">
                <a:solidFill>
                  <a:srgbClr val="025373"/>
                </a:solidFill>
                <a:latin typeface="Calibri" panose="020F0502020204030204" pitchFamily="34" charset="0"/>
                <a:cs typeface="Calibri" panose="020F0502020204030204" pitchFamily="34" charset="0"/>
              </a:rPr>
              <a:t>519,34 </a:t>
            </a:r>
            <a:r>
              <a:rPr lang="ru-RU" sz="1400" i="1" dirty="0">
                <a:solidFill>
                  <a:srgbClr val="025373"/>
                </a:solidFill>
                <a:latin typeface="Calibri" panose="020F0502020204030204" pitchFamily="34" charset="0"/>
                <a:cs typeface="Calibri" panose="020F0502020204030204" pitchFamily="34" charset="0"/>
              </a:rPr>
              <a:t>руб. ( </a:t>
            </a:r>
            <a:r>
              <a:rPr lang="ru-RU" sz="1400" i="1" dirty="0" smtClean="0">
                <a:solidFill>
                  <a:srgbClr val="025373"/>
                </a:solidFill>
                <a:latin typeface="Calibri" panose="020F0502020204030204" pitchFamily="34" charset="0"/>
                <a:cs typeface="Calibri" panose="020F0502020204030204" pitchFamily="34" charset="0"/>
              </a:rPr>
              <a:t>10819,68 </a:t>
            </a:r>
            <a:r>
              <a:rPr lang="ru-RU" sz="1400" i="1" dirty="0">
                <a:solidFill>
                  <a:srgbClr val="025373"/>
                </a:solidFill>
                <a:latin typeface="Calibri" panose="020F0502020204030204" pitchFamily="34" charset="0"/>
                <a:cs typeface="Calibri" panose="020F0502020204030204" pitchFamily="34" charset="0"/>
              </a:rPr>
              <a:t>x 4,8 %) НДС не подлежащий вычету</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b="1" i="1" dirty="0">
                <a:solidFill>
                  <a:srgbClr val="025373"/>
                </a:solidFill>
                <a:latin typeface="Calibri" panose="020F0502020204030204" pitchFamily="34" charset="0"/>
                <a:cs typeface="Calibri" panose="020F0502020204030204" pitchFamily="34" charset="0"/>
              </a:rPr>
              <a:t> </a:t>
            </a:r>
            <a:r>
              <a:rPr lang="ru-RU" sz="1400" b="1" i="1" dirty="0" smtClean="0">
                <a:solidFill>
                  <a:srgbClr val="025373"/>
                </a:solidFill>
                <a:latin typeface="Calibri" panose="020F0502020204030204" pitchFamily="34" charset="0"/>
                <a:cs typeface="Calibri" panose="020F0502020204030204" pitchFamily="34" charset="0"/>
              </a:rPr>
              <a:t>10300,34(</a:t>
            </a:r>
            <a:r>
              <a:rPr lang="ru-RU" sz="1400" i="1" dirty="0" smtClean="0">
                <a:solidFill>
                  <a:srgbClr val="025373"/>
                </a:solidFill>
                <a:latin typeface="Calibri" panose="020F0502020204030204" pitchFamily="34" charset="0"/>
                <a:cs typeface="Calibri" panose="020F0502020204030204" pitchFamily="34" charset="0"/>
              </a:rPr>
              <a:t>10819,68</a:t>
            </a:r>
            <a:r>
              <a:rPr lang="ru-RU" sz="1400" b="1" i="1" dirty="0" smtClean="0">
                <a:solidFill>
                  <a:srgbClr val="025373"/>
                </a:solidFill>
                <a:latin typeface="Calibri" panose="020F0502020204030204" pitchFamily="34" charset="0"/>
                <a:cs typeface="Calibri" panose="020F0502020204030204" pitchFamily="34" charset="0"/>
              </a:rPr>
              <a:t> </a:t>
            </a:r>
            <a:r>
              <a:rPr lang="ru-RU" sz="1400" b="1" i="1" dirty="0">
                <a:solidFill>
                  <a:srgbClr val="025373"/>
                </a:solidFill>
                <a:latin typeface="Calibri" panose="020F0502020204030204" pitchFamily="34" charset="0"/>
                <a:cs typeface="Calibri" panose="020F0502020204030204" pitchFamily="34" charset="0"/>
              </a:rPr>
              <a:t>- </a:t>
            </a:r>
            <a:r>
              <a:rPr lang="ru-RU" sz="1400" i="1" dirty="0" smtClean="0">
                <a:solidFill>
                  <a:srgbClr val="025373"/>
                </a:solidFill>
                <a:latin typeface="Calibri" panose="020F0502020204030204" pitchFamily="34" charset="0"/>
                <a:cs typeface="Calibri" panose="020F0502020204030204" pitchFamily="34" charset="0"/>
              </a:rPr>
              <a:t>519,34</a:t>
            </a:r>
            <a:r>
              <a:rPr lang="ru-RU" sz="1400" b="1" i="1" dirty="0" smtClean="0">
                <a:solidFill>
                  <a:srgbClr val="025373"/>
                </a:solidFill>
                <a:latin typeface="Calibri" panose="020F0502020204030204" pitchFamily="34" charset="0"/>
                <a:cs typeface="Calibri" panose="020F0502020204030204" pitchFamily="34" charset="0"/>
              </a:rPr>
              <a:t>) </a:t>
            </a:r>
            <a:r>
              <a:rPr lang="ru-RU" sz="1400" b="1" i="1" dirty="0">
                <a:solidFill>
                  <a:srgbClr val="025373"/>
                </a:solidFill>
                <a:latin typeface="Calibri" panose="020F0502020204030204" pitchFamily="34" charset="0"/>
                <a:cs typeface="Calibri" panose="020F0502020204030204" pitchFamily="34" charset="0"/>
              </a:rPr>
              <a:t>НДС к вычету при приобретении компьютера</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 </a:t>
            </a:r>
            <a:r>
              <a:rPr lang="ru-RU" sz="1400" b="1" i="1" u="sng" dirty="0" smtClean="0">
                <a:solidFill>
                  <a:srgbClr val="025373"/>
                </a:solidFill>
                <a:latin typeface="Calibri" panose="020F0502020204030204" pitchFamily="34" charset="0"/>
                <a:cs typeface="Calibri" panose="020F0502020204030204" pitchFamily="34" charset="0"/>
              </a:rPr>
              <a:t>566532,44 </a:t>
            </a:r>
            <a:r>
              <a:rPr lang="ru-RU" sz="1400" b="1" i="1" u="sng" dirty="0">
                <a:solidFill>
                  <a:srgbClr val="025373"/>
                </a:solidFill>
                <a:latin typeface="Calibri" panose="020F0502020204030204" pitchFamily="34" charset="0"/>
                <a:cs typeface="Calibri" panose="020F0502020204030204" pitchFamily="34" charset="0"/>
              </a:rPr>
              <a:t>(1 </a:t>
            </a:r>
            <a:r>
              <a:rPr lang="ru-RU" sz="1400" b="1" i="1" u="sng" dirty="0" smtClean="0">
                <a:solidFill>
                  <a:srgbClr val="025373"/>
                </a:solidFill>
                <a:latin typeface="Calibri" panose="020F0502020204030204" pitchFamily="34" charset="0"/>
                <a:cs typeface="Calibri" panose="020F0502020204030204" pitchFamily="34" charset="0"/>
              </a:rPr>
              <a:t>658 800 – </a:t>
            </a:r>
            <a:r>
              <a:rPr lang="ru-RU" sz="1400" b="1" i="1" u="sng" dirty="0">
                <a:solidFill>
                  <a:srgbClr val="025373"/>
                </a:solidFill>
                <a:latin typeface="Calibri" panose="020F0502020204030204" pitchFamily="34" charset="0"/>
                <a:cs typeface="Calibri" panose="020F0502020204030204" pitchFamily="34" charset="0"/>
              </a:rPr>
              <a:t>1 </a:t>
            </a:r>
            <a:r>
              <a:rPr lang="ru-RU" sz="1400" b="1" i="1" u="sng" dirty="0" smtClean="0">
                <a:solidFill>
                  <a:srgbClr val="025373"/>
                </a:solidFill>
                <a:latin typeface="Calibri" panose="020F0502020204030204" pitchFamily="34" charset="0"/>
                <a:cs typeface="Calibri" panose="020F0502020204030204" pitchFamily="34" charset="0"/>
              </a:rPr>
              <a:t>081 967,22 -  10300,34 ) </a:t>
            </a:r>
            <a:r>
              <a:rPr lang="ru-RU" sz="1400" b="1" i="1" u="sng" dirty="0">
                <a:solidFill>
                  <a:srgbClr val="025373"/>
                </a:solidFill>
                <a:latin typeface="Calibri" panose="020F0502020204030204" pitchFamily="34" charset="0"/>
                <a:cs typeface="Calibri" panose="020F0502020204030204" pitchFamily="34" charset="0"/>
              </a:rPr>
              <a:t>НДС к уплате за налоговый период</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endParaRPr lang="ru-RU" sz="1400" dirty="0">
              <a:solidFill>
                <a:srgbClr val="025373"/>
              </a:solidFill>
              <a:latin typeface="Calibri" panose="020F0502020204030204" pitchFamily="34" charset="0"/>
              <a:cs typeface="Calibri" panose="020F0502020204030204" pitchFamily="34" charset="0"/>
            </a:endParaRPr>
          </a:p>
          <a:p>
            <a:pPr>
              <a:defRPr/>
            </a:pPr>
            <a:endParaRPr lang="ru-RU" sz="1400" dirty="0">
              <a:solidFill>
                <a:srgbClr val="02537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p:cNvPicPr>
            <a:picLocks noGrp="1" noChangeAspect="1" noChangeArrowheads="1"/>
          </p:cNvPicPr>
          <p:nvPr>
            <p:ph idx="1"/>
          </p:nvPr>
        </p:nvPicPr>
        <p:blipFill>
          <a:blip r:embed="rId2" cstate="print"/>
          <a:srcRect/>
          <a:stretch>
            <a:fillRect/>
          </a:stretch>
        </p:blipFill>
        <p:spPr bwMode="auto">
          <a:xfrm>
            <a:off x="214314" y="339725"/>
            <a:ext cx="5903912" cy="1609725"/>
          </a:xfrm>
          <a:noFill/>
          <a:ln>
            <a:miter lim="800000"/>
            <a:headEnd/>
            <a:tailEnd/>
          </a:ln>
        </p:spPr>
      </p:pic>
      <p:sp>
        <p:nvSpPr>
          <p:cNvPr id="112643" name="Прямоугольник 4"/>
          <p:cNvSpPr>
            <a:spLocks noChangeArrowheads="1"/>
          </p:cNvSpPr>
          <p:nvPr/>
        </p:nvSpPr>
        <p:spPr bwMode="auto">
          <a:xfrm>
            <a:off x="2124075" y="1957389"/>
            <a:ext cx="6840538" cy="2600710"/>
          </a:xfrm>
          <a:prstGeom prst="rect">
            <a:avLst/>
          </a:prstGeom>
          <a:noFill/>
          <a:ln w="9525">
            <a:noFill/>
            <a:miter lim="800000"/>
            <a:headEnd/>
            <a:tailEnd/>
          </a:ln>
        </p:spPr>
        <p:txBody>
          <a:bodyPr lIns="91438" tIns="45719" rIns="91438" bIns="45719">
            <a:spAutoFit/>
          </a:bodyPr>
          <a:lstStyle/>
          <a:p>
            <a:r>
              <a:rPr lang="ru-RU" altLang="ru-RU" sz="1600" b="1" dirty="0">
                <a:solidFill>
                  <a:srgbClr val="002060"/>
                </a:solidFill>
                <a:latin typeface="Calibri" pitchFamily="34" charset="0"/>
                <a:cs typeface="Calibri" pitchFamily="34" charset="0"/>
              </a:rPr>
              <a:t>ВАЖНО! </a:t>
            </a:r>
            <a:endParaRPr lang="ru-RU" altLang="ru-RU" sz="1600" b="1" dirty="0" smtClean="0">
              <a:solidFill>
                <a:srgbClr val="002060"/>
              </a:solidFill>
              <a:latin typeface="Calibri" pitchFamily="34" charset="0"/>
              <a:cs typeface="Calibri" pitchFamily="34" charset="0"/>
            </a:endParaRPr>
          </a:p>
          <a:p>
            <a:r>
              <a:rPr lang="ru-RU" altLang="ru-RU" sz="1600" dirty="0" smtClean="0">
                <a:solidFill>
                  <a:srgbClr val="002060"/>
                </a:solidFill>
                <a:latin typeface="Calibri" pitchFamily="34" charset="0"/>
                <a:cs typeface="Calibri" pitchFamily="34" charset="0"/>
              </a:rPr>
              <a:t>Если доля совокупных расходов на приобретение, производство и (или) реализацию товаров (работ, услуг), </a:t>
            </a:r>
            <a:r>
              <a:rPr lang="ru-RU" altLang="ru-RU" sz="1600" b="1" dirty="0" smtClean="0">
                <a:solidFill>
                  <a:srgbClr val="002060"/>
                </a:solidFill>
                <a:latin typeface="Calibri" pitchFamily="34" charset="0"/>
                <a:cs typeface="Calibri" pitchFamily="34" charset="0"/>
              </a:rPr>
              <a:t>операции по реализации которых освобождаются от налогообложения, не превышает 5 процентов </a:t>
            </a:r>
            <a:r>
              <a:rPr lang="ru-RU" altLang="ru-RU" sz="1600" dirty="0" smtClean="0">
                <a:solidFill>
                  <a:srgbClr val="002060"/>
                </a:solidFill>
                <a:latin typeface="Calibri" pitchFamily="34" charset="0"/>
                <a:cs typeface="Calibri" pitchFamily="34" charset="0"/>
              </a:rPr>
              <a:t>общей величины совокупных расходов на приобретение, производство и (или) реализацию товаров (работ, услуг), налог на добавленную стоимость, предъявленный по товарам (работам, услугам), используемым исключительно в операциях, освобождаемых от налогообложения</a:t>
            </a:r>
            <a:r>
              <a:rPr lang="ru-RU" altLang="ru-RU" sz="1600" b="1" dirty="0" smtClean="0">
                <a:solidFill>
                  <a:srgbClr val="002060"/>
                </a:solidFill>
                <a:latin typeface="Calibri" pitchFamily="34" charset="0"/>
                <a:cs typeface="Calibri" pitchFamily="34" charset="0"/>
              </a:rPr>
              <a:t>, к вычету не принимается.</a:t>
            </a:r>
            <a:endParaRPr lang="ru-RU" altLang="ru-RU" sz="1600" b="1" dirty="0">
              <a:solidFill>
                <a:srgbClr val="002060"/>
              </a:solidFill>
              <a:latin typeface="Calibri" pitchFamily="34" charset="0"/>
              <a:cs typeface="Calibri" pitchFamily="34" charset="0"/>
            </a:endParaRPr>
          </a:p>
          <a:p>
            <a:endParaRPr lang="ru-RU" altLang="ru-RU" sz="1400" dirty="0">
              <a:latin typeface="Times New Roman" pitchFamily="18" charset="0"/>
              <a:cs typeface="Times New Roman" pitchFamily="18" charset="0"/>
            </a:endParaRPr>
          </a:p>
        </p:txBody>
      </p:sp>
      <p:sp>
        <p:nvSpPr>
          <p:cNvPr id="112644" name="Прямоугольник 1"/>
          <p:cNvSpPr>
            <a:spLocks noChangeArrowheads="1"/>
          </p:cNvSpPr>
          <p:nvPr/>
        </p:nvSpPr>
        <p:spPr bwMode="auto">
          <a:xfrm>
            <a:off x="0" y="1970088"/>
            <a:ext cx="2214562" cy="1354215"/>
          </a:xfrm>
          <a:prstGeom prst="rect">
            <a:avLst/>
          </a:prstGeom>
          <a:noFill/>
          <a:ln w="9525">
            <a:noFill/>
            <a:miter lim="800000"/>
            <a:headEnd/>
            <a:tailEnd/>
          </a:ln>
        </p:spPr>
        <p:txBody>
          <a:bodyPr wrap="square" lIns="91438" tIns="45719" rIns="91438" bIns="45719">
            <a:spAutoFit/>
          </a:bodyPr>
          <a:lstStyle/>
          <a:p>
            <a:pPr lvl="1"/>
            <a:r>
              <a:rPr lang="ru-RU" altLang="ru-RU" sz="1600" b="1" dirty="0">
                <a:solidFill>
                  <a:srgbClr val="002060"/>
                </a:solidFill>
                <a:latin typeface="Calibri" pitchFamily="34" charset="0"/>
                <a:cs typeface="Calibri" pitchFamily="34" charset="0"/>
              </a:rPr>
              <a:t>Письмо Минфина России от </a:t>
            </a:r>
            <a:r>
              <a:rPr lang="ru-RU" dirty="0" smtClean="0">
                <a:solidFill>
                  <a:srgbClr val="002060"/>
                </a:solidFill>
                <a:latin typeface="Calibri" pitchFamily="34" charset="0"/>
                <a:cs typeface="Calibri" pitchFamily="34" charset="0"/>
              </a:rPr>
              <a:t> </a:t>
            </a:r>
            <a:r>
              <a:rPr lang="ru-RU" altLang="ru-RU" sz="1600" b="1" dirty="0" smtClean="0">
                <a:solidFill>
                  <a:srgbClr val="002060"/>
                </a:solidFill>
                <a:latin typeface="Calibri" pitchFamily="34" charset="0"/>
                <a:cs typeface="Calibri" pitchFamily="34" charset="0"/>
              </a:rPr>
              <a:t>23 апреля 2018 года № 03-07-11/27256</a:t>
            </a:r>
            <a:endParaRPr lang="ru-RU" altLang="ru-RU" sz="1600" b="1" dirty="0">
              <a:solidFill>
                <a:srgbClr val="002060"/>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137506" y="961297"/>
            <a:ext cx="8392886" cy="3655314"/>
          </a:xfrm>
        </p:spPr>
        <p:txBody>
          <a:bodyPr>
            <a:noAutofit/>
          </a:bodyPr>
          <a:lstStyle/>
          <a:p>
            <a:pPr>
              <a:buNone/>
            </a:pPr>
            <a:r>
              <a:rPr lang="ru-RU" smtClean="0">
                <a:latin typeface="Calibri" pitchFamily="34" charset="0"/>
              </a:rPr>
              <a:t>    </a:t>
            </a:r>
            <a:r>
              <a:rPr lang="ru-RU" sz="1500" smtClean="0">
                <a:solidFill>
                  <a:srgbClr val="025373"/>
                </a:solidFill>
                <a:latin typeface="Calibri" pitchFamily="34" charset="0"/>
                <a:cs typeface="Calibri" pitchFamily="34" charset="0"/>
              </a:rPr>
              <a:t>В то же время в составе совокупных расходов на приобретение, производство и (или) реализацию товаров (работ, услуг), операции по реализации которых не подлежат налогообложению налогом на добавленную стоимость, следует учитывать все расходы, непосредственно связанные с операциями, освобождаемыми от налогообложения, а также относящуюся к указанным операциям часть расходов, связанных как с освобождаемыми операциями, так и с подлежащими налогообложению. При этом налогоплательщик вправе распределять расходы, связанные как с освобождаемыми операциями, так и подлежащими налогообложению, исходя из пропорции, для расчета которой могут быть использованы такие показатели, как сумма прямых расходов, численность персонала, фонд оплаты труда, стоимость основных фондов и иные показатели, утвержденные учетной политикой для целей налогообложения налогом на добавленную стоимость.</a:t>
            </a:r>
            <a:r>
              <a:rPr lang="ru-RU" sz="1500" smtClean="0">
                <a:solidFill>
                  <a:srgbClr val="025373"/>
                </a:solidFill>
                <a:latin typeface="Times New Roman" pitchFamily="18" charset="0"/>
                <a:cs typeface="Times New Roman" pitchFamily="18" charset="0"/>
              </a:rPr>
              <a:t/>
            </a:r>
            <a:br>
              <a:rPr lang="ru-RU" sz="1500" smtClean="0">
                <a:solidFill>
                  <a:srgbClr val="025373"/>
                </a:solidFill>
                <a:latin typeface="Times New Roman" pitchFamily="18" charset="0"/>
                <a:cs typeface="Times New Roman" pitchFamily="18" charset="0"/>
              </a:rPr>
            </a:br>
            <a:r>
              <a:rPr lang="ru-RU" sz="1500" smtClean="0">
                <a:solidFill>
                  <a:srgbClr val="025373"/>
                </a:solidFill>
                <a:latin typeface="Times New Roman" pitchFamily="18" charset="0"/>
                <a:cs typeface="Times New Roman" pitchFamily="18" charset="0"/>
              </a:rPr>
              <a:t/>
            </a:r>
            <a:br>
              <a:rPr lang="ru-RU" sz="1500" smtClean="0">
                <a:solidFill>
                  <a:srgbClr val="025373"/>
                </a:solidFill>
                <a:latin typeface="Times New Roman" pitchFamily="18" charset="0"/>
                <a:cs typeface="Times New Roman" pitchFamily="18" charset="0"/>
              </a:rPr>
            </a:br>
            <a:r>
              <a:rPr lang="ru-RU" sz="2000" smtClean="0">
                <a:solidFill>
                  <a:srgbClr val="025373"/>
                </a:solidFill>
              </a:rPr>
              <a:t/>
            </a:r>
            <a:br>
              <a:rPr lang="ru-RU" sz="2000" smtClean="0">
                <a:solidFill>
                  <a:srgbClr val="025373"/>
                </a:solidFill>
              </a:rPr>
            </a:br>
            <a:endParaRPr lang="ru-RU" sz="2000" smtClean="0">
              <a:solidFill>
                <a:srgbClr val="025373"/>
              </a:solidFill>
            </a:endParaRPr>
          </a:p>
          <a:p>
            <a:endParaRPr lang="ru-RU" dirty="0"/>
          </a:p>
        </p:txBody>
      </p:sp>
      <p:sp>
        <p:nvSpPr>
          <p:cNvPr id="4" name="Прямоугольник 3"/>
          <p:cNvSpPr/>
          <p:nvPr/>
        </p:nvSpPr>
        <p:spPr>
          <a:xfrm>
            <a:off x="571472" y="4143386"/>
            <a:ext cx="5602740" cy="309847"/>
          </a:xfrm>
          <a:prstGeom prst="rect">
            <a:avLst/>
          </a:prstGeom>
        </p:spPr>
        <p:txBody>
          <a:bodyPr wrap="none" lIns="43960" tIns="21980" rIns="43960" bIns="21980">
            <a:spAutoFit/>
          </a:bodyPr>
          <a:lstStyle/>
          <a:p>
            <a:r>
              <a:rPr lang="ru-RU" altLang="ru-RU" sz="1700" b="1" dirty="0" smtClean="0">
                <a:solidFill>
                  <a:srgbClr val="025373"/>
                </a:solidFill>
                <a:latin typeface="Calibri" pitchFamily="34" charset="0"/>
                <a:cs typeface="Calibri" pitchFamily="34" charset="0"/>
              </a:rPr>
              <a:t>Письмо Минфина России от 06.02.2023 № 03-07-11/9081</a:t>
            </a:r>
          </a:p>
        </p:txBody>
      </p:sp>
      <p:sp>
        <p:nvSpPr>
          <p:cNvPr id="5" name="Заголовок 1"/>
          <p:cNvSpPr txBox="1">
            <a:spLocks/>
          </p:cNvSpPr>
          <p:nvPr/>
        </p:nvSpPr>
        <p:spPr>
          <a:xfrm>
            <a:off x="571472" y="285734"/>
            <a:ext cx="5843587" cy="857250"/>
          </a:xfrm>
          <a:prstGeom prst="rect">
            <a:avLst/>
          </a:prstGeom>
        </p:spPr>
        <p:txBody>
          <a:bodyPr vert="horz" lIns="68580" tIns="34290" rIns="68580" bIns="34290" rtlCol="0" anchor="ctr">
            <a:normAutofit/>
          </a:bodyPr>
          <a:lstStyle/>
          <a:p>
            <a:pPr defTabSz="685800" fontAlgn="auto">
              <a:lnSpc>
                <a:spcPct val="90000"/>
              </a:lnSpc>
              <a:spcAft>
                <a:spcPts val="0"/>
              </a:spcAft>
              <a:defRPr/>
            </a:pPr>
            <a:r>
              <a:rPr lang="ru-RU" sz="2100" b="1" dirty="0" smtClean="0">
                <a:solidFill>
                  <a:srgbClr val="025373"/>
                </a:solidFill>
                <a:latin typeface="Calibri" pitchFamily="34" charset="0"/>
                <a:ea typeface="+mj-ea"/>
                <a:cs typeface="Calibri" pitchFamily="34" charset="0"/>
              </a:rPr>
              <a:t>Критерии для распределения расходов</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642924"/>
            <a:ext cx="8388473" cy="3655314"/>
          </a:xfrm>
        </p:spPr>
        <p:txBody>
          <a:bodyPr>
            <a:noAutofit/>
          </a:bodyPr>
          <a:lstStyle/>
          <a:p>
            <a:pPr>
              <a:buNone/>
            </a:pPr>
            <a:r>
              <a:rPr lang="ru-RU" sz="2000" dirty="0" smtClean="0">
                <a:solidFill>
                  <a:srgbClr val="002060"/>
                </a:solidFill>
                <a:latin typeface="Cambria" pitchFamily="18" charset="0"/>
                <a:ea typeface="Cambria" pitchFamily="18" charset="0"/>
              </a:rPr>
              <a:t>    </a:t>
            </a:r>
            <a:r>
              <a:rPr lang="ru-RU" sz="1500" b="1" dirty="0" smtClean="0">
                <a:solidFill>
                  <a:srgbClr val="025373"/>
                </a:solidFill>
                <a:latin typeface="Calibri" pitchFamily="34" charset="0"/>
                <a:ea typeface="Cambria" pitchFamily="18" charset="0"/>
                <a:cs typeface="Calibri" pitchFamily="34" charset="0"/>
              </a:rPr>
              <a:t>Пример</a:t>
            </a:r>
          </a:p>
          <a:p>
            <a:pPr>
              <a:buNone/>
            </a:pPr>
            <a:r>
              <a:rPr lang="ru-RU" sz="1500" b="1" dirty="0" smtClean="0">
                <a:solidFill>
                  <a:srgbClr val="025373"/>
                </a:solidFill>
                <a:latin typeface="Calibri" pitchFamily="34" charset="0"/>
                <a:ea typeface="Cambria" pitchFamily="18" charset="0"/>
                <a:cs typeface="Calibri" pitchFamily="34" charset="0"/>
              </a:rPr>
              <a:t>     </a:t>
            </a:r>
            <a:r>
              <a:rPr lang="ru-RU" sz="1500" dirty="0" smtClean="0">
                <a:solidFill>
                  <a:srgbClr val="025373"/>
                </a:solidFill>
                <a:latin typeface="Calibri" pitchFamily="34" charset="0"/>
                <a:ea typeface="Cambria" pitchFamily="18" charset="0"/>
                <a:cs typeface="Calibri" pitchFamily="34" charset="0"/>
              </a:rPr>
              <a:t>ООО «Компания» производит и реализует два вида товаров — как облагаемые НДС, так и не облагаемые. В I квартале </a:t>
            </a:r>
            <a:r>
              <a:rPr lang="ru-RU" sz="1500" dirty="0" smtClean="0">
                <a:solidFill>
                  <a:srgbClr val="025373"/>
                </a:solidFill>
                <a:latin typeface="Calibri" pitchFamily="34" charset="0"/>
                <a:ea typeface="Cambria" pitchFamily="18" charset="0"/>
                <a:cs typeface="Calibri" pitchFamily="34" charset="0"/>
              </a:rPr>
              <a:t>2026</a:t>
            </a:r>
            <a:r>
              <a:rPr lang="ru-RU" sz="1500" dirty="0" smtClean="0">
                <a:solidFill>
                  <a:srgbClr val="025373"/>
                </a:solidFill>
                <a:latin typeface="Calibri" pitchFamily="34" charset="0"/>
                <a:ea typeface="Cambria" pitchFamily="18" charset="0"/>
                <a:cs typeface="Calibri" pitchFamily="34" charset="0"/>
              </a:rPr>
              <a:t> года сумма прямых затрат составила 1 </a:t>
            </a:r>
            <a:r>
              <a:rPr lang="ru-RU" sz="1500" dirty="0" err="1" smtClean="0">
                <a:solidFill>
                  <a:srgbClr val="025373"/>
                </a:solidFill>
                <a:latin typeface="Calibri" pitchFamily="34" charset="0"/>
                <a:ea typeface="Cambria" pitchFamily="18" charset="0"/>
                <a:cs typeface="Calibri" pitchFamily="34" charset="0"/>
              </a:rPr>
              <a:t>млн</a:t>
            </a:r>
            <a:r>
              <a:rPr lang="ru-RU" sz="1500" dirty="0" smtClean="0">
                <a:solidFill>
                  <a:srgbClr val="025373"/>
                </a:solidFill>
                <a:latin typeface="Calibri" pitchFamily="34" charset="0"/>
                <a:ea typeface="Cambria" pitchFamily="18" charset="0"/>
                <a:cs typeface="Calibri" pitchFamily="34" charset="0"/>
              </a:rPr>
              <a:t> руб.: 945 тыс. руб. — на облагаемые НДС товары, и 55 тыс. руб. — на не облагаемые. Общая сумма общехозяйственных затрат — 500 тыс. руб.</a:t>
            </a:r>
          </a:p>
          <a:p>
            <a:pPr>
              <a:buNone/>
            </a:pPr>
            <a:r>
              <a:rPr lang="ru-RU" sz="1500" dirty="0" smtClean="0">
                <a:solidFill>
                  <a:srgbClr val="025373"/>
                </a:solidFill>
                <a:latin typeface="Calibri" pitchFamily="34" charset="0"/>
                <a:ea typeface="Cambria" pitchFamily="18" charset="0"/>
                <a:cs typeface="Calibri" pitchFamily="34" charset="0"/>
              </a:rPr>
              <a:t>     Для производства облагаемой продукции задействовано 15 человек, необлагаемой — 3.</a:t>
            </a:r>
          </a:p>
          <a:p>
            <a:pPr>
              <a:buNone/>
            </a:pPr>
            <a:r>
              <a:rPr lang="ru-RU" sz="1500" dirty="0" smtClean="0">
                <a:solidFill>
                  <a:srgbClr val="025373"/>
                </a:solidFill>
                <a:latin typeface="Calibri" pitchFamily="34" charset="0"/>
                <a:ea typeface="Cambria" pitchFamily="18" charset="0"/>
                <a:cs typeface="Calibri" pitchFamily="34" charset="0"/>
              </a:rPr>
              <a:t>     Фонд оплаты труда на производство облагаемой продукции — 288 тыс. руб., необлагаемой — 12 тыс. руб.</a:t>
            </a:r>
          </a:p>
          <a:p>
            <a:pPr>
              <a:buNone/>
            </a:pPr>
            <a:r>
              <a:rPr lang="ru-RU" sz="1500" dirty="0" smtClean="0">
                <a:solidFill>
                  <a:srgbClr val="025373"/>
                </a:solidFill>
                <a:latin typeface="Calibri" pitchFamily="34" charset="0"/>
                <a:ea typeface="Cambria" pitchFamily="18" charset="0"/>
                <a:cs typeface="Calibri" pitchFamily="34" charset="0"/>
              </a:rPr>
              <a:t>     Остаточная стоимость основных средств, которые задействованы в производстве облагаемой продукции, — 14,4 </a:t>
            </a:r>
            <a:r>
              <a:rPr lang="ru-RU" sz="1500" dirty="0" err="1" smtClean="0">
                <a:solidFill>
                  <a:srgbClr val="025373"/>
                </a:solidFill>
                <a:latin typeface="Calibri" pitchFamily="34" charset="0"/>
                <a:ea typeface="Cambria" pitchFamily="18" charset="0"/>
                <a:cs typeface="Calibri" pitchFamily="34" charset="0"/>
              </a:rPr>
              <a:t>млн</a:t>
            </a:r>
            <a:r>
              <a:rPr lang="ru-RU" sz="1500" dirty="0" smtClean="0">
                <a:solidFill>
                  <a:srgbClr val="025373"/>
                </a:solidFill>
                <a:latin typeface="Calibri" pitchFamily="34" charset="0"/>
                <a:ea typeface="Cambria" pitchFamily="18" charset="0"/>
                <a:cs typeface="Calibri" pitchFamily="34" charset="0"/>
              </a:rPr>
              <a:t> руб., необлагаемой — 0,6 </a:t>
            </a:r>
            <a:r>
              <a:rPr lang="ru-RU" sz="1500" dirty="0" err="1" smtClean="0">
                <a:solidFill>
                  <a:srgbClr val="025373"/>
                </a:solidFill>
                <a:latin typeface="Calibri" pitchFamily="34" charset="0"/>
                <a:ea typeface="Cambria" pitchFamily="18" charset="0"/>
                <a:cs typeface="Calibri" pitchFamily="34" charset="0"/>
              </a:rPr>
              <a:t>млн</a:t>
            </a:r>
            <a:r>
              <a:rPr lang="ru-RU" sz="1500" dirty="0" smtClean="0">
                <a:solidFill>
                  <a:srgbClr val="025373"/>
                </a:solidFill>
                <a:latin typeface="Calibri" pitchFamily="34" charset="0"/>
                <a:ea typeface="Cambria" pitchFamily="18" charset="0"/>
                <a:cs typeface="Calibri" pitchFamily="34" charset="0"/>
              </a:rPr>
              <a:t> руб.</a:t>
            </a:r>
          </a:p>
          <a:p>
            <a:pPr>
              <a:buNone/>
            </a:pPr>
            <a:r>
              <a:rPr lang="ru-RU" sz="1500" dirty="0" smtClean="0">
                <a:solidFill>
                  <a:srgbClr val="025373"/>
                </a:solidFill>
                <a:latin typeface="Calibri" pitchFamily="34" charset="0"/>
                <a:ea typeface="Cambria" pitchFamily="18" charset="0"/>
                <a:cs typeface="Calibri" pitchFamily="34" charset="0"/>
              </a:rPr>
              <a:t>       Выручка от продажи облагаемых товаров (без НДС) — 1,7 </a:t>
            </a:r>
            <a:r>
              <a:rPr lang="ru-RU" sz="1500" dirty="0" err="1" smtClean="0">
                <a:solidFill>
                  <a:srgbClr val="025373"/>
                </a:solidFill>
                <a:latin typeface="Calibri" pitchFamily="34" charset="0"/>
                <a:ea typeface="Cambria" pitchFamily="18" charset="0"/>
                <a:cs typeface="Calibri" pitchFamily="34" charset="0"/>
              </a:rPr>
              <a:t>млн</a:t>
            </a:r>
            <a:r>
              <a:rPr lang="ru-RU" sz="1500" dirty="0" smtClean="0">
                <a:solidFill>
                  <a:srgbClr val="025373"/>
                </a:solidFill>
                <a:latin typeface="Calibri" pitchFamily="34" charset="0"/>
                <a:ea typeface="Cambria" pitchFamily="18" charset="0"/>
                <a:cs typeface="Calibri" pitchFamily="34" charset="0"/>
              </a:rPr>
              <a:t> руб., необлагаемых — 150 тыс. руб. Бухгалтер рассчитал пропорцию по таким показателям, как прямые затраты, численность сотрудников, ФОТ, стоимость ОС и выручка от реализации. Результаты смотрите в таблице.</a:t>
            </a:r>
          </a:p>
          <a:p>
            <a:endParaRPr lang="ru-RU" sz="1500" dirty="0">
              <a:solidFill>
                <a:srgbClr val="002060"/>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xmlns="" id="{FFEE596B-A331-10BD-7E7A-8EF49DE36EE6}"/>
              </a:ext>
            </a:extLst>
          </p:cNvPr>
          <p:cNvSpPr txBox="1"/>
          <p:nvPr/>
        </p:nvSpPr>
        <p:spPr>
          <a:xfrm>
            <a:off x="1259632" y="339502"/>
            <a:ext cx="6792367" cy="646331"/>
          </a:xfrm>
          <a:prstGeom prst="rect">
            <a:avLst/>
          </a:prstGeom>
          <a:noFill/>
        </p:spPr>
        <p:txBody>
          <a:bodyPr wrap="square">
            <a:spAutoFit/>
          </a:bodyPr>
          <a:lstStyle/>
          <a:p>
            <a:pPr algn="ctr" fontAlgn="base"/>
            <a:r>
              <a:rPr lang="ru-RU" b="1" dirty="0" smtClean="0">
                <a:solidFill>
                  <a:schemeClr val="tx2"/>
                </a:solidFill>
              </a:rPr>
              <a:t>Применение освобождения от обязанностей плательщика НДС </a:t>
            </a:r>
          </a:p>
        </p:txBody>
      </p:sp>
      <p:graphicFrame>
        <p:nvGraphicFramePr>
          <p:cNvPr id="10" name="Таблица 9"/>
          <p:cNvGraphicFramePr>
            <a:graphicFrameLocks noGrp="1"/>
          </p:cNvGraphicFramePr>
          <p:nvPr>
            <p:extLst>
              <p:ext uri="{D42A27DB-BD31-4B8C-83A1-F6EECF244321}">
                <p14:modId xmlns="" xmlns:p14="http://schemas.microsoft.com/office/powerpoint/2010/main" val="1221342467"/>
              </p:ext>
            </p:extLst>
          </p:nvPr>
        </p:nvGraphicFramePr>
        <p:xfrm>
          <a:off x="330739" y="1611624"/>
          <a:ext cx="8350369" cy="2112271"/>
        </p:xfrm>
        <a:graphic>
          <a:graphicData uri="http://schemas.openxmlformats.org/drawingml/2006/table">
            <a:tbl>
              <a:tblPr/>
              <a:tblGrid>
                <a:gridCol w="2783192"/>
                <a:gridCol w="2783192"/>
                <a:gridCol w="2783985"/>
              </a:tblGrid>
              <a:tr h="377197">
                <a:tc>
                  <a:txBody>
                    <a:bodyPr/>
                    <a:lstStyle/>
                    <a:p>
                      <a:pPr algn="ctr">
                        <a:spcAft>
                          <a:spcPts val="0"/>
                        </a:spcAft>
                      </a:pPr>
                      <a:r>
                        <a:rPr lang="ru-RU" sz="1100" b="1" dirty="0">
                          <a:solidFill>
                            <a:schemeClr val="tx2"/>
                          </a:solidFill>
                          <a:latin typeface="Arial" pitchFamily="34" charset="0"/>
                          <a:ea typeface="Times New Roman"/>
                          <a:cs typeface="Arial" pitchFamily="34" charset="0"/>
                        </a:rPr>
                        <a:t>Доходы</a:t>
                      </a:r>
                      <a:endParaRPr lang="ru-RU" sz="1100" dirty="0">
                        <a:solidFill>
                          <a:schemeClr val="tx2"/>
                        </a:solidFill>
                        <a:latin typeface="Arial" pitchFamily="34" charset="0"/>
                        <a:ea typeface="Times New Roman"/>
                        <a:cs typeface="Arial" pitchFamily="34" charset="0"/>
                      </a:endParaRP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c>
                  <a:txBody>
                    <a:bodyPr/>
                    <a:lstStyle/>
                    <a:p>
                      <a:pPr algn="ctr">
                        <a:spcAft>
                          <a:spcPts val="0"/>
                        </a:spcAft>
                      </a:pPr>
                      <a:r>
                        <a:rPr lang="ru-RU" sz="1100" b="1">
                          <a:solidFill>
                            <a:schemeClr val="tx2"/>
                          </a:solidFill>
                          <a:latin typeface="Arial" pitchFamily="34" charset="0"/>
                          <a:ea typeface="Times New Roman"/>
                          <a:cs typeface="Arial" pitchFamily="34" charset="0"/>
                        </a:rPr>
                        <a:t>Ставка</a:t>
                      </a:r>
                      <a:endParaRPr lang="ru-RU" sz="1100">
                        <a:solidFill>
                          <a:schemeClr val="tx2"/>
                        </a:solidFill>
                        <a:latin typeface="Arial" pitchFamily="34" charset="0"/>
                        <a:ea typeface="Times New Roman"/>
                        <a:cs typeface="Arial" pitchFamily="34" charset="0"/>
                      </a:endParaRP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c>
                  <a:txBody>
                    <a:bodyPr/>
                    <a:lstStyle/>
                    <a:p>
                      <a:pPr algn="ctr">
                        <a:spcAft>
                          <a:spcPts val="0"/>
                        </a:spcAft>
                      </a:pPr>
                      <a:r>
                        <a:rPr lang="ru-RU" sz="1100" b="1">
                          <a:solidFill>
                            <a:schemeClr val="tx2"/>
                          </a:solidFill>
                          <a:latin typeface="Arial" pitchFamily="34" charset="0"/>
                          <a:ea typeface="Times New Roman"/>
                          <a:cs typeface="Arial" pitchFamily="34" charset="0"/>
                        </a:rPr>
                        <a:t>Вычеты НДС</a:t>
                      </a:r>
                      <a:endParaRPr lang="ru-RU" sz="1100">
                        <a:solidFill>
                          <a:schemeClr val="tx2"/>
                        </a:solidFill>
                        <a:latin typeface="Arial" pitchFamily="34" charset="0"/>
                        <a:ea typeface="Times New Roman"/>
                        <a:cs typeface="Arial" pitchFamily="34" charset="0"/>
                      </a:endParaRP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r>
              <a:tr h="637794">
                <a:tc>
                  <a:txBody>
                    <a:bodyPr/>
                    <a:lstStyle/>
                    <a:p>
                      <a:pPr>
                        <a:spcAft>
                          <a:spcPts val="0"/>
                        </a:spcAft>
                      </a:pPr>
                      <a:r>
                        <a:rPr lang="ru-RU" sz="1100" dirty="0">
                          <a:solidFill>
                            <a:schemeClr val="tx2"/>
                          </a:solidFill>
                          <a:latin typeface="Arial" pitchFamily="34" charset="0"/>
                          <a:ea typeface="Times New Roman"/>
                          <a:cs typeface="Arial" pitchFamily="34" charset="0"/>
                        </a:rPr>
                        <a:t>Менее </a:t>
                      </a:r>
                      <a:r>
                        <a:rPr lang="ru-RU" sz="1100" dirty="0" smtClean="0">
                          <a:solidFill>
                            <a:schemeClr val="tx2"/>
                          </a:solidFill>
                          <a:latin typeface="Arial" pitchFamily="34" charset="0"/>
                          <a:ea typeface="Times New Roman"/>
                          <a:cs typeface="Arial" pitchFamily="34" charset="0"/>
                        </a:rPr>
                        <a:t>20 </a:t>
                      </a:r>
                      <a:r>
                        <a:rPr lang="ru-RU" sz="1100" dirty="0">
                          <a:solidFill>
                            <a:schemeClr val="tx2"/>
                          </a:solidFill>
                          <a:latin typeface="Arial" pitchFamily="34" charset="0"/>
                          <a:ea typeface="Times New Roman"/>
                          <a:cs typeface="Arial" pitchFamily="34" charset="0"/>
                        </a:rPr>
                        <a:t>млн.руб.(за год предшествующий году применения освобождения)</a:t>
                      </a: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c>
                  <a:txBody>
                    <a:bodyPr/>
                    <a:lstStyle/>
                    <a:p>
                      <a:pPr algn="ctr">
                        <a:spcAft>
                          <a:spcPts val="0"/>
                        </a:spcAft>
                      </a:pPr>
                      <a:r>
                        <a:rPr lang="ru-RU" sz="1100" dirty="0">
                          <a:solidFill>
                            <a:schemeClr val="tx2"/>
                          </a:solidFill>
                          <a:latin typeface="Arial" pitchFamily="34" charset="0"/>
                          <a:ea typeface="Times New Roman"/>
                          <a:cs typeface="Arial" pitchFamily="34" charset="0"/>
                        </a:rPr>
                        <a:t>Освобождение </a:t>
                      </a:r>
                      <a:r>
                        <a:rPr lang="ru-RU" sz="1100" dirty="0" smtClean="0">
                          <a:solidFill>
                            <a:schemeClr val="tx2"/>
                          </a:solidFill>
                          <a:latin typeface="Arial" pitchFamily="34" charset="0"/>
                          <a:ea typeface="Times New Roman"/>
                          <a:cs typeface="Arial" pitchFamily="34" charset="0"/>
                        </a:rPr>
                        <a:t>от (п.1 ст.145 НК РФ) </a:t>
                      </a:r>
                      <a:r>
                        <a:rPr lang="ru-RU" sz="1100" dirty="0">
                          <a:solidFill>
                            <a:schemeClr val="tx2"/>
                          </a:solidFill>
                          <a:latin typeface="Arial" pitchFamily="34" charset="0"/>
                          <a:ea typeface="Times New Roman"/>
                          <a:cs typeface="Arial" pitchFamily="34" charset="0"/>
                        </a:rPr>
                        <a:t>уплаты</a:t>
                      </a: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c>
                  <a:txBody>
                    <a:bodyPr/>
                    <a:lstStyle/>
                    <a:p>
                      <a:pPr algn="l">
                        <a:spcAft>
                          <a:spcPts val="0"/>
                        </a:spcAft>
                      </a:pPr>
                      <a:r>
                        <a:rPr lang="ru-RU" sz="1100" dirty="0">
                          <a:solidFill>
                            <a:schemeClr val="tx2"/>
                          </a:solidFill>
                          <a:latin typeface="Arial" pitchFamily="34" charset="0"/>
                          <a:ea typeface="Times New Roman"/>
                          <a:cs typeface="Arial" pitchFamily="34" charset="0"/>
                        </a:rPr>
                        <a:t>Нет</a:t>
                      </a: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r>
              <a:tr h="617220">
                <a:tc>
                  <a:txBody>
                    <a:bodyPr/>
                    <a:lstStyle/>
                    <a:p>
                      <a:pPr>
                        <a:spcAft>
                          <a:spcPts val="0"/>
                        </a:spcAft>
                      </a:pPr>
                      <a:r>
                        <a:rPr lang="ru-RU" sz="1100" dirty="0">
                          <a:solidFill>
                            <a:schemeClr val="tx2"/>
                          </a:solidFill>
                          <a:latin typeface="Arial" pitchFamily="34" charset="0"/>
                          <a:ea typeface="Times New Roman"/>
                          <a:cs typeface="Arial" pitchFamily="34" charset="0"/>
                        </a:rPr>
                        <a:t>От </a:t>
                      </a:r>
                      <a:r>
                        <a:rPr lang="ru-RU" sz="1100" dirty="0" smtClean="0">
                          <a:solidFill>
                            <a:schemeClr val="tx2"/>
                          </a:solidFill>
                          <a:latin typeface="Arial" pitchFamily="34" charset="0"/>
                          <a:ea typeface="Times New Roman"/>
                          <a:cs typeface="Arial" pitchFamily="34" charset="0"/>
                        </a:rPr>
                        <a:t>20 </a:t>
                      </a:r>
                      <a:r>
                        <a:rPr lang="ru-RU" sz="1100" dirty="0">
                          <a:solidFill>
                            <a:schemeClr val="tx2"/>
                          </a:solidFill>
                          <a:latin typeface="Arial" pitchFamily="34" charset="0"/>
                          <a:ea typeface="Times New Roman"/>
                          <a:cs typeface="Arial" pitchFamily="34" charset="0"/>
                        </a:rPr>
                        <a:t>млн. руб. до </a:t>
                      </a:r>
                      <a:r>
                        <a:rPr lang="ru-RU" sz="1100" dirty="0" smtClean="0">
                          <a:solidFill>
                            <a:schemeClr val="tx2"/>
                          </a:solidFill>
                          <a:latin typeface="Arial" pitchFamily="34" charset="0"/>
                          <a:ea typeface="Times New Roman"/>
                          <a:cs typeface="Arial" pitchFamily="34" charset="0"/>
                        </a:rPr>
                        <a:t>272,5 </a:t>
                      </a:r>
                      <a:r>
                        <a:rPr lang="ru-RU" sz="1100" dirty="0">
                          <a:solidFill>
                            <a:schemeClr val="tx2"/>
                          </a:solidFill>
                          <a:latin typeface="Arial" pitchFamily="34" charset="0"/>
                          <a:ea typeface="Times New Roman"/>
                          <a:cs typeface="Arial" pitchFamily="34" charset="0"/>
                        </a:rPr>
                        <a:t>млн.руб.</a:t>
                      </a: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c>
                  <a:txBody>
                    <a:bodyPr/>
                    <a:lstStyle/>
                    <a:p>
                      <a:pPr algn="ctr">
                        <a:spcAft>
                          <a:spcPts val="0"/>
                        </a:spcAft>
                      </a:pPr>
                      <a:r>
                        <a:rPr lang="ru-RU" sz="1100" dirty="0">
                          <a:solidFill>
                            <a:schemeClr val="tx2"/>
                          </a:solidFill>
                          <a:latin typeface="Arial" pitchFamily="34" charset="0"/>
                          <a:ea typeface="Times New Roman"/>
                          <a:cs typeface="Arial" pitchFamily="34" charset="0"/>
                        </a:rPr>
                        <a:t>5% или </a:t>
                      </a:r>
                      <a:r>
                        <a:rPr lang="ru-RU" sz="1100" dirty="0" smtClean="0">
                          <a:solidFill>
                            <a:schemeClr val="tx2"/>
                          </a:solidFill>
                          <a:latin typeface="Arial" pitchFamily="34" charset="0"/>
                          <a:ea typeface="Times New Roman"/>
                          <a:cs typeface="Arial" pitchFamily="34" charset="0"/>
                        </a:rPr>
                        <a:t>22% (пп.1 п.8 ст.164 НК РФ)</a:t>
                      </a:r>
                      <a:endParaRPr lang="ru-RU" sz="1100" dirty="0">
                        <a:solidFill>
                          <a:schemeClr val="tx2"/>
                        </a:solidFill>
                        <a:latin typeface="Arial" pitchFamily="34" charset="0"/>
                        <a:ea typeface="Times New Roman"/>
                        <a:cs typeface="Arial" pitchFamily="34" charset="0"/>
                      </a:endParaRP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c>
                  <a:txBody>
                    <a:bodyPr/>
                    <a:lstStyle/>
                    <a:p>
                      <a:pPr algn="l">
                        <a:spcAft>
                          <a:spcPts val="0"/>
                        </a:spcAft>
                      </a:pPr>
                      <a:r>
                        <a:rPr lang="ru-RU" sz="1100" dirty="0">
                          <a:solidFill>
                            <a:schemeClr val="tx2"/>
                          </a:solidFill>
                          <a:latin typeface="Arial" pitchFamily="34" charset="0"/>
                          <a:ea typeface="Times New Roman"/>
                          <a:cs typeface="Arial" pitchFamily="34" charset="0"/>
                        </a:rPr>
                        <a:t>При ставке 5% права на вычет нет. При ставке </a:t>
                      </a:r>
                      <a:r>
                        <a:rPr lang="ru-RU" sz="1100" dirty="0" smtClean="0">
                          <a:solidFill>
                            <a:schemeClr val="tx2"/>
                          </a:solidFill>
                          <a:latin typeface="Arial" pitchFamily="34" charset="0"/>
                          <a:ea typeface="Times New Roman"/>
                          <a:cs typeface="Arial" pitchFamily="34" charset="0"/>
                        </a:rPr>
                        <a:t>22% </a:t>
                      </a:r>
                      <a:r>
                        <a:rPr lang="ru-RU" sz="1100" dirty="0">
                          <a:solidFill>
                            <a:schemeClr val="tx2"/>
                          </a:solidFill>
                          <a:latin typeface="Arial" pitchFamily="34" charset="0"/>
                          <a:ea typeface="Times New Roman"/>
                          <a:cs typeface="Arial" pitchFamily="34" charset="0"/>
                        </a:rPr>
                        <a:t>вычет применяется.</a:t>
                      </a: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r>
              <a:tr h="480060">
                <a:tc>
                  <a:txBody>
                    <a:bodyPr/>
                    <a:lstStyle/>
                    <a:p>
                      <a:pPr>
                        <a:spcAft>
                          <a:spcPts val="0"/>
                        </a:spcAft>
                      </a:pPr>
                      <a:r>
                        <a:rPr lang="ru-RU" sz="1100" dirty="0" smtClean="0">
                          <a:solidFill>
                            <a:schemeClr val="tx2"/>
                          </a:solidFill>
                          <a:latin typeface="Arial" pitchFamily="34" charset="0"/>
                          <a:ea typeface="Times New Roman"/>
                          <a:cs typeface="Arial" pitchFamily="34" charset="0"/>
                        </a:rPr>
                        <a:t>От</a:t>
                      </a:r>
                      <a:r>
                        <a:rPr lang="ru-RU" sz="1100" baseline="0" dirty="0" smtClean="0">
                          <a:solidFill>
                            <a:schemeClr val="tx2"/>
                          </a:solidFill>
                          <a:latin typeface="Arial" pitchFamily="34" charset="0"/>
                          <a:ea typeface="Times New Roman"/>
                          <a:cs typeface="Arial" pitchFamily="34" charset="0"/>
                        </a:rPr>
                        <a:t> </a:t>
                      </a:r>
                      <a:r>
                        <a:rPr lang="ru-RU" sz="1100" dirty="0" smtClean="0">
                          <a:solidFill>
                            <a:schemeClr val="tx2"/>
                          </a:solidFill>
                          <a:latin typeface="Arial" pitchFamily="34" charset="0"/>
                          <a:ea typeface="Times New Roman"/>
                          <a:cs typeface="Arial" pitchFamily="34" charset="0"/>
                        </a:rPr>
                        <a:t> </a:t>
                      </a:r>
                      <a:r>
                        <a:rPr lang="ru-RU" sz="1100" dirty="0">
                          <a:solidFill>
                            <a:schemeClr val="tx2"/>
                          </a:solidFill>
                          <a:latin typeface="Arial" pitchFamily="34" charset="0"/>
                          <a:ea typeface="Times New Roman"/>
                          <a:cs typeface="Arial" pitchFamily="34" charset="0"/>
                        </a:rPr>
                        <a:t>250 млн. руб. до </a:t>
                      </a:r>
                      <a:r>
                        <a:rPr lang="ru-RU" sz="1100" dirty="0" smtClean="0">
                          <a:solidFill>
                            <a:schemeClr val="tx2"/>
                          </a:solidFill>
                          <a:latin typeface="Arial" pitchFamily="34" charset="0"/>
                          <a:ea typeface="Times New Roman"/>
                          <a:cs typeface="Arial" pitchFamily="34" charset="0"/>
                        </a:rPr>
                        <a:t>490,5 </a:t>
                      </a:r>
                      <a:r>
                        <a:rPr lang="ru-RU" sz="1100" dirty="0">
                          <a:solidFill>
                            <a:schemeClr val="tx2"/>
                          </a:solidFill>
                          <a:latin typeface="Arial" pitchFamily="34" charset="0"/>
                          <a:ea typeface="Times New Roman"/>
                          <a:cs typeface="Arial" pitchFamily="34" charset="0"/>
                        </a:rPr>
                        <a:t>млн.руб.</a:t>
                      </a: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c>
                  <a:txBody>
                    <a:bodyPr/>
                    <a:lstStyle/>
                    <a:p>
                      <a:pPr algn="ctr">
                        <a:spcAft>
                          <a:spcPts val="0"/>
                        </a:spcAft>
                      </a:pPr>
                      <a:r>
                        <a:rPr lang="ru-RU" sz="1100" dirty="0">
                          <a:solidFill>
                            <a:schemeClr val="tx2"/>
                          </a:solidFill>
                          <a:latin typeface="Arial" pitchFamily="34" charset="0"/>
                          <a:ea typeface="Times New Roman"/>
                          <a:cs typeface="Arial" pitchFamily="34" charset="0"/>
                        </a:rPr>
                        <a:t>7% или </a:t>
                      </a:r>
                      <a:r>
                        <a:rPr lang="ru-RU" sz="1100" dirty="0" smtClean="0">
                          <a:solidFill>
                            <a:schemeClr val="tx2"/>
                          </a:solidFill>
                          <a:latin typeface="Arial" pitchFamily="34" charset="0"/>
                          <a:ea typeface="Times New Roman"/>
                          <a:cs typeface="Arial" pitchFamily="34" charset="0"/>
                        </a:rPr>
                        <a:t>22% (пп.2 п.8 ст.164 НК РФ)</a:t>
                      </a:r>
                      <a:endParaRPr lang="ru-RU" sz="1100" dirty="0">
                        <a:solidFill>
                          <a:schemeClr val="tx2"/>
                        </a:solidFill>
                        <a:latin typeface="Arial" pitchFamily="34" charset="0"/>
                        <a:ea typeface="Times New Roman"/>
                        <a:cs typeface="Arial" pitchFamily="34" charset="0"/>
                      </a:endParaRP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c>
                  <a:txBody>
                    <a:bodyPr/>
                    <a:lstStyle/>
                    <a:p>
                      <a:pPr algn="l">
                        <a:spcAft>
                          <a:spcPts val="0"/>
                        </a:spcAft>
                      </a:pPr>
                      <a:r>
                        <a:rPr lang="ru-RU" sz="1100" dirty="0">
                          <a:solidFill>
                            <a:schemeClr val="tx2"/>
                          </a:solidFill>
                          <a:latin typeface="Arial" pitchFamily="34" charset="0"/>
                          <a:ea typeface="Times New Roman"/>
                          <a:cs typeface="Arial" pitchFamily="34" charset="0"/>
                        </a:rPr>
                        <a:t>При ставке 7% права на вычет нет. При ставке </a:t>
                      </a:r>
                      <a:r>
                        <a:rPr lang="ru-RU" sz="1100" dirty="0" smtClean="0">
                          <a:solidFill>
                            <a:schemeClr val="tx2"/>
                          </a:solidFill>
                          <a:latin typeface="Arial" pitchFamily="34" charset="0"/>
                          <a:ea typeface="Times New Roman"/>
                          <a:cs typeface="Arial" pitchFamily="34" charset="0"/>
                        </a:rPr>
                        <a:t>22% </a:t>
                      </a:r>
                      <a:r>
                        <a:rPr lang="ru-RU" sz="1100" dirty="0">
                          <a:solidFill>
                            <a:schemeClr val="tx2"/>
                          </a:solidFill>
                          <a:latin typeface="Arial" pitchFamily="34" charset="0"/>
                          <a:ea typeface="Times New Roman"/>
                          <a:cs typeface="Arial" pitchFamily="34" charset="0"/>
                        </a:rPr>
                        <a:t>вычет применяется</a:t>
                      </a:r>
                    </a:p>
                  </a:txBody>
                  <a:tcPr marL="62499" marR="62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F6FB"/>
                    </a:solidFill>
                  </a:tcPr>
                </a:tc>
              </a:tr>
            </a:tbl>
          </a:graphicData>
        </a:graphic>
      </p:graphicFrame>
    </p:spTree>
    <p:extLst>
      <p:ext uri="{BB962C8B-B14F-4D97-AF65-F5344CB8AC3E}">
        <p14:creationId xmlns="" xmlns:p14="http://schemas.microsoft.com/office/powerpoint/2010/main" val="35357570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755576" y="483518"/>
            <a:ext cx="7387184" cy="4104456"/>
          </a:xfrm>
          <a:prstGeom prst="rect">
            <a:avLst/>
          </a:prstGeom>
          <a:noFill/>
          <a:ln w="9525">
            <a:solidFill>
              <a:srgbClr val="025373"/>
            </a:solid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BA9BE1D-E9A7-4736-9131-50597EE332D1}"/>
              </a:ext>
            </a:extLst>
          </p:cNvPr>
          <p:cNvSpPr>
            <a:spLocks noGrp="1"/>
          </p:cNvSpPr>
          <p:nvPr>
            <p:ph type="title"/>
          </p:nvPr>
        </p:nvSpPr>
        <p:spPr>
          <a:xfrm>
            <a:off x="1385646" y="483518"/>
            <a:ext cx="6372707" cy="857250"/>
          </a:xfrm>
        </p:spPr>
        <p:txBody>
          <a:bodyPr>
            <a:normAutofit/>
          </a:bodyPr>
          <a:lstStyle/>
          <a:p>
            <a:pPr algn="ctr" eaLnBrk="1" hangingPunct="1">
              <a:buFont typeface="Georgia" panose="02040502050405020303" pitchFamily="18" charset="0"/>
              <a:buNone/>
              <a:defRPr/>
            </a:pPr>
            <a:r>
              <a:rPr lang="ru-RU" sz="2000" b="1" dirty="0">
                <a:solidFill>
                  <a:srgbClr val="025373"/>
                </a:solidFill>
                <a:latin typeface="Calibri" panose="020F0502020204030204" pitchFamily="34" charset="0"/>
                <a:cs typeface="Calibri" panose="020F0502020204030204" pitchFamily="34" charset="0"/>
              </a:rPr>
              <a:t>Восстановление НДС по основным средствам</a:t>
            </a:r>
          </a:p>
        </p:txBody>
      </p:sp>
      <p:pic>
        <p:nvPicPr>
          <p:cNvPr id="24579" name="Picture 2">
            <a:extLst>
              <a:ext uri="{FF2B5EF4-FFF2-40B4-BE49-F238E27FC236}">
                <a16:creationId xmlns:a16="http://schemas.microsoft.com/office/drawing/2014/main" xmlns="" id="{73AD33A9-E229-4E97-BE88-340D43850F29}"/>
              </a:ext>
            </a:extLst>
          </p:cNvPr>
          <p:cNvPicPr>
            <a:picLocks noGrp="1" noChangeAspect="1" noChangeArrowheads="1"/>
          </p:cNvPicPr>
          <p:nvPr>
            <p:ph sz="quarter" idx="13"/>
          </p:nvPr>
        </p:nvPicPr>
        <p:blipFill>
          <a:blip r:embed="rId2" cstate="print">
            <a:extLst>
              <a:ext uri="{28A0092B-C50C-407E-A947-70E740481C1C}">
                <a14:useLocalDpi xmlns:a14="http://schemas.microsoft.com/office/drawing/2010/main" xmlns="" val="0"/>
              </a:ext>
            </a:extLst>
          </a:blip>
          <a:srcRect/>
          <a:stretch>
            <a:fillRect/>
          </a:stretch>
        </p:blipFill>
        <p:spPr>
          <a:xfrm>
            <a:off x="1355723" y="1751149"/>
            <a:ext cx="6588919" cy="1641201"/>
          </a:xfr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4BD335D-6DA7-4474-8C85-17FC5BA17744}"/>
              </a:ext>
            </a:extLst>
          </p:cNvPr>
          <p:cNvSpPr>
            <a:spLocks noGrp="1"/>
          </p:cNvSpPr>
          <p:nvPr>
            <p:ph type="title"/>
          </p:nvPr>
        </p:nvSpPr>
        <p:spPr>
          <a:xfrm>
            <a:off x="1259632" y="411510"/>
            <a:ext cx="6318701" cy="857250"/>
          </a:xfrm>
        </p:spPr>
        <p:txBody>
          <a:bodyPr>
            <a:normAutofit/>
          </a:bodyPr>
          <a:lstStyle/>
          <a:p>
            <a:pPr>
              <a:defRPr/>
            </a:pPr>
            <a:r>
              <a:rPr lang="ru-RU" sz="2000" b="1" dirty="0">
                <a:solidFill>
                  <a:srgbClr val="025373"/>
                </a:solidFill>
                <a:latin typeface="Calibri" panose="020F0502020204030204" pitchFamily="34" charset="0"/>
                <a:cs typeface="Calibri" panose="020F0502020204030204" pitchFamily="34" charset="0"/>
              </a:rPr>
              <a:t>Как рассчитать НДС к восстановлению </a:t>
            </a:r>
            <a:br>
              <a:rPr lang="ru-RU" sz="2000" b="1" dirty="0">
                <a:solidFill>
                  <a:srgbClr val="025373"/>
                </a:solidFill>
                <a:latin typeface="Calibri" panose="020F0502020204030204" pitchFamily="34" charset="0"/>
                <a:cs typeface="Calibri" panose="020F0502020204030204" pitchFamily="34" charset="0"/>
              </a:rPr>
            </a:br>
            <a:r>
              <a:rPr lang="ru-RU" sz="2000" b="1" dirty="0">
                <a:solidFill>
                  <a:srgbClr val="025373"/>
                </a:solidFill>
                <a:latin typeface="Calibri" panose="020F0502020204030204" pitchFamily="34" charset="0"/>
                <a:cs typeface="Calibri" panose="020F0502020204030204" pitchFamily="34" charset="0"/>
              </a:rPr>
              <a:t>по недвижимости  </a:t>
            </a:r>
          </a:p>
        </p:txBody>
      </p:sp>
      <p:sp>
        <p:nvSpPr>
          <p:cNvPr id="25603" name="Объект 2">
            <a:extLst>
              <a:ext uri="{FF2B5EF4-FFF2-40B4-BE49-F238E27FC236}">
                <a16:creationId xmlns:a16="http://schemas.microsoft.com/office/drawing/2014/main" xmlns="" id="{28956BD6-AE97-441D-B478-CC4BEAAD1F47}"/>
              </a:ext>
            </a:extLst>
          </p:cNvPr>
          <p:cNvSpPr>
            <a:spLocks noGrp="1"/>
          </p:cNvSpPr>
          <p:nvPr>
            <p:ph sz="quarter" idx="13"/>
          </p:nvPr>
        </p:nvSpPr>
        <p:spPr>
          <a:xfrm>
            <a:off x="611560" y="1491630"/>
            <a:ext cx="7488832" cy="3006651"/>
          </a:xfrm>
        </p:spPr>
        <p:txBody>
          <a:bodyPr>
            <a:normAutofit/>
          </a:bodyPr>
          <a:lstStyle/>
          <a:p>
            <a:pPr marL="33338" indent="367904" algn="just">
              <a:buNone/>
            </a:pPr>
            <a:r>
              <a:rPr lang="ru-RU" altLang="ru-RU" sz="1800" dirty="0">
                <a:solidFill>
                  <a:srgbClr val="025373"/>
                </a:solidFill>
                <a:latin typeface="Calibri" panose="020F0502020204030204" pitchFamily="34" charset="0"/>
                <a:cs typeface="Calibri" panose="020F0502020204030204" pitchFamily="34" charset="0"/>
              </a:rPr>
              <a:t>1) Рассчитывается общая сумма НДС, ранее принятая к вычету по объекту недвижимости;</a:t>
            </a:r>
          </a:p>
          <a:p>
            <a:pPr marL="33338" indent="367904" algn="just">
              <a:buNone/>
            </a:pPr>
            <a:r>
              <a:rPr lang="ru-RU" altLang="ru-RU" sz="1800" dirty="0">
                <a:solidFill>
                  <a:srgbClr val="025373"/>
                </a:solidFill>
                <a:latin typeface="Calibri" panose="020F0502020204030204" pitchFamily="34" charset="0"/>
                <a:cs typeface="Calibri" panose="020F0502020204030204" pitchFamily="34" charset="0"/>
              </a:rPr>
              <a:t>2)  Полученная сумма НДС делится на 10;</a:t>
            </a:r>
          </a:p>
          <a:p>
            <a:pPr marL="33338" indent="367904" algn="just">
              <a:buNone/>
            </a:pPr>
            <a:r>
              <a:rPr lang="ru-RU" altLang="ru-RU" sz="1800" dirty="0">
                <a:solidFill>
                  <a:srgbClr val="025373"/>
                </a:solidFill>
                <a:latin typeface="Calibri" panose="020F0502020204030204" pitchFamily="34" charset="0"/>
                <a:cs typeface="Calibri" panose="020F0502020204030204" pitchFamily="34" charset="0"/>
              </a:rPr>
              <a:t>3) По итогам последнего квартала текущего года (в котором объект начал использоваться в деятельности, не облагаемой НДС) определяется следующая пропорция: соотношение стоимости отгруженных товаров (выполненных работ, оказанных услуг), переданных имущественных прав, не облагаемых налогом и перечисленных в п. 2 ст. 170 НК РФ, в общей стоимости товаров (работ, услуг), имущественных прав, отгруженных (переданных) налогоплательщиком за календарный год;</a:t>
            </a:r>
          </a:p>
          <a:p>
            <a:pPr marL="33338" indent="367904">
              <a:buNone/>
            </a:pPr>
            <a:endParaRPr lang="ru-RU" altLang="ru-RU" sz="1800" dirty="0">
              <a:solidFill>
                <a:srgbClr val="02537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A192653-5430-4E63-8507-C070913B04C6}"/>
              </a:ext>
            </a:extLst>
          </p:cNvPr>
          <p:cNvSpPr>
            <a:spLocks noGrp="1"/>
          </p:cNvSpPr>
          <p:nvPr>
            <p:ph type="title"/>
          </p:nvPr>
        </p:nvSpPr>
        <p:spPr>
          <a:xfrm>
            <a:off x="1403648" y="699542"/>
            <a:ext cx="6264695" cy="857250"/>
          </a:xfrm>
        </p:spPr>
        <p:txBody>
          <a:bodyPr>
            <a:normAutofit/>
          </a:bodyPr>
          <a:lstStyle/>
          <a:p>
            <a:pPr algn="ctr" eaLnBrk="1" hangingPunct="1">
              <a:buFont typeface="Georgia" panose="02040502050405020303" pitchFamily="18" charset="0"/>
              <a:buNone/>
              <a:defRPr/>
            </a:pPr>
            <a:r>
              <a:rPr lang="ru-RU" sz="2000" b="1" dirty="0">
                <a:solidFill>
                  <a:srgbClr val="025373"/>
                </a:solidFill>
                <a:latin typeface="Calibri" panose="020F0502020204030204" pitchFamily="34" charset="0"/>
                <a:cs typeface="Calibri" panose="020F0502020204030204" pitchFamily="34" charset="0"/>
              </a:rPr>
              <a:t>Как рассчитать НДС к восстановлению по недвижимости</a:t>
            </a:r>
          </a:p>
        </p:txBody>
      </p:sp>
      <p:sp>
        <p:nvSpPr>
          <p:cNvPr id="26627" name="Объект 2">
            <a:extLst>
              <a:ext uri="{FF2B5EF4-FFF2-40B4-BE49-F238E27FC236}">
                <a16:creationId xmlns:a16="http://schemas.microsoft.com/office/drawing/2014/main" xmlns="" id="{88F20484-BA31-4BDD-83AD-618B21EC6AEB}"/>
              </a:ext>
            </a:extLst>
          </p:cNvPr>
          <p:cNvSpPr>
            <a:spLocks noGrp="1"/>
          </p:cNvSpPr>
          <p:nvPr>
            <p:ph sz="quarter" idx="13"/>
          </p:nvPr>
        </p:nvSpPr>
        <p:spPr>
          <a:xfrm>
            <a:off x="1043608" y="1923678"/>
            <a:ext cx="7056636" cy="2606279"/>
          </a:xfrm>
        </p:spPr>
        <p:txBody>
          <a:bodyPr>
            <a:normAutofit/>
          </a:bodyPr>
          <a:lstStyle/>
          <a:p>
            <a:pPr marL="33338" indent="367904" algn="just">
              <a:buNone/>
            </a:pPr>
            <a:r>
              <a:rPr lang="ru-RU" altLang="ru-RU" sz="2000" dirty="0">
                <a:solidFill>
                  <a:srgbClr val="025373"/>
                </a:solidFill>
                <a:latin typeface="Calibri" panose="020F0502020204030204" pitchFamily="34" charset="0"/>
                <a:cs typeface="Calibri" panose="020F0502020204030204" pitchFamily="34" charset="0"/>
              </a:rPr>
              <a:t>4) сумма НДС к восстановлению за текущий год составит одну десятую от всей суммы НДС, предъявленной ранее к вычету, умноженную на пропорцию, рассчитанную в п. 3;</a:t>
            </a:r>
          </a:p>
          <a:p>
            <a:pPr marL="33338" indent="367904" algn="just">
              <a:buNone/>
            </a:pPr>
            <a:r>
              <a:rPr lang="ru-RU" altLang="ru-RU" sz="2000" dirty="0">
                <a:solidFill>
                  <a:srgbClr val="025373"/>
                </a:solidFill>
                <a:latin typeface="Calibri" panose="020F0502020204030204" pitchFamily="34" charset="0"/>
                <a:cs typeface="Calibri" panose="020F0502020204030204" pitchFamily="34" charset="0"/>
              </a:rPr>
              <a:t>5) полученная по расчетам сумма НДС к восстановлению включается в состав прочих расходов для целей исчисления налога на прибыль.</a:t>
            </a:r>
          </a:p>
          <a:p>
            <a:pPr marL="33338" indent="367904">
              <a:buNone/>
            </a:pPr>
            <a:endParaRPr lang="ru-RU" altLang="ru-RU" sz="2000" dirty="0">
              <a:solidFill>
                <a:srgbClr val="02537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Объект 2">
            <a:extLst>
              <a:ext uri="{FF2B5EF4-FFF2-40B4-BE49-F238E27FC236}">
                <a16:creationId xmlns:a16="http://schemas.microsoft.com/office/drawing/2014/main" xmlns="" id="{5DF7E1BE-3BF3-436C-905C-82771E1E2526}"/>
              </a:ext>
            </a:extLst>
          </p:cNvPr>
          <p:cNvSpPr>
            <a:spLocks noGrp="1"/>
          </p:cNvSpPr>
          <p:nvPr>
            <p:ph sz="quarter" idx="13"/>
          </p:nvPr>
        </p:nvSpPr>
        <p:spPr>
          <a:xfrm>
            <a:off x="899592" y="843558"/>
            <a:ext cx="7344815" cy="3429372"/>
          </a:xfrm>
        </p:spPr>
        <p:txBody>
          <a:bodyPr>
            <a:noAutofit/>
          </a:bodyPr>
          <a:lstStyle/>
          <a:p>
            <a:pPr algn="just">
              <a:buFont typeface="Georgia" panose="02040502050405020303" pitchFamily="18" charset="0"/>
              <a:buNone/>
              <a:defRPr/>
            </a:pPr>
            <a:r>
              <a:rPr lang="ru-RU" altLang="ru-RU" sz="1700" b="1" dirty="0">
                <a:solidFill>
                  <a:srgbClr val="025373"/>
                </a:solidFill>
                <a:latin typeface="Calibri" panose="020F0502020204030204" pitchFamily="34" charset="0"/>
                <a:cs typeface="Calibri" panose="020F0502020204030204" pitchFamily="34" charset="0"/>
              </a:rPr>
              <a:t>Пример</a:t>
            </a:r>
            <a:r>
              <a:rPr lang="ru-RU" altLang="ru-RU" sz="1700" dirty="0">
                <a:solidFill>
                  <a:srgbClr val="025373"/>
                </a:solidFill>
                <a:latin typeface="Calibri" panose="020F0502020204030204" pitchFamily="34" charset="0"/>
                <a:cs typeface="Calibri" panose="020F0502020204030204" pitchFamily="34" charset="0"/>
              </a:rPr>
              <a:t>.</a:t>
            </a:r>
          </a:p>
          <a:p>
            <a:pPr marL="0" indent="533400" algn="just">
              <a:buFont typeface="Georgia" panose="02040502050405020303" pitchFamily="18" charset="0"/>
              <a:buNone/>
              <a:defRPr/>
            </a:pPr>
            <a:r>
              <a:rPr lang="ru-RU" altLang="ru-RU" sz="1700" dirty="0">
                <a:solidFill>
                  <a:srgbClr val="025373"/>
                </a:solidFill>
                <a:latin typeface="Calibri" panose="020F0502020204030204" pitchFamily="34" charset="0"/>
                <a:cs typeface="Calibri" panose="020F0502020204030204" pitchFamily="34" charset="0"/>
              </a:rPr>
              <a:t> </a:t>
            </a:r>
            <a:r>
              <a:rPr lang="ru-RU" sz="1700" dirty="0">
                <a:solidFill>
                  <a:srgbClr val="025373"/>
                </a:solidFill>
                <a:latin typeface="Calibri" panose="020F0502020204030204" pitchFamily="34" charset="0"/>
                <a:cs typeface="Calibri" panose="020F0502020204030204" pitchFamily="34" charset="0"/>
              </a:rPr>
              <a:t>Организация приобрела и ввела в эксплуатацию </a:t>
            </a:r>
            <a:r>
              <a:rPr lang="ru-RU" sz="1700" b="1" dirty="0">
                <a:solidFill>
                  <a:srgbClr val="025373"/>
                </a:solidFill>
                <a:latin typeface="Calibri" panose="020F0502020204030204" pitchFamily="34" charset="0"/>
                <a:cs typeface="Calibri" panose="020F0502020204030204" pitchFamily="34" charset="0"/>
              </a:rPr>
              <a:t>19.09.2016 </a:t>
            </a:r>
            <a:r>
              <a:rPr lang="ru-RU" sz="1700" dirty="0">
                <a:solidFill>
                  <a:srgbClr val="025373"/>
                </a:solidFill>
                <a:latin typeface="Calibri" panose="020F0502020204030204" pitchFamily="34" charset="0"/>
                <a:cs typeface="Calibri" panose="020F0502020204030204" pitchFamily="34" charset="0"/>
              </a:rPr>
              <a:t>объект недвижимости, стоимость которого составляла 54 000 000 руб. (в том числе НДС – </a:t>
            </a:r>
            <a:r>
              <a:rPr lang="ru-RU" sz="1700" b="1" dirty="0">
                <a:solidFill>
                  <a:srgbClr val="025373"/>
                </a:solidFill>
                <a:latin typeface="Calibri" panose="020F0502020204030204" pitchFamily="34" charset="0"/>
                <a:cs typeface="Calibri" panose="020F0502020204030204" pitchFamily="34" charset="0"/>
              </a:rPr>
              <a:t>9 000 000 руб</a:t>
            </a:r>
            <a:r>
              <a:rPr lang="ru-RU" sz="1700" dirty="0">
                <a:solidFill>
                  <a:srgbClr val="025373"/>
                </a:solidFill>
                <a:latin typeface="Calibri" panose="020F0502020204030204" pitchFamily="34" charset="0"/>
                <a:cs typeface="Calibri" panose="020F0502020204030204" pitchFamily="34" charset="0"/>
              </a:rPr>
              <a:t>.). Организация приняла к вычету «входной» НДС. С октября 2016 года по данному объекту начала начисляться амортизация.</a:t>
            </a:r>
          </a:p>
          <a:p>
            <a:pPr marL="0" indent="533400" algn="just">
              <a:buFont typeface="Georgia" panose="02040502050405020303" pitchFamily="18" charset="0"/>
              <a:buNone/>
              <a:defRPr/>
            </a:pPr>
            <a:r>
              <a:rPr lang="ru-RU" sz="1700" dirty="0">
                <a:solidFill>
                  <a:srgbClr val="025373"/>
                </a:solidFill>
                <a:latin typeface="Calibri" panose="020F0502020204030204" pitchFamily="34" charset="0"/>
                <a:cs typeface="Calibri" panose="020F0502020204030204" pitchFamily="34" charset="0"/>
              </a:rPr>
              <a:t>С января </a:t>
            </a:r>
            <a:r>
              <a:rPr lang="ru-RU" sz="1700" b="1" dirty="0">
                <a:solidFill>
                  <a:srgbClr val="025373"/>
                </a:solidFill>
                <a:latin typeface="Calibri" panose="020F0502020204030204" pitchFamily="34" charset="0"/>
                <a:cs typeface="Calibri" panose="020F0502020204030204" pitchFamily="34" charset="0"/>
              </a:rPr>
              <a:t>2020 </a:t>
            </a:r>
            <a:r>
              <a:rPr lang="ru-RU" sz="1700" dirty="0">
                <a:solidFill>
                  <a:srgbClr val="025373"/>
                </a:solidFill>
                <a:latin typeface="Calibri" panose="020F0502020204030204" pitchFamily="34" charset="0"/>
                <a:cs typeface="Calibri" panose="020F0502020204030204" pitchFamily="34" charset="0"/>
              </a:rPr>
              <a:t>года объект недвижимости стал использоваться для осуществления операций, как облагаемых, так и не облагаемых НДС. В связи с этим сумму НДС, ранее принятую к вычету, следует восстановить.</a:t>
            </a:r>
          </a:p>
          <a:p>
            <a:pPr marL="0" indent="533400" algn="just">
              <a:buFont typeface="Georgia" panose="02040502050405020303" pitchFamily="18" charset="0"/>
              <a:buNone/>
              <a:defRPr/>
            </a:pPr>
            <a:r>
              <a:rPr lang="ru-RU" sz="1700" dirty="0">
                <a:solidFill>
                  <a:srgbClr val="025373"/>
                </a:solidFill>
                <a:latin typeface="Calibri" panose="020F0502020204030204" pitchFamily="34" charset="0"/>
                <a:cs typeface="Calibri" panose="020F0502020204030204" pitchFamily="34" charset="0"/>
              </a:rPr>
              <a:t>Налогоплательщик может использовать порядок восстановления НДС в течение десяти лет начиная с года, в котором наступил момент начала начисления амортизации, – </a:t>
            </a:r>
            <a:r>
              <a:rPr lang="ru-RU" sz="1700" b="1" dirty="0">
                <a:solidFill>
                  <a:srgbClr val="025373"/>
                </a:solidFill>
                <a:latin typeface="Calibri" panose="020F0502020204030204" pitchFamily="34" charset="0"/>
                <a:cs typeface="Calibri" panose="020F0502020204030204" pitchFamily="34" charset="0"/>
              </a:rPr>
              <a:t>с 2016 по 2025 год </a:t>
            </a:r>
            <a:r>
              <a:rPr lang="ru-RU" sz="1700" dirty="0">
                <a:solidFill>
                  <a:srgbClr val="025373"/>
                </a:solidFill>
                <a:latin typeface="Calibri" panose="020F0502020204030204" pitchFamily="34" charset="0"/>
                <a:cs typeface="Calibri" panose="020F0502020204030204" pitchFamily="34" charset="0"/>
              </a:rPr>
              <a:t>включительно. Фактически восстановление НДС будет производиться </a:t>
            </a:r>
            <a:r>
              <a:rPr lang="ru-RU" sz="1700" b="1" dirty="0">
                <a:solidFill>
                  <a:srgbClr val="025373"/>
                </a:solidFill>
                <a:latin typeface="Calibri" panose="020F0502020204030204" pitchFamily="34" charset="0"/>
                <a:cs typeface="Calibri" panose="020F0502020204030204" pitchFamily="34" charset="0"/>
              </a:rPr>
              <a:t>с 2020 по 2025 год включительно.</a:t>
            </a:r>
          </a:p>
          <a:p>
            <a:pPr marL="33338" indent="367904" algn="just">
              <a:buNone/>
              <a:defRPr/>
            </a:pPr>
            <a:endParaRPr lang="ru-RU" altLang="ru-RU" sz="1700" b="1" dirty="0">
              <a:solidFill>
                <a:srgbClr val="02537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Объект 2">
            <a:extLst>
              <a:ext uri="{FF2B5EF4-FFF2-40B4-BE49-F238E27FC236}">
                <a16:creationId xmlns:a16="http://schemas.microsoft.com/office/drawing/2014/main" xmlns="" id="{90887F70-5F67-4656-B1CF-D727F5599B74}"/>
              </a:ext>
            </a:extLst>
          </p:cNvPr>
          <p:cNvSpPr>
            <a:spLocks noGrp="1"/>
          </p:cNvSpPr>
          <p:nvPr>
            <p:ph sz="quarter" idx="13"/>
          </p:nvPr>
        </p:nvSpPr>
        <p:spPr>
          <a:xfrm>
            <a:off x="665646" y="771550"/>
            <a:ext cx="7812707" cy="2606278"/>
          </a:xfrm>
        </p:spPr>
        <p:txBody>
          <a:bodyPr>
            <a:noAutofit/>
          </a:bodyPr>
          <a:lstStyle/>
          <a:p>
            <a:pPr algn="just">
              <a:buFont typeface="Georgia" panose="02040502050405020303" pitchFamily="18" charset="0"/>
              <a:buNone/>
              <a:defRPr/>
            </a:pPr>
            <a:r>
              <a:rPr lang="ru-RU" altLang="ru-RU" sz="1600" b="1" dirty="0">
                <a:solidFill>
                  <a:srgbClr val="025373"/>
                </a:solidFill>
                <a:latin typeface="Calibri" panose="020F0502020204030204" pitchFamily="34" charset="0"/>
                <a:cs typeface="Calibri" panose="020F0502020204030204" pitchFamily="34" charset="0"/>
              </a:rPr>
              <a:t>Пример</a:t>
            </a:r>
            <a:r>
              <a:rPr lang="ru-RU" altLang="ru-RU" sz="1600" dirty="0">
                <a:solidFill>
                  <a:srgbClr val="025373"/>
                </a:solidFill>
                <a:latin typeface="Calibri" panose="020F0502020204030204" pitchFamily="34" charset="0"/>
                <a:cs typeface="Calibri" panose="020F0502020204030204" pitchFamily="34" charset="0"/>
              </a:rPr>
              <a:t>. </a:t>
            </a:r>
          </a:p>
          <a:p>
            <a:pPr algn="just">
              <a:buFont typeface="Georgia" panose="02040502050405020303" pitchFamily="18" charset="0"/>
              <a:buNone/>
              <a:defRPr/>
            </a:pPr>
            <a:r>
              <a:rPr lang="ru-RU" sz="1600" dirty="0">
                <a:solidFill>
                  <a:srgbClr val="025373"/>
                </a:solidFill>
                <a:latin typeface="Calibri" panose="020F0502020204030204" pitchFamily="34" charset="0"/>
                <a:cs typeface="Calibri" panose="020F0502020204030204" pitchFamily="34" charset="0"/>
              </a:rPr>
              <a:t>Предположим, что в </a:t>
            </a:r>
            <a:r>
              <a:rPr lang="ru-RU" sz="1600" b="1" dirty="0">
                <a:solidFill>
                  <a:srgbClr val="025373"/>
                </a:solidFill>
                <a:latin typeface="Calibri" panose="020F0502020204030204" pitchFamily="34" charset="0"/>
                <a:cs typeface="Calibri" panose="020F0502020204030204" pitchFamily="34" charset="0"/>
              </a:rPr>
              <a:t>2020 </a:t>
            </a:r>
            <a:r>
              <a:rPr lang="ru-RU" sz="1600" dirty="0">
                <a:solidFill>
                  <a:srgbClr val="025373"/>
                </a:solidFill>
                <a:latin typeface="Calibri" panose="020F0502020204030204" pitchFamily="34" charset="0"/>
                <a:cs typeface="Calibri" panose="020F0502020204030204" pitchFamily="34" charset="0"/>
              </a:rPr>
              <a:t>году стоимость отгруженных товаров составила:</a:t>
            </a:r>
          </a:p>
          <a:p>
            <a:pPr algn="just">
              <a:buFont typeface="Georgia" panose="02040502050405020303" pitchFamily="18" charset="0"/>
              <a:buNone/>
              <a:defRPr/>
            </a:pPr>
            <a:r>
              <a:rPr lang="ru-RU" sz="1600" b="1" dirty="0">
                <a:solidFill>
                  <a:srgbClr val="025373"/>
                </a:solidFill>
                <a:latin typeface="Calibri" panose="020F0502020204030204" pitchFamily="34" charset="0"/>
                <a:cs typeface="Calibri" panose="020F0502020204030204" pitchFamily="34" charset="0"/>
              </a:rPr>
              <a:t>Облагаемых НДС – 36 000 000 руб</a:t>
            </a:r>
            <a:r>
              <a:rPr lang="ru-RU" sz="1600" dirty="0">
                <a:solidFill>
                  <a:srgbClr val="025373"/>
                </a:solidFill>
                <a:latin typeface="Calibri" panose="020F0502020204030204" pitchFamily="34" charset="0"/>
                <a:cs typeface="Calibri" panose="020F0502020204030204" pitchFamily="34" charset="0"/>
              </a:rPr>
              <a:t>. (в том числе НДС – 6 000 000 руб.);</a:t>
            </a:r>
          </a:p>
          <a:p>
            <a:pPr algn="just">
              <a:buFont typeface="Georgia" panose="02040502050405020303" pitchFamily="18" charset="0"/>
              <a:buNone/>
              <a:defRPr/>
            </a:pPr>
            <a:r>
              <a:rPr lang="ru-RU" sz="1600" b="1" dirty="0">
                <a:solidFill>
                  <a:srgbClr val="025373"/>
                </a:solidFill>
                <a:latin typeface="Calibri" panose="020F0502020204030204" pitchFamily="34" charset="0"/>
                <a:cs typeface="Calibri" panose="020F0502020204030204" pitchFamily="34" charset="0"/>
              </a:rPr>
              <a:t>Не облагаемых НДС – 20 000 000 руб.</a:t>
            </a:r>
          </a:p>
          <a:p>
            <a:pPr marL="0" indent="0" algn="just">
              <a:buFont typeface="Georgia" panose="02040502050405020303" pitchFamily="18" charset="0"/>
              <a:buNone/>
              <a:defRPr/>
            </a:pPr>
            <a:r>
              <a:rPr lang="ru-RU" sz="1600" dirty="0">
                <a:solidFill>
                  <a:srgbClr val="025373"/>
                </a:solidFill>
                <a:latin typeface="Calibri" panose="020F0502020204030204" pitchFamily="34" charset="0"/>
                <a:cs typeface="Calibri" panose="020F0502020204030204" pitchFamily="34" charset="0"/>
              </a:rPr>
              <a:t>1/10 суммы НДС, ранее принятой к вычету по данному объекту недвижимости, равна </a:t>
            </a:r>
            <a:r>
              <a:rPr lang="ru-RU" sz="1600" b="1" dirty="0">
                <a:solidFill>
                  <a:srgbClr val="025373"/>
                </a:solidFill>
                <a:latin typeface="Calibri" panose="020F0502020204030204" pitchFamily="34" charset="0"/>
                <a:cs typeface="Calibri" panose="020F0502020204030204" pitchFamily="34" charset="0"/>
              </a:rPr>
              <a:t>900 000 руб. (9 000 000 руб. / 10 лет).</a:t>
            </a:r>
          </a:p>
          <a:p>
            <a:pPr marL="0" indent="0" algn="just">
              <a:buFont typeface="Georgia" panose="02040502050405020303" pitchFamily="18" charset="0"/>
              <a:buNone/>
              <a:defRPr/>
            </a:pPr>
            <a:r>
              <a:rPr lang="ru-RU" sz="1600" b="1" dirty="0">
                <a:solidFill>
                  <a:srgbClr val="025373"/>
                </a:solidFill>
                <a:latin typeface="Calibri" panose="020F0502020204030204" pitchFamily="34" charset="0"/>
                <a:cs typeface="Calibri" panose="020F0502020204030204" pitchFamily="34" charset="0"/>
              </a:rPr>
              <a:t>Доля</a:t>
            </a:r>
            <a:r>
              <a:rPr lang="ru-RU" sz="1600" dirty="0">
                <a:solidFill>
                  <a:srgbClr val="025373"/>
                </a:solidFill>
                <a:latin typeface="Calibri" panose="020F0502020204030204" pitchFamily="34" charset="0"/>
                <a:cs typeface="Calibri" panose="020F0502020204030204" pitchFamily="34" charset="0"/>
              </a:rPr>
              <a:t> стоимости отгруженных товаров, не облагаемых налогом, в общей стоимости товаров составит </a:t>
            </a:r>
            <a:r>
              <a:rPr lang="ru-RU" sz="1600" b="1" dirty="0">
                <a:solidFill>
                  <a:srgbClr val="025373"/>
                </a:solidFill>
                <a:latin typeface="Calibri" panose="020F0502020204030204" pitchFamily="34" charset="0"/>
                <a:cs typeface="Calibri" panose="020F0502020204030204" pitchFamily="34" charset="0"/>
              </a:rPr>
              <a:t>40 %</a:t>
            </a:r>
            <a:r>
              <a:rPr lang="ru-RU" sz="1600" dirty="0">
                <a:solidFill>
                  <a:srgbClr val="025373"/>
                </a:solidFill>
                <a:latin typeface="Calibri" panose="020F0502020204030204" pitchFamily="34" charset="0"/>
                <a:cs typeface="Calibri" panose="020F0502020204030204" pitchFamily="34" charset="0"/>
              </a:rPr>
              <a:t> (20 000 000 руб. / (20 000 000 + (36 000 000 ‑ 6 000 000)) руб. х 100 %).</a:t>
            </a:r>
          </a:p>
          <a:p>
            <a:pPr marL="0" indent="0" algn="just">
              <a:buFont typeface="Georgia" panose="02040502050405020303" pitchFamily="18" charset="0"/>
              <a:buNone/>
              <a:defRPr/>
            </a:pPr>
            <a:r>
              <a:rPr lang="ru-RU" sz="1600" dirty="0">
                <a:solidFill>
                  <a:srgbClr val="025373"/>
                </a:solidFill>
                <a:latin typeface="Calibri" panose="020F0502020204030204" pitchFamily="34" charset="0"/>
                <a:cs typeface="Calibri" panose="020F0502020204030204" pitchFamily="34" charset="0"/>
              </a:rPr>
              <a:t>Сумма НДС, подлежащая восстановлению и отражению в книге продаж в декабре 2020 года, составит </a:t>
            </a:r>
            <a:r>
              <a:rPr lang="ru-RU" sz="1600" b="1" dirty="0">
                <a:solidFill>
                  <a:srgbClr val="025373"/>
                </a:solidFill>
                <a:latin typeface="Calibri" panose="020F0502020204030204" pitchFamily="34" charset="0"/>
                <a:cs typeface="Calibri" panose="020F0502020204030204" pitchFamily="34" charset="0"/>
              </a:rPr>
              <a:t>360 000 руб. (900 000 руб. х 40 %).</a:t>
            </a:r>
          </a:p>
          <a:p>
            <a:pPr marL="0" indent="0" algn="just">
              <a:buFont typeface="Georgia" panose="02040502050405020303" pitchFamily="18" charset="0"/>
              <a:buNone/>
              <a:defRPr/>
            </a:pPr>
            <a:r>
              <a:rPr lang="ru-RU" sz="1600" dirty="0">
                <a:solidFill>
                  <a:srgbClr val="025373"/>
                </a:solidFill>
                <a:latin typeface="Calibri" panose="020F0502020204030204" pitchFamily="34" charset="0"/>
                <a:cs typeface="Calibri" panose="020F0502020204030204" pitchFamily="34" charset="0"/>
              </a:rPr>
              <a:t>Эта сумма будет отражена в составе прочих расходов для целей исчисления налога на прибыль в декабре 2020 года.</a:t>
            </a:r>
          </a:p>
          <a:p>
            <a:pPr marL="33338" indent="367904" algn="just">
              <a:buNone/>
              <a:defRPr/>
            </a:pPr>
            <a:endParaRPr lang="ru-RU" altLang="ru-RU" sz="1600" b="1" dirty="0">
              <a:solidFill>
                <a:srgbClr val="02537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Прямоугольник 3">
            <a:extLst>
              <a:ext uri="{FF2B5EF4-FFF2-40B4-BE49-F238E27FC236}">
                <a16:creationId xmlns:a16="http://schemas.microsoft.com/office/drawing/2014/main" xmlns="" id="{A71766F3-98E2-4F50-B824-E022D05F0A96}"/>
              </a:ext>
            </a:extLst>
          </p:cNvPr>
          <p:cNvSpPr>
            <a:spLocks noChangeArrowheads="1"/>
          </p:cNvSpPr>
          <p:nvPr/>
        </p:nvSpPr>
        <p:spPr bwMode="auto">
          <a:xfrm>
            <a:off x="539552" y="771550"/>
            <a:ext cx="7812868" cy="37548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ru-RU" altLang="ru-RU" sz="1400" b="1" dirty="0">
                <a:solidFill>
                  <a:srgbClr val="025373"/>
                </a:solidFill>
                <a:latin typeface="Calibri" panose="020F0502020204030204" pitchFamily="34" charset="0"/>
                <a:cs typeface="Calibri" panose="020F0502020204030204" pitchFamily="34" charset="0"/>
              </a:rPr>
              <a:t>Пример 2.</a:t>
            </a:r>
            <a:endParaRPr lang="ru-RU" altLang="ru-RU" sz="1400" dirty="0">
              <a:solidFill>
                <a:srgbClr val="025373"/>
              </a:solidFill>
              <a:latin typeface="Calibri" panose="020F0502020204030204" pitchFamily="34" charset="0"/>
              <a:cs typeface="Calibri" panose="020F0502020204030204" pitchFamily="34" charset="0"/>
            </a:endParaRPr>
          </a:p>
          <a:p>
            <a:pPr algn="just" eaLnBrk="1" hangingPunct="1"/>
            <a:r>
              <a:rPr lang="ru-RU" altLang="ru-RU" sz="1400" dirty="0">
                <a:solidFill>
                  <a:srgbClr val="025373"/>
                </a:solidFill>
                <a:latin typeface="Calibri" panose="020F0502020204030204" pitchFamily="34" charset="0"/>
                <a:cs typeface="Calibri" panose="020F0502020204030204" pitchFamily="34" charset="0"/>
              </a:rPr>
              <a:t>Продолжим пример 1.</a:t>
            </a:r>
          </a:p>
          <a:p>
            <a:pPr algn="just" eaLnBrk="1" hangingPunct="1"/>
            <a:r>
              <a:rPr lang="ru-RU" altLang="ru-RU" sz="1400" dirty="0">
                <a:solidFill>
                  <a:srgbClr val="025373"/>
                </a:solidFill>
                <a:latin typeface="Calibri" panose="020F0502020204030204" pitchFamily="34" charset="0"/>
                <a:cs typeface="Calibri" panose="020F0502020204030204" pitchFamily="34" charset="0"/>
              </a:rPr>
              <a:t>Организация произвела </a:t>
            </a:r>
            <a:r>
              <a:rPr lang="ru-RU" altLang="ru-RU" sz="1400" b="1" dirty="0">
                <a:solidFill>
                  <a:srgbClr val="025373"/>
                </a:solidFill>
                <a:latin typeface="Calibri" panose="020F0502020204030204" pitchFamily="34" charset="0"/>
                <a:cs typeface="Calibri" panose="020F0502020204030204" pitchFamily="34" charset="0"/>
              </a:rPr>
              <a:t>реконструкцию объекта недвижимости</a:t>
            </a:r>
            <a:r>
              <a:rPr lang="ru-RU" altLang="ru-RU" sz="1400" dirty="0">
                <a:solidFill>
                  <a:srgbClr val="025373"/>
                </a:solidFill>
                <a:latin typeface="Calibri" panose="020F0502020204030204" pitchFamily="34" charset="0"/>
                <a:cs typeface="Calibri" panose="020F0502020204030204" pitchFamily="34" charset="0"/>
              </a:rPr>
              <a:t>, которая была </a:t>
            </a:r>
            <a:r>
              <a:rPr lang="ru-RU" altLang="ru-RU" sz="1400" b="1" dirty="0">
                <a:solidFill>
                  <a:srgbClr val="025373"/>
                </a:solidFill>
                <a:latin typeface="Calibri" panose="020F0502020204030204" pitchFamily="34" charset="0"/>
                <a:cs typeface="Calibri" panose="020F0502020204030204" pitchFamily="34" charset="0"/>
              </a:rPr>
              <a:t>начата в апреле 2020 года и завершена в сентябре 2020 года</a:t>
            </a:r>
            <a:r>
              <a:rPr lang="ru-RU" altLang="ru-RU" sz="1400" dirty="0">
                <a:solidFill>
                  <a:srgbClr val="025373"/>
                </a:solidFill>
                <a:latin typeface="Calibri" panose="020F0502020204030204" pitchFamily="34" charset="0"/>
                <a:cs typeface="Calibri" panose="020F0502020204030204" pitchFamily="34" charset="0"/>
              </a:rPr>
              <a:t>. Расходы на модернизацию составили </a:t>
            </a:r>
            <a:r>
              <a:rPr lang="ru-RU" altLang="ru-RU" sz="1400" b="1" dirty="0">
                <a:solidFill>
                  <a:srgbClr val="025373"/>
                </a:solidFill>
                <a:latin typeface="Calibri" panose="020F0502020204030204" pitchFamily="34" charset="0"/>
                <a:cs typeface="Calibri" panose="020F0502020204030204" pitchFamily="34" charset="0"/>
              </a:rPr>
              <a:t>1 200 000 руб</a:t>
            </a:r>
            <a:r>
              <a:rPr lang="ru-RU" altLang="ru-RU" sz="1400" dirty="0">
                <a:solidFill>
                  <a:srgbClr val="025373"/>
                </a:solidFill>
                <a:latin typeface="Calibri" panose="020F0502020204030204" pitchFamily="34" charset="0"/>
                <a:cs typeface="Calibri" panose="020F0502020204030204" pitchFamily="34" charset="0"/>
              </a:rPr>
              <a:t>. (в том числе НДС – </a:t>
            </a:r>
            <a:r>
              <a:rPr lang="ru-RU" altLang="ru-RU" sz="1400" b="1" dirty="0">
                <a:solidFill>
                  <a:srgbClr val="025373"/>
                </a:solidFill>
                <a:latin typeface="Calibri" panose="020F0502020204030204" pitchFamily="34" charset="0"/>
                <a:cs typeface="Calibri" panose="020F0502020204030204" pitchFamily="34" charset="0"/>
              </a:rPr>
              <a:t>200 000 руб. ).</a:t>
            </a:r>
          </a:p>
          <a:p>
            <a:pPr algn="just" eaLnBrk="1" hangingPunct="1"/>
            <a:r>
              <a:rPr lang="ru-RU" altLang="ru-RU" sz="1400" dirty="0">
                <a:solidFill>
                  <a:srgbClr val="025373"/>
                </a:solidFill>
                <a:latin typeface="Calibri" panose="020F0502020204030204" pitchFamily="34" charset="0"/>
                <a:cs typeface="Calibri" panose="020F0502020204030204" pitchFamily="34" charset="0"/>
              </a:rPr>
              <a:t>Начисление амортизации с измененной стоимости началось с октября 2019 года.</a:t>
            </a:r>
          </a:p>
          <a:p>
            <a:pPr algn="just" eaLnBrk="1" hangingPunct="1"/>
            <a:r>
              <a:rPr lang="ru-RU" altLang="ru-RU" sz="1400" dirty="0">
                <a:solidFill>
                  <a:srgbClr val="025373"/>
                </a:solidFill>
                <a:latin typeface="Calibri" panose="020F0502020204030204" pitchFamily="34" charset="0"/>
                <a:cs typeface="Calibri" panose="020F0502020204030204" pitchFamily="34" charset="0"/>
              </a:rPr>
              <a:t>В связи с тем, что с 2020 года объект используется в операциях, не облагаемых НДС, «входной» НДС подлежит восстановлению.</a:t>
            </a:r>
          </a:p>
          <a:p>
            <a:pPr algn="just" eaLnBrk="1" hangingPunct="1"/>
            <a:r>
              <a:rPr lang="ru-RU" altLang="ru-RU" sz="1400" dirty="0">
                <a:solidFill>
                  <a:srgbClr val="025373"/>
                </a:solidFill>
                <a:latin typeface="Calibri" panose="020F0502020204030204" pitchFamily="34" charset="0"/>
                <a:cs typeface="Calibri" panose="020F0502020204030204" pitchFamily="34" charset="0"/>
              </a:rPr>
              <a:t>Налогоплательщик будет использовать порядок восстановления НДС в течение 10 лет начиная с года, в котором наступил момент начала начисления амортизации, – </a:t>
            </a:r>
            <a:r>
              <a:rPr lang="ru-RU" altLang="ru-RU" sz="1400" b="1" dirty="0">
                <a:solidFill>
                  <a:srgbClr val="025373"/>
                </a:solidFill>
                <a:latin typeface="Calibri" panose="020F0502020204030204" pitchFamily="34" charset="0"/>
                <a:cs typeface="Calibri" panose="020F0502020204030204" pitchFamily="34" charset="0"/>
              </a:rPr>
              <a:t>с 2020 по 2029 год включительно.</a:t>
            </a:r>
          </a:p>
          <a:p>
            <a:pPr algn="just" eaLnBrk="1" hangingPunct="1"/>
            <a:r>
              <a:rPr lang="ru-RU" altLang="ru-RU" sz="1400" b="1" dirty="0">
                <a:solidFill>
                  <a:srgbClr val="025373"/>
                </a:solidFill>
                <a:latin typeface="Calibri" panose="020F0502020204030204" pitchFamily="34" charset="0"/>
                <a:cs typeface="Calibri" panose="020F0502020204030204" pitchFamily="34" charset="0"/>
              </a:rPr>
              <a:t>1/10 суммы НДС</a:t>
            </a:r>
            <a:r>
              <a:rPr lang="ru-RU" altLang="ru-RU" sz="1400" dirty="0">
                <a:solidFill>
                  <a:srgbClr val="025373"/>
                </a:solidFill>
                <a:latin typeface="Calibri" panose="020F0502020204030204" pitchFamily="34" charset="0"/>
                <a:cs typeface="Calibri" panose="020F0502020204030204" pitchFamily="34" charset="0"/>
              </a:rPr>
              <a:t>, ранее принятой к вычету по реконструкции объекта</a:t>
            </a:r>
            <a:br>
              <a:rPr lang="ru-RU" altLang="ru-RU" sz="1400" dirty="0">
                <a:solidFill>
                  <a:srgbClr val="025373"/>
                </a:solidFill>
                <a:latin typeface="Calibri" panose="020F0502020204030204" pitchFamily="34" charset="0"/>
                <a:cs typeface="Calibri" panose="020F0502020204030204" pitchFamily="34" charset="0"/>
              </a:rPr>
            </a:br>
            <a:r>
              <a:rPr lang="ru-RU" altLang="ru-RU" sz="1400" dirty="0">
                <a:solidFill>
                  <a:srgbClr val="025373"/>
                </a:solidFill>
                <a:latin typeface="Calibri" panose="020F0502020204030204" pitchFamily="34" charset="0"/>
                <a:cs typeface="Calibri" panose="020F0502020204030204" pitchFamily="34" charset="0"/>
              </a:rPr>
              <a:t>недвижимости, </a:t>
            </a:r>
            <a:r>
              <a:rPr lang="ru-RU" altLang="ru-RU" sz="1400" b="1" dirty="0">
                <a:solidFill>
                  <a:srgbClr val="025373"/>
                </a:solidFill>
                <a:latin typeface="Calibri" panose="020F0502020204030204" pitchFamily="34" charset="0"/>
                <a:cs typeface="Calibri" panose="020F0502020204030204" pitchFamily="34" charset="0"/>
              </a:rPr>
              <a:t>равна 20 000 руб. (200 000 руб. / 10 лет).</a:t>
            </a:r>
          </a:p>
          <a:p>
            <a:pPr algn="just" eaLnBrk="1" hangingPunct="1"/>
            <a:r>
              <a:rPr lang="ru-RU" altLang="ru-RU" sz="1400" dirty="0">
                <a:solidFill>
                  <a:srgbClr val="025373"/>
                </a:solidFill>
                <a:latin typeface="Calibri" panose="020F0502020204030204" pitchFamily="34" charset="0"/>
                <a:cs typeface="Calibri" panose="020F0502020204030204" pitchFamily="34" charset="0"/>
              </a:rPr>
              <a:t>Суммы «входного» НДС по расходам на приобретение недвижимости подлежат восстановлению в период с 2020 по 2025 год включительно (см. пример 1), а по расходам на реконструкцию – </a:t>
            </a:r>
            <a:r>
              <a:rPr lang="ru-RU" altLang="ru-RU" sz="1400" b="1" dirty="0">
                <a:solidFill>
                  <a:srgbClr val="025373"/>
                </a:solidFill>
                <a:latin typeface="Calibri" panose="020F0502020204030204" pitchFamily="34" charset="0"/>
                <a:cs typeface="Calibri" panose="020F0502020204030204" pitchFamily="34" charset="0"/>
              </a:rPr>
              <a:t>в период с 2020 по 2029 год </a:t>
            </a:r>
            <a:r>
              <a:rPr lang="ru-RU" altLang="ru-RU" sz="1400" dirty="0">
                <a:solidFill>
                  <a:srgbClr val="025373"/>
                </a:solidFill>
                <a:latin typeface="Calibri" panose="020F0502020204030204" pitchFamily="34" charset="0"/>
                <a:cs typeface="Calibri" panose="020F0502020204030204" pitchFamily="34" charset="0"/>
              </a:rPr>
              <a:t>включительно.</a:t>
            </a:r>
          </a:p>
          <a:p>
            <a:pPr algn="just" eaLnBrk="1" hangingPunct="1"/>
            <a:r>
              <a:rPr lang="ru-RU" altLang="ru-RU" sz="1400" dirty="0">
                <a:solidFill>
                  <a:srgbClr val="025373"/>
                </a:solidFill>
                <a:latin typeface="Calibri" panose="020F0502020204030204" pitchFamily="34" charset="0"/>
                <a:cs typeface="Calibri" panose="020F0502020204030204" pitchFamily="34" charset="0"/>
              </a:rPr>
              <a:t>Рассмотрим, как в декларации за разные годы будут отражаться суммы восстановленного НДС.</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a:extLst>
              <a:ext uri="{FF2B5EF4-FFF2-40B4-BE49-F238E27FC236}">
                <a16:creationId xmlns:a16="http://schemas.microsoft.com/office/drawing/2014/main" xmlns="" id="{981262DA-BCF7-42ED-B1CE-3786C4180E2F}"/>
              </a:ext>
            </a:extLst>
          </p:cNvPr>
          <p:cNvGraphicFramePr>
            <a:graphicFrameLocks noGrp="1"/>
          </p:cNvGraphicFramePr>
          <p:nvPr>
            <p:ph sz="quarter" idx="13"/>
            <p:extLst>
              <p:ext uri="{D42A27DB-BD31-4B8C-83A1-F6EECF244321}">
                <p14:modId xmlns:p14="http://schemas.microsoft.com/office/powerpoint/2010/main" xmlns="" val="3408300625"/>
              </p:ext>
            </p:extLst>
          </p:nvPr>
        </p:nvGraphicFramePr>
        <p:xfrm>
          <a:off x="1259632" y="699542"/>
          <a:ext cx="6344071" cy="4102759"/>
        </p:xfrm>
        <a:graphic>
          <a:graphicData uri="http://schemas.openxmlformats.org/drawingml/2006/table">
            <a:tbl>
              <a:tblPr/>
              <a:tblGrid>
                <a:gridCol w="1044684">
                  <a:extLst>
                    <a:ext uri="{9D8B030D-6E8A-4147-A177-3AD203B41FA5}">
                      <a16:colId xmlns:a16="http://schemas.microsoft.com/office/drawing/2014/main" xmlns="" val="20000"/>
                    </a:ext>
                  </a:extLst>
                </a:gridCol>
                <a:gridCol w="816751">
                  <a:extLst>
                    <a:ext uri="{9D8B030D-6E8A-4147-A177-3AD203B41FA5}">
                      <a16:colId xmlns:a16="http://schemas.microsoft.com/office/drawing/2014/main" xmlns="" val="20001"/>
                    </a:ext>
                  </a:extLst>
                </a:gridCol>
                <a:gridCol w="1120659">
                  <a:extLst>
                    <a:ext uri="{9D8B030D-6E8A-4147-A177-3AD203B41FA5}">
                      <a16:colId xmlns:a16="http://schemas.microsoft.com/office/drawing/2014/main" xmlns="" val="20002"/>
                    </a:ext>
                  </a:extLst>
                </a:gridCol>
                <a:gridCol w="1120659">
                  <a:extLst>
                    <a:ext uri="{9D8B030D-6E8A-4147-A177-3AD203B41FA5}">
                      <a16:colId xmlns:a16="http://schemas.microsoft.com/office/drawing/2014/main" xmlns="" val="20003"/>
                    </a:ext>
                  </a:extLst>
                </a:gridCol>
                <a:gridCol w="1120659">
                  <a:extLst>
                    <a:ext uri="{9D8B030D-6E8A-4147-A177-3AD203B41FA5}">
                      <a16:colId xmlns:a16="http://schemas.microsoft.com/office/drawing/2014/main" xmlns="" val="20004"/>
                    </a:ext>
                  </a:extLst>
                </a:gridCol>
                <a:gridCol w="1120659">
                  <a:extLst>
                    <a:ext uri="{9D8B030D-6E8A-4147-A177-3AD203B41FA5}">
                      <a16:colId xmlns:a16="http://schemas.microsoft.com/office/drawing/2014/main" xmlns="" val="20005"/>
                    </a:ext>
                  </a:extLst>
                </a:gridCol>
              </a:tblGrid>
              <a:tr h="598125">
                <a:tc rowSpan="2">
                  <a:txBody>
                    <a:bodyPr/>
                    <a:lstStyle/>
                    <a:p>
                      <a:pPr algn="ctr" fontAlgn="t"/>
                      <a:r>
                        <a:rPr lang="ru-RU" sz="1100" b="1" dirty="0">
                          <a:solidFill>
                            <a:srgbClr val="000000"/>
                          </a:solidFill>
                          <a:latin typeface="Calibri" panose="020F0502020204030204" pitchFamily="34" charset="0"/>
                          <a:cs typeface="Calibri" panose="020F0502020204030204" pitchFamily="34" charset="0"/>
                        </a:rPr>
                        <a:t>Год восстановления НДС</a:t>
                      </a:r>
                      <a:endParaRPr lang="ru-RU" sz="1100" b="0" dirty="0">
                        <a:solidFill>
                          <a:srgbClr val="000000"/>
                        </a:solidFill>
                        <a:latin typeface="Calibri" panose="020F0502020204030204" pitchFamily="34" charset="0"/>
                        <a:cs typeface="Calibri" panose="020F0502020204030204" pitchFamily="34" charset="0"/>
                      </a:endParaRP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rowSpan="2">
                  <a:txBody>
                    <a:bodyPr/>
                    <a:lstStyle/>
                    <a:p>
                      <a:pPr algn="ctr" fontAlgn="t"/>
                      <a:r>
                        <a:rPr lang="ru-RU" sz="1100" b="1" dirty="0">
                          <a:solidFill>
                            <a:srgbClr val="000000"/>
                          </a:solidFill>
                          <a:latin typeface="Calibri" panose="020F0502020204030204" pitchFamily="34" charset="0"/>
                          <a:cs typeface="Calibri" panose="020F0502020204030204" pitchFamily="34" charset="0"/>
                        </a:rPr>
                        <a:t>Доля не облагаемых НДС операций*, %</a:t>
                      </a:r>
                      <a:endParaRPr lang="ru-RU" sz="1100" b="0" dirty="0">
                        <a:solidFill>
                          <a:srgbClr val="000000"/>
                        </a:solidFill>
                        <a:latin typeface="Calibri" panose="020F0502020204030204" pitchFamily="34" charset="0"/>
                        <a:cs typeface="Calibri" panose="020F0502020204030204" pitchFamily="34" charset="0"/>
                      </a:endParaRP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gridSpan="2">
                  <a:txBody>
                    <a:bodyPr/>
                    <a:lstStyle/>
                    <a:p>
                      <a:pPr algn="ctr" fontAlgn="t"/>
                      <a:r>
                        <a:rPr lang="ru-RU" sz="1100" b="1" dirty="0">
                          <a:solidFill>
                            <a:srgbClr val="000000"/>
                          </a:solidFill>
                          <a:latin typeface="Calibri" panose="020F0502020204030204" pitchFamily="34" charset="0"/>
                          <a:cs typeface="Calibri" panose="020F0502020204030204" pitchFamily="34" charset="0"/>
                        </a:rPr>
                        <a:t>Восстановление «входного» НДС по расходам на приобретение недвижимости</a:t>
                      </a:r>
                      <a:endParaRPr lang="ru-RU" sz="1100" b="0" dirty="0">
                        <a:solidFill>
                          <a:srgbClr val="000000"/>
                        </a:solidFill>
                        <a:latin typeface="Calibri" panose="020F0502020204030204" pitchFamily="34" charset="0"/>
                        <a:cs typeface="Calibri" panose="020F0502020204030204" pitchFamily="34" charset="0"/>
                      </a:endParaRP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hMerge="1">
                  <a:txBody>
                    <a:bodyPr/>
                    <a:lstStyle/>
                    <a:p>
                      <a:endParaRPr lang="ru-RU"/>
                    </a:p>
                  </a:txBody>
                  <a:tcPr/>
                </a:tc>
                <a:tc gridSpan="2">
                  <a:txBody>
                    <a:bodyPr/>
                    <a:lstStyle/>
                    <a:p>
                      <a:pPr algn="ctr" fontAlgn="t"/>
                      <a:r>
                        <a:rPr lang="ru-RU" sz="1100" b="1" dirty="0">
                          <a:solidFill>
                            <a:srgbClr val="000000"/>
                          </a:solidFill>
                          <a:latin typeface="Calibri" panose="020F0502020204030204" pitchFamily="34" charset="0"/>
                          <a:cs typeface="Calibri" panose="020F0502020204030204" pitchFamily="34" charset="0"/>
                        </a:rPr>
                        <a:t>Восстановление «входного» НДС по расходам на реконструкцию</a:t>
                      </a:r>
                      <a:endParaRPr lang="ru-RU" sz="1100" b="0" dirty="0">
                        <a:solidFill>
                          <a:srgbClr val="000000"/>
                        </a:solidFill>
                        <a:latin typeface="Calibri" panose="020F0502020204030204" pitchFamily="34" charset="0"/>
                        <a:cs typeface="Calibri" panose="020F0502020204030204" pitchFamily="34" charset="0"/>
                      </a:endParaRP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xmlns="" val="10000"/>
                  </a:ext>
                </a:extLst>
              </a:tr>
              <a:tr h="824782">
                <a:tc vMerge="1">
                  <a:txBody>
                    <a:bodyPr/>
                    <a:lstStyle/>
                    <a:p>
                      <a:endParaRPr lang="ru-RU"/>
                    </a:p>
                  </a:txBody>
                  <a:tcPr/>
                </a:tc>
                <a:tc vMerge="1">
                  <a:txBody>
                    <a:bodyPr/>
                    <a:lstStyle/>
                    <a:p>
                      <a:endParaRPr lang="ru-RU"/>
                    </a:p>
                  </a:txBody>
                  <a:tcPr/>
                </a:tc>
                <a:tc>
                  <a:txBody>
                    <a:bodyPr/>
                    <a:lstStyle/>
                    <a:p>
                      <a:pPr algn="ctr" fontAlgn="t"/>
                      <a:r>
                        <a:rPr lang="ru-RU" sz="1100" b="1" dirty="0">
                          <a:solidFill>
                            <a:srgbClr val="000000"/>
                          </a:solidFill>
                          <a:latin typeface="Calibri" panose="020F0502020204030204" pitchFamily="34" charset="0"/>
                          <a:cs typeface="Calibri" panose="020F0502020204030204" pitchFamily="34" charset="0"/>
                        </a:rPr>
                        <a:t>1/10 суммы НДС, принятой к вычету, руб.</a:t>
                      </a:r>
                      <a:endParaRPr lang="ru-RU" sz="1100" b="0" dirty="0">
                        <a:solidFill>
                          <a:srgbClr val="000000"/>
                        </a:solidFill>
                        <a:latin typeface="Calibri" panose="020F0502020204030204" pitchFamily="34" charset="0"/>
                        <a:cs typeface="Calibri" panose="020F0502020204030204" pitchFamily="34" charset="0"/>
                      </a:endParaRP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1" dirty="0">
                          <a:solidFill>
                            <a:srgbClr val="000000"/>
                          </a:solidFill>
                          <a:latin typeface="Calibri" panose="020F0502020204030204" pitchFamily="34" charset="0"/>
                          <a:cs typeface="Calibri" panose="020F0502020204030204" pitchFamily="34" charset="0"/>
                        </a:rPr>
                        <a:t>Сумма НДС к восстановлению, руб.</a:t>
                      </a:r>
                      <a:endParaRPr lang="ru-RU" sz="1100" b="0" dirty="0">
                        <a:solidFill>
                          <a:srgbClr val="000000"/>
                        </a:solidFill>
                        <a:latin typeface="Calibri" panose="020F0502020204030204" pitchFamily="34" charset="0"/>
                        <a:cs typeface="Calibri" panose="020F0502020204030204" pitchFamily="34" charset="0"/>
                      </a:endParaRP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1" dirty="0">
                          <a:solidFill>
                            <a:srgbClr val="000000"/>
                          </a:solidFill>
                          <a:latin typeface="Calibri" panose="020F0502020204030204" pitchFamily="34" charset="0"/>
                          <a:cs typeface="Calibri" panose="020F0502020204030204" pitchFamily="34" charset="0"/>
                        </a:rPr>
                        <a:t>1/10 суммы НДС, принятой к вычету, руб.</a:t>
                      </a:r>
                      <a:endParaRPr lang="ru-RU" sz="1100" b="0" dirty="0">
                        <a:solidFill>
                          <a:srgbClr val="000000"/>
                        </a:solidFill>
                        <a:latin typeface="Calibri" panose="020F0502020204030204" pitchFamily="34" charset="0"/>
                        <a:cs typeface="Calibri" panose="020F0502020204030204" pitchFamily="34" charset="0"/>
                      </a:endParaRP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1" dirty="0">
                          <a:solidFill>
                            <a:srgbClr val="000000"/>
                          </a:solidFill>
                          <a:latin typeface="Calibri" panose="020F0502020204030204" pitchFamily="34" charset="0"/>
                          <a:cs typeface="Calibri" panose="020F0502020204030204" pitchFamily="34" charset="0"/>
                        </a:rPr>
                        <a:t>Сумма НДС к восстановлению, руб.</a:t>
                      </a:r>
                      <a:endParaRPr lang="ru-RU" sz="1100" b="0" dirty="0">
                        <a:solidFill>
                          <a:srgbClr val="000000"/>
                        </a:solidFill>
                        <a:latin typeface="Calibri" panose="020F0502020204030204" pitchFamily="34" charset="0"/>
                        <a:cs typeface="Calibri" panose="020F0502020204030204" pitchFamily="34" charset="0"/>
                      </a:endParaRP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xmlns="" val="10001"/>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2016</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xmlns="" val="10002"/>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2017</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xmlns="" val="10003"/>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2018</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xmlns="" val="10004"/>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2019</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xmlns="" val="10005"/>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40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360 000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8 000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xmlns="" val="10006"/>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2021</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42</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378 000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8 400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xmlns="" val="10007"/>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2022</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45</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405 000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xmlns="" val="10008"/>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2023</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30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270 000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6 000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xmlns="" val="10009"/>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2024</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33</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297 000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6 600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xmlns="" val="10010"/>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2025</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38</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342 000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7 600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xmlns="" val="10011"/>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2026</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41</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8 200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xmlns="" val="10012"/>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2027</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29</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5 800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xmlns="" val="10013"/>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2028</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37</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7 400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xmlns="" val="10014"/>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2029</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30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6 000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xmlns="" val="10015"/>
                  </a:ext>
                </a:extLst>
              </a:tr>
            </a:tbl>
          </a:graphicData>
        </a:graphic>
      </p:graphicFrame>
      <p:sp>
        <p:nvSpPr>
          <p:cNvPr id="30839" name="Rectangle 1">
            <a:extLst>
              <a:ext uri="{FF2B5EF4-FFF2-40B4-BE49-F238E27FC236}">
                <a16:creationId xmlns:a16="http://schemas.microsoft.com/office/drawing/2014/main" xmlns="" id="{BC85C87F-4859-4CB3-BB6B-0D619AE6A2C7}"/>
              </a:ext>
            </a:extLst>
          </p:cNvPr>
          <p:cNvSpPr>
            <a:spLocks noChangeArrowheads="1"/>
          </p:cNvSpPr>
          <p:nvPr/>
        </p:nvSpPr>
        <p:spPr bwMode="auto">
          <a:xfrm>
            <a:off x="870980" y="360431"/>
            <a:ext cx="7121373"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ru-RU" sz="1400" dirty="0">
                <a:solidFill>
                  <a:srgbClr val="025373"/>
                </a:solidFill>
                <a:latin typeface="Calibri" panose="020F0502020204030204" pitchFamily="34" charset="0"/>
                <a:cs typeface="Calibri" panose="020F0502020204030204" pitchFamily="34" charset="0"/>
              </a:rPr>
              <a:t>* Данные по 2020 году рассчитаны в примере 2,  данные по 2021 – 2029 годам – условные.</a:t>
            </a:r>
            <a:endParaRPr lang="ru-RU" altLang="ru-RU" sz="3600" dirty="0">
              <a:solidFill>
                <a:srgbClr val="025373"/>
              </a:solidFill>
              <a:latin typeface="Calibri" panose="020F0502020204030204" pitchFamily="34" charset="0"/>
              <a:cs typeface="Calibri" panose="020F0502020204030204"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Прямоугольник 28"/>
          <p:cNvSpPr>
            <a:spLocks noChangeArrowheads="1"/>
          </p:cNvSpPr>
          <p:nvPr/>
        </p:nvSpPr>
        <p:spPr bwMode="auto">
          <a:xfrm>
            <a:off x="251520" y="339502"/>
            <a:ext cx="8647113" cy="654023"/>
          </a:xfrm>
          <a:prstGeom prst="rect">
            <a:avLst/>
          </a:prstGeom>
          <a:noFill/>
          <a:ln w="9525">
            <a:noFill/>
            <a:miter lim="800000"/>
            <a:headEnd/>
            <a:tailEnd/>
          </a:ln>
        </p:spPr>
        <p:txBody>
          <a:bodyPr lIns="68579" tIns="34289" rIns="68579" bIns="34289">
            <a:spAutoFit/>
          </a:bodyPr>
          <a:lstStyle/>
          <a:p>
            <a:pPr algn="ctr"/>
            <a:r>
              <a:rPr lang="ru-RU" sz="2000" b="1" dirty="0">
                <a:solidFill>
                  <a:srgbClr val="025373"/>
                </a:solidFill>
                <a:latin typeface="Calibri" pitchFamily="34" charset="0"/>
                <a:cs typeface="Calibri" pitchFamily="34" charset="0"/>
              </a:rPr>
              <a:t>Период применения вычета НДС</a:t>
            </a:r>
          </a:p>
          <a:p>
            <a:pPr algn="ctr"/>
            <a:endParaRPr lang="ru-RU" dirty="0">
              <a:solidFill>
                <a:srgbClr val="025373"/>
              </a:solidFill>
              <a:latin typeface="Times New Roman" pitchFamily="18" charset="0"/>
              <a:cs typeface="Times New Roman" pitchFamily="18" charset="0"/>
            </a:endParaRPr>
          </a:p>
        </p:txBody>
      </p:sp>
      <p:sp>
        <p:nvSpPr>
          <p:cNvPr id="130052" name="Прямоугольник 3"/>
          <p:cNvSpPr>
            <a:spLocks noChangeArrowheads="1"/>
          </p:cNvSpPr>
          <p:nvPr/>
        </p:nvSpPr>
        <p:spPr bwMode="auto">
          <a:xfrm>
            <a:off x="481013" y="1858963"/>
            <a:ext cx="4478337" cy="346247"/>
          </a:xfrm>
          <a:prstGeom prst="rect">
            <a:avLst/>
          </a:prstGeom>
          <a:noFill/>
          <a:ln w="9525">
            <a:noFill/>
            <a:miter lim="800000"/>
            <a:headEnd/>
            <a:tailEnd/>
          </a:ln>
        </p:spPr>
        <p:txBody>
          <a:bodyPr lIns="68579" tIns="34289" rIns="68579" bIns="34289">
            <a:spAutoFit/>
          </a:bodyPr>
          <a:lstStyle/>
          <a:p>
            <a:pPr>
              <a:spcAft>
                <a:spcPts val="450"/>
              </a:spcAft>
            </a:pPr>
            <a:endParaRPr lang="ru-RU" altLang="ru-RU" dirty="0">
              <a:latin typeface="Cambria" pitchFamily="18" charset="0"/>
              <a:ea typeface="Calibri" pitchFamily="34" charset="0"/>
              <a:cs typeface="Cambria" pitchFamily="18" charset="0"/>
            </a:endParaRPr>
          </a:p>
        </p:txBody>
      </p:sp>
      <p:sp>
        <p:nvSpPr>
          <p:cNvPr id="130053" name="Прямоугольник 2"/>
          <p:cNvSpPr>
            <a:spLocks noChangeArrowheads="1"/>
          </p:cNvSpPr>
          <p:nvPr/>
        </p:nvSpPr>
        <p:spPr bwMode="auto">
          <a:xfrm>
            <a:off x="212726" y="1676401"/>
            <a:ext cx="2033588" cy="1577353"/>
          </a:xfrm>
          <a:prstGeom prst="rect">
            <a:avLst/>
          </a:prstGeom>
          <a:noFill/>
          <a:ln w="9525">
            <a:noFill/>
            <a:miter lim="800000"/>
            <a:headEnd/>
            <a:tailEnd/>
          </a:ln>
        </p:spPr>
        <p:txBody>
          <a:bodyPr lIns="68579" tIns="34289" rIns="68579" bIns="34289">
            <a:spAutoFit/>
          </a:bodyPr>
          <a:lstStyle/>
          <a:p>
            <a:r>
              <a:rPr lang="ru-RU" sz="1600" b="1" dirty="0">
                <a:solidFill>
                  <a:srgbClr val="025373"/>
                </a:solidFill>
                <a:latin typeface="Calibri" pitchFamily="34" charset="0"/>
                <a:ea typeface="Calibri" pitchFamily="34" charset="0"/>
                <a:cs typeface="Calibri" pitchFamily="34" charset="0"/>
              </a:rPr>
              <a:t>Определения Конституционного Суда РФ от </a:t>
            </a:r>
            <a:r>
              <a:rPr lang="ru-RU" dirty="0" smtClean="0">
                <a:solidFill>
                  <a:srgbClr val="025373"/>
                </a:solidFill>
                <a:latin typeface="Calibri" pitchFamily="34" charset="0"/>
                <a:cs typeface="Calibri" pitchFamily="34" charset="0"/>
              </a:rPr>
              <a:t> </a:t>
            </a:r>
            <a:r>
              <a:rPr lang="ru-RU" sz="1600" b="1" dirty="0" smtClean="0">
                <a:solidFill>
                  <a:srgbClr val="025373"/>
                </a:solidFill>
                <a:latin typeface="Calibri" pitchFamily="34" charset="0"/>
                <a:ea typeface="Calibri" pitchFamily="34" charset="0"/>
                <a:cs typeface="Calibri" pitchFamily="34" charset="0"/>
              </a:rPr>
              <a:t>24.08.2021  № А63-4186/2020, 308-ЭС21-13958</a:t>
            </a:r>
          </a:p>
        </p:txBody>
      </p:sp>
      <p:sp>
        <p:nvSpPr>
          <p:cNvPr id="130054" name="Прямоугольник 4"/>
          <p:cNvSpPr>
            <a:spLocks noChangeArrowheads="1"/>
          </p:cNvSpPr>
          <p:nvPr/>
        </p:nvSpPr>
        <p:spPr bwMode="auto">
          <a:xfrm>
            <a:off x="2720976" y="1587501"/>
            <a:ext cx="5738813" cy="3046986"/>
          </a:xfrm>
          <a:prstGeom prst="rect">
            <a:avLst/>
          </a:prstGeom>
          <a:noFill/>
          <a:ln w="9525">
            <a:noFill/>
            <a:miter lim="800000"/>
            <a:headEnd/>
            <a:tailEnd/>
          </a:ln>
        </p:spPr>
        <p:txBody>
          <a:bodyPr lIns="91438" tIns="45719" rIns="91438" bIns="45719">
            <a:spAutoFit/>
          </a:bodyPr>
          <a:lstStyle/>
          <a:p>
            <a:r>
              <a:rPr lang="ru-RU" sz="1600" dirty="0" smtClean="0">
                <a:solidFill>
                  <a:srgbClr val="025373"/>
                </a:solidFill>
                <a:latin typeface="Calibri" pitchFamily="34" charset="0"/>
                <a:cs typeface="Calibri" pitchFamily="34" charset="0"/>
              </a:rPr>
              <a:t>В сентябре 2022 года компания купила товар для перепродажи. В этом же месяце она приняла его к учету и получила счет-фактуру от поставщика. Сумма НДС-вычетов по итогам III квартала превысила начисленный налог. Чтобы не привлекать внимание инспекторов, бухгалтер решил этот вычет перенести на будущее.</a:t>
            </a:r>
          </a:p>
          <a:p>
            <a:r>
              <a:rPr lang="ru-RU" sz="1600" dirty="0" smtClean="0">
                <a:solidFill>
                  <a:srgbClr val="025373"/>
                </a:solidFill>
                <a:latin typeface="Calibri" pitchFamily="34" charset="0"/>
                <a:cs typeface="Calibri" pitchFamily="34" charset="0"/>
              </a:rPr>
              <a:t>Формально трехлетний срок для переноса истекает 30 сентября 2025 года. Поэтому заявить отложенный вычет компания вправе за любой период начиная с декларации за III квартал 2022 года, но не позднее 30 сентября 2025 года. Показывать этот вычет в отчете за III квартал 2025 года, который подается в октябре, уже поздно.</a:t>
            </a:r>
            <a:endParaRPr lang="ru-RU" sz="1600" dirty="0">
              <a:solidFill>
                <a:srgbClr val="025373"/>
              </a:solidFill>
              <a:latin typeface="Calibri" pitchFamily="34" charset="0"/>
              <a:cs typeface="Calibri" pitchFamily="34" charset="0"/>
            </a:endParaRPr>
          </a:p>
        </p:txBody>
      </p:sp>
      <p:sp>
        <p:nvSpPr>
          <p:cNvPr id="7" name="Прямоугольник 6"/>
          <p:cNvSpPr/>
          <p:nvPr/>
        </p:nvSpPr>
        <p:spPr>
          <a:xfrm>
            <a:off x="196849" y="739602"/>
            <a:ext cx="8483600" cy="561692"/>
          </a:xfrm>
          <a:prstGeom prst="rect">
            <a:avLst/>
          </a:prstGeom>
        </p:spPr>
        <p:txBody>
          <a:bodyPr wrap="square" lIns="68580" tIns="34290" rIns="68580" bIns="34290">
            <a:spAutoFit/>
          </a:bodyPr>
          <a:lstStyle/>
          <a:p>
            <a:r>
              <a:rPr lang="ru-RU" sz="1600" b="1" i="1" dirty="0" smtClean="0">
                <a:solidFill>
                  <a:srgbClr val="025373"/>
                </a:solidFill>
                <a:latin typeface="Calibri" pitchFamily="34" charset="0"/>
                <a:cs typeface="Calibri" pitchFamily="34" charset="0"/>
              </a:rPr>
              <a:t>Срок исчисляется с даты, когда товар, работы или услуги приняли на учет. И он не продлевается на период, предусмотренный для сдачи декларации</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2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11510"/>
            <a:ext cx="8229600" cy="857250"/>
          </a:xfrm>
        </p:spPr>
        <p:txBody>
          <a:bodyPr>
            <a:normAutofit/>
          </a:bodyPr>
          <a:lstStyle/>
          <a:p>
            <a:r>
              <a:rPr lang="ru-RU" sz="2100" b="1" dirty="0" smtClean="0">
                <a:solidFill>
                  <a:srgbClr val="025373"/>
                </a:solidFill>
                <a:latin typeface="Calibri" panose="020F0502020204030204" pitchFamily="34" charset="0"/>
                <a:cs typeface="Calibri" panose="020F0502020204030204" pitchFamily="34" charset="0"/>
              </a:rPr>
              <a:t>Когда для вычета необходима уплата налога</a:t>
            </a:r>
            <a:endParaRPr lang="ru-RU" sz="2100" b="1" dirty="0">
              <a:solidFill>
                <a:srgbClr val="025373"/>
              </a:solidFill>
              <a:latin typeface="Calibri" panose="020F0502020204030204" pitchFamily="34" charset="0"/>
              <a:cs typeface="Calibri" panose="020F0502020204030204" pitchFamily="34" charset="0"/>
            </a:endParaRPr>
          </a:p>
        </p:txBody>
      </p:sp>
      <p:sp>
        <p:nvSpPr>
          <p:cNvPr id="3" name="Объект 2"/>
          <p:cNvSpPr>
            <a:spLocks noGrp="1"/>
          </p:cNvSpPr>
          <p:nvPr>
            <p:ph idx="1"/>
          </p:nvPr>
        </p:nvSpPr>
        <p:spPr>
          <a:xfrm>
            <a:off x="323528" y="1275606"/>
            <a:ext cx="8229600" cy="3394472"/>
          </a:xfrm>
        </p:spPr>
        <p:txBody>
          <a:bodyPr/>
          <a:lstStyle/>
          <a:p>
            <a:pPr fontAlgn="base">
              <a:spcBef>
                <a:spcPct val="0"/>
              </a:spcBef>
              <a:spcAft>
                <a:spcPct val="0"/>
              </a:spcAft>
            </a:pPr>
            <a:r>
              <a:rPr lang="ru-RU" sz="1600" dirty="0" smtClean="0">
                <a:solidFill>
                  <a:srgbClr val="025373"/>
                </a:solidFill>
                <a:latin typeface="Calibri" pitchFamily="34" charset="0"/>
                <a:cs typeface="Calibri" pitchFamily="34" charset="0"/>
              </a:rPr>
              <a:t>Ввоз товаров на территорию РФ (п.2.ст.171 НК РФ)</a:t>
            </a:r>
          </a:p>
          <a:p>
            <a:pPr fontAlgn="base">
              <a:spcBef>
                <a:spcPct val="0"/>
              </a:spcBef>
              <a:spcAft>
                <a:spcPct val="0"/>
              </a:spcAft>
            </a:pPr>
            <a:r>
              <a:rPr lang="ru-RU" sz="1600" dirty="0" smtClean="0">
                <a:solidFill>
                  <a:srgbClr val="025373"/>
                </a:solidFill>
                <a:latin typeface="Calibri" pitchFamily="34" charset="0"/>
                <a:cs typeface="Calibri" pitchFamily="34" charset="0"/>
              </a:rPr>
              <a:t>По расходам на командировки и представительские расходы (п.7.ст.171 НК РФ)</a:t>
            </a:r>
          </a:p>
          <a:p>
            <a:pPr fontAlgn="base">
              <a:spcBef>
                <a:spcPct val="0"/>
              </a:spcBef>
              <a:spcAft>
                <a:spcPct val="0"/>
              </a:spcAft>
            </a:pPr>
            <a:r>
              <a:rPr lang="ru-RU" sz="1600" dirty="0" smtClean="0">
                <a:solidFill>
                  <a:srgbClr val="025373"/>
                </a:solidFill>
                <a:latin typeface="Calibri" pitchFamily="34" charset="0"/>
                <a:cs typeface="Calibri" pitchFamily="34" charset="0"/>
              </a:rPr>
              <a:t>По авансам перечисленным (п.9.ст.172 НК РФ)</a:t>
            </a:r>
          </a:p>
          <a:p>
            <a:pPr fontAlgn="base">
              <a:spcBef>
                <a:spcPct val="0"/>
              </a:spcBef>
              <a:spcAft>
                <a:spcPct val="0"/>
              </a:spcAft>
            </a:pPr>
            <a:r>
              <a:rPr lang="ru-RU" sz="1600" dirty="0" smtClean="0">
                <a:solidFill>
                  <a:srgbClr val="025373"/>
                </a:solidFill>
                <a:latin typeface="Calibri" pitchFamily="34" charset="0"/>
                <a:cs typeface="Calibri" pitchFamily="34" charset="0"/>
              </a:rPr>
              <a:t> У правопреемника суммы налога, предъявленные реорганизованной организации (п.5.ст.162.1 НК РФ)</a:t>
            </a:r>
          </a:p>
          <a:p>
            <a:pPr fontAlgn="base">
              <a:spcBef>
                <a:spcPct val="0"/>
              </a:spcBef>
              <a:spcAft>
                <a:spcPct val="0"/>
              </a:spcAft>
            </a:pPr>
            <a:r>
              <a:rPr lang="ru-RU" sz="1600" dirty="0" smtClean="0">
                <a:solidFill>
                  <a:srgbClr val="025373"/>
                </a:solidFill>
                <a:latin typeface="Calibri" pitchFamily="34" charset="0"/>
                <a:cs typeface="Calibri" pitchFamily="34" charset="0"/>
              </a:rPr>
              <a:t>НДС с полученного аванса при переходе на УСН, если поставка состоится в период применения </a:t>
            </a:r>
            <a:r>
              <a:rPr lang="ru-RU" sz="1600" dirty="0" err="1" smtClean="0">
                <a:solidFill>
                  <a:srgbClr val="025373"/>
                </a:solidFill>
                <a:latin typeface="Calibri" pitchFamily="34" charset="0"/>
                <a:cs typeface="Calibri" pitchFamily="34" charset="0"/>
              </a:rPr>
              <a:t>спецрежима</a:t>
            </a:r>
            <a:r>
              <a:rPr lang="ru-RU" sz="1600" dirty="0" smtClean="0">
                <a:solidFill>
                  <a:srgbClr val="025373"/>
                </a:solidFill>
                <a:latin typeface="Calibri" pitchFamily="34" charset="0"/>
                <a:cs typeface="Calibri" pitchFamily="34" charset="0"/>
              </a:rPr>
              <a:t>, принимайте к вычету в последнем квартале перед переходом на </a:t>
            </a:r>
            <a:r>
              <a:rPr lang="ru-RU" sz="1600" dirty="0" err="1" smtClean="0">
                <a:solidFill>
                  <a:srgbClr val="025373"/>
                </a:solidFill>
                <a:latin typeface="Calibri" pitchFamily="34" charset="0"/>
                <a:cs typeface="Calibri" pitchFamily="34" charset="0"/>
              </a:rPr>
              <a:t>спецрежим</a:t>
            </a:r>
            <a:r>
              <a:rPr lang="ru-RU" sz="1600" dirty="0" smtClean="0">
                <a:solidFill>
                  <a:srgbClr val="025373"/>
                </a:solidFill>
                <a:latin typeface="Calibri" pitchFamily="34" charset="0"/>
                <a:cs typeface="Calibri" pitchFamily="34" charset="0"/>
              </a:rPr>
              <a:t>. При этом у вас должны быть документы, которые подтверждают возврат вами сумм НДС контрагенту (п. 5 ст. 346.25 НК РФ).</a:t>
            </a:r>
          </a:p>
          <a:p>
            <a:endParaRPr lang="ru-RU" sz="1800" dirty="0"/>
          </a:p>
        </p:txBody>
      </p:sp>
    </p:spTree>
    <p:extLst>
      <p:ext uri="{BB962C8B-B14F-4D97-AF65-F5344CB8AC3E}">
        <p14:creationId xmlns:p14="http://schemas.microsoft.com/office/powerpoint/2010/main" xmlns="" val="5568557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604395" y="4180902"/>
            <a:ext cx="5849935" cy="535531"/>
          </a:xfrm>
          <a:prstGeom prst="rect">
            <a:avLst/>
          </a:prstGeom>
        </p:spPr>
        <p:txBody>
          <a:bodyPr wrap="none">
            <a:spAutoFit/>
          </a:bodyPr>
          <a:lstStyle/>
          <a:p>
            <a:pPr indent="-171450">
              <a:lnSpc>
                <a:spcPct val="90000"/>
              </a:lnSpc>
            </a:pPr>
            <a:r>
              <a:rPr lang="ru-RU" sz="1600" b="1" dirty="0">
                <a:solidFill>
                  <a:schemeClr val="tx2"/>
                </a:solidFill>
              </a:rPr>
              <a:t>П.1 ст.145 НК РФ</a:t>
            </a:r>
          </a:p>
          <a:p>
            <a:pPr indent="-171450">
              <a:lnSpc>
                <a:spcPct val="90000"/>
              </a:lnSpc>
            </a:pPr>
            <a:r>
              <a:rPr lang="ru-RU" sz="1600" b="1" dirty="0">
                <a:solidFill>
                  <a:schemeClr val="tx2"/>
                </a:solidFill>
              </a:rPr>
              <a:t>Письмо Минфина России от 23.09.2024 N 03-07-11/91434</a:t>
            </a:r>
          </a:p>
        </p:txBody>
      </p:sp>
      <p:graphicFrame>
        <p:nvGraphicFramePr>
          <p:cNvPr id="13" name="Таблица 12"/>
          <p:cNvGraphicFramePr>
            <a:graphicFrameLocks noGrp="1"/>
          </p:cNvGraphicFramePr>
          <p:nvPr>
            <p:extLst>
              <p:ext uri="{D42A27DB-BD31-4B8C-83A1-F6EECF244321}">
                <p14:modId xmlns="" xmlns:p14="http://schemas.microsoft.com/office/powerpoint/2010/main" val="2215323175"/>
              </p:ext>
            </p:extLst>
          </p:nvPr>
        </p:nvGraphicFramePr>
        <p:xfrm>
          <a:off x="507258" y="1221601"/>
          <a:ext cx="8022866" cy="1804199"/>
        </p:xfrm>
        <a:graphic>
          <a:graphicData uri="http://schemas.openxmlformats.org/drawingml/2006/table">
            <a:tbl>
              <a:tblPr/>
              <a:tblGrid>
                <a:gridCol w="2036260">
                  <a:extLst>
                    <a:ext uri="{9D8B030D-6E8A-4147-A177-3AD203B41FA5}">
                      <a16:colId xmlns:a16="http://schemas.microsoft.com/office/drawing/2014/main" xmlns="" val="20000"/>
                    </a:ext>
                  </a:extLst>
                </a:gridCol>
                <a:gridCol w="1527195">
                  <a:extLst>
                    <a:ext uri="{9D8B030D-6E8A-4147-A177-3AD203B41FA5}">
                      <a16:colId xmlns:a16="http://schemas.microsoft.com/office/drawing/2014/main" xmlns="" val="20004"/>
                    </a:ext>
                  </a:extLst>
                </a:gridCol>
                <a:gridCol w="1527195">
                  <a:extLst>
                    <a:ext uri="{9D8B030D-6E8A-4147-A177-3AD203B41FA5}">
                      <a16:colId xmlns:a16="http://schemas.microsoft.com/office/drawing/2014/main" xmlns="" val="20001"/>
                    </a:ext>
                  </a:extLst>
                </a:gridCol>
                <a:gridCol w="1261000">
                  <a:extLst>
                    <a:ext uri="{9D8B030D-6E8A-4147-A177-3AD203B41FA5}">
                      <a16:colId xmlns:a16="http://schemas.microsoft.com/office/drawing/2014/main" xmlns="" val="20002"/>
                    </a:ext>
                  </a:extLst>
                </a:gridCol>
                <a:gridCol w="1671216">
                  <a:extLst>
                    <a:ext uri="{9D8B030D-6E8A-4147-A177-3AD203B41FA5}">
                      <a16:colId xmlns:a16="http://schemas.microsoft.com/office/drawing/2014/main" xmlns="" val="20003"/>
                    </a:ext>
                  </a:extLst>
                </a:gridCol>
              </a:tblGrid>
              <a:tr h="836459">
                <a:tc>
                  <a:txBody>
                    <a:bodyPr/>
                    <a:lstStyle/>
                    <a:p>
                      <a:pPr algn="ctr"/>
                      <a:r>
                        <a:rPr lang="ru-RU" sz="1400" b="1" dirty="0">
                          <a:solidFill>
                            <a:schemeClr val="tx2"/>
                          </a:solidFill>
                          <a:latin typeface="Calibri" panose="020F0502020204030204" pitchFamily="34" charset="0"/>
                          <a:cs typeface="Calibri" panose="020F0502020204030204" pitchFamily="34" charset="0"/>
                        </a:rPr>
                        <a:t>За какой период считаются доходы</a:t>
                      </a:r>
                      <a:endParaRPr lang="ru-RU" sz="1400" b="0" dirty="0">
                        <a:solidFill>
                          <a:schemeClr val="tx2"/>
                        </a:solidFill>
                        <a:latin typeface="Calibri" panose="020F0502020204030204" pitchFamily="34" charset="0"/>
                        <a:cs typeface="Calibri" panose="020F0502020204030204" pitchFamily="34" charset="0"/>
                      </a:endParaRPr>
                    </a:p>
                  </a:txBody>
                  <a:tcPr marR="121920" marT="57150" marB="57150" anchor="ctr">
                    <a:lnL>
                      <a:noFill/>
                    </a:lnL>
                    <a:lnR>
                      <a:noFill/>
                    </a:lnR>
                    <a:lnT>
                      <a:noFill/>
                    </a:lnT>
                    <a:lnB>
                      <a:noFill/>
                    </a:lnB>
                    <a:solidFill>
                      <a:schemeClr val="accent1">
                        <a:lumMod val="20000"/>
                        <a:lumOff val="80000"/>
                      </a:schemeClr>
                    </a:solidFill>
                  </a:tcPr>
                </a:tc>
                <a:tc>
                  <a:txBody>
                    <a:bodyPr/>
                    <a:lstStyle/>
                    <a:p>
                      <a:pPr marL="0" algn="ctr" defTabSz="914400" rtl="0" eaLnBrk="1" latinLnBrk="0" hangingPunct="1"/>
                      <a:r>
                        <a:rPr lang="ru-RU" sz="1400" b="1" kern="1200" dirty="0">
                          <a:solidFill>
                            <a:schemeClr val="tx2"/>
                          </a:solidFill>
                          <a:latin typeface="Calibri" panose="020F0502020204030204" pitchFamily="34" charset="0"/>
                          <a:ea typeface="+mn-ea"/>
                          <a:cs typeface="Calibri" panose="020F0502020204030204" pitchFamily="34" charset="0"/>
                        </a:rPr>
                        <a:t>Лимит для 2024 года</a:t>
                      </a:r>
                    </a:p>
                    <a:p>
                      <a:pPr marL="0" algn="ctr" defTabSz="914400" rtl="0" eaLnBrk="1" latinLnBrk="0" hangingPunct="1"/>
                      <a:endParaRPr lang="ru-RU" sz="1400" b="1" kern="1200" dirty="0">
                        <a:solidFill>
                          <a:schemeClr val="tx2"/>
                        </a:solidFill>
                        <a:latin typeface="Calibri" panose="020F0502020204030204" pitchFamily="34" charset="0"/>
                        <a:ea typeface="+mn-ea"/>
                        <a:cs typeface="Calibri" panose="020F0502020204030204" pitchFamily="34" charset="0"/>
                      </a:endParaRPr>
                    </a:p>
                  </a:txBody>
                  <a:tcPr marL="121920" marR="121920" marT="57150" marB="57150" anchor="ctr">
                    <a:lnL>
                      <a:noFill/>
                    </a:lnL>
                    <a:lnR>
                      <a:noFill/>
                    </a:lnR>
                    <a:lnT>
                      <a:noFill/>
                    </a:lnT>
                    <a:lnB>
                      <a:noFill/>
                    </a:lnB>
                    <a:solidFill>
                      <a:schemeClr val="accent1">
                        <a:lumMod val="20000"/>
                        <a:lumOff val="80000"/>
                      </a:schemeClr>
                    </a:solidFill>
                  </a:tcPr>
                </a:tc>
                <a:tc>
                  <a:txBody>
                    <a:bodyPr/>
                    <a:lstStyle/>
                    <a:p>
                      <a:pPr algn="ctr"/>
                      <a:r>
                        <a:rPr lang="ru-RU" sz="1400" b="1" dirty="0">
                          <a:solidFill>
                            <a:schemeClr val="tx2"/>
                          </a:solidFill>
                          <a:latin typeface="Calibri" panose="020F0502020204030204" pitchFamily="34" charset="0"/>
                          <a:cs typeface="Calibri" panose="020F0502020204030204" pitchFamily="34" charset="0"/>
                        </a:rPr>
                        <a:t>Лимит для 2025 года</a:t>
                      </a:r>
                      <a:endParaRPr lang="ru-RU" sz="1400" b="0" dirty="0">
                        <a:solidFill>
                          <a:schemeClr val="tx2"/>
                        </a:solidFill>
                        <a:latin typeface="Calibri" panose="020F0502020204030204" pitchFamily="34" charset="0"/>
                        <a:cs typeface="Calibri" panose="020F0502020204030204" pitchFamily="34" charset="0"/>
                      </a:endParaRPr>
                    </a:p>
                  </a:txBody>
                  <a:tcPr marL="121920" marR="121920" marT="57150" marB="57150" anchor="ctr">
                    <a:lnL>
                      <a:noFill/>
                    </a:lnL>
                    <a:lnR>
                      <a:noFill/>
                    </a:lnR>
                    <a:lnT>
                      <a:noFill/>
                    </a:lnT>
                    <a:lnB>
                      <a:noFill/>
                    </a:lnB>
                    <a:solidFill>
                      <a:schemeClr val="accent1">
                        <a:lumMod val="20000"/>
                        <a:lumOff val="80000"/>
                      </a:schemeClr>
                    </a:solidFill>
                  </a:tcPr>
                </a:tc>
                <a:tc>
                  <a:txBody>
                    <a:bodyPr/>
                    <a:lstStyle/>
                    <a:p>
                      <a:pPr algn="ctr"/>
                      <a:r>
                        <a:rPr lang="ru-RU" sz="1400" b="1" dirty="0">
                          <a:solidFill>
                            <a:schemeClr val="tx2"/>
                          </a:solidFill>
                          <a:latin typeface="Calibri" panose="020F0502020204030204" pitchFamily="34" charset="0"/>
                          <a:cs typeface="Calibri" panose="020F0502020204030204" pitchFamily="34" charset="0"/>
                        </a:rPr>
                        <a:t>Лимит для 2026 года</a:t>
                      </a:r>
                      <a:endParaRPr lang="ru-RU" sz="1400" b="0" dirty="0">
                        <a:solidFill>
                          <a:schemeClr val="tx2"/>
                        </a:solidFill>
                        <a:latin typeface="Calibri" panose="020F0502020204030204" pitchFamily="34" charset="0"/>
                        <a:cs typeface="Calibri" panose="020F0502020204030204" pitchFamily="34" charset="0"/>
                      </a:endParaRPr>
                    </a:p>
                  </a:txBody>
                  <a:tcPr marL="121920" marR="121920" marT="57150" marB="57150" anchor="ctr">
                    <a:lnL>
                      <a:noFill/>
                    </a:lnL>
                    <a:lnR>
                      <a:noFill/>
                    </a:lnR>
                    <a:lnT>
                      <a:noFill/>
                    </a:lnT>
                    <a:lnB>
                      <a:noFill/>
                    </a:lnB>
                    <a:solidFill>
                      <a:schemeClr val="accent1">
                        <a:lumMod val="20000"/>
                        <a:lumOff val="80000"/>
                      </a:schemeClr>
                    </a:solidFill>
                  </a:tcPr>
                </a:tc>
                <a:tc>
                  <a:txBody>
                    <a:bodyPr/>
                    <a:lstStyle/>
                    <a:p>
                      <a:pPr algn="ctr"/>
                      <a:r>
                        <a:rPr lang="ru-RU" sz="1400" b="1" dirty="0">
                          <a:solidFill>
                            <a:schemeClr val="tx2"/>
                          </a:solidFill>
                          <a:latin typeface="Calibri" panose="020F0502020204030204" pitchFamily="34" charset="0"/>
                          <a:cs typeface="Calibri" panose="020F0502020204030204" pitchFamily="34" charset="0"/>
                        </a:rPr>
                        <a:t>Лимит для 2027 года и последующих лет</a:t>
                      </a:r>
                      <a:endParaRPr lang="ru-RU" sz="1400" b="0" dirty="0">
                        <a:solidFill>
                          <a:schemeClr val="tx2"/>
                        </a:solidFill>
                        <a:latin typeface="Calibri" panose="020F0502020204030204" pitchFamily="34" charset="0"/>
                        <a:cs typeface="Calibri" panose="020F0502020204030204" pitchFamily="34" charset="0"/>
                      </a:endParaRPr>
                    </a:p>
                  </a:txBody>
                  <a:tcPr marL="121920" marR="121920" marT="57150" marB="57150" anchor="ctr">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xmlns="" val="10000"/>
                  </a:ext>
                </a:extLst>
              </a:tr>
              <a:tr h="754380">
                <a:tc>
                  <a:txBody>
                    <a:bodyPr/>
                    <a:lstStyle/>
                    <a:p>
                      <a:pPr algn="ctr"/>
                      <a:r>
                        <a:rPr lang="ru-RU" sz="1400" b="0" dirty="0">
                          <a:solidFill>
                            <a:schemeClr val="tx2"/>
                          </a:solidFill>
                          <a:latin typeface="Calibri" panose="020F0502020204030204" pitchFamily="34" charset="0"/>
                          <a:cs typeface="Calibri" panose="020F0502020204030204" pitchFamily="34" charset="0"/>
                        </a:rPr>
                        <a:t>Доходы за предшествующий год</a:t>
                      </a:r>
                    </a:p>
                  </a:txBody>
                  <a:tcPr marR="121920" marT="57150" marB="57150" anchor="ctr">
                    <a:lnL>
                      <a:noFill/>
                    </a:lnL>
                    <a:lnR>
                      <a:noFill/>
                    </a:lnR>
                    <a:lnT>
                      <a:noFill/>
                    </a:lnT>
                    <a:lnB>
                      <a:noFill/>
                    </a:lnB>
                    <a:solidFill>
                      <a:schemeClr val="accent1">
                        <a:lumMod val="20000"/>
                        <a:lumOff val="80000"/>
                      </a:schemeClr>
                    </a:solidFill>
                  </a:tcPr>
                </a:tc>
                <a:tc>
                  <a:txBody>
                    <a:bodyPr/>
                    <a:lstStyle/>
                    <a:p>
                      <a:pPr algn="ctr"/>
                      <a:endParaRPr lang="ru-RU" sz="1400" b="0" dirty="0">
                        <a:solidFill>
                          <a:schemeClr val="tx2"/>
                        </a:solidFill>
                        <a:latin typeface="Calibri" panose="020F0502020204030204" pitchFamily="34" charset="0"/>
                        <a:cs typeface="Calibri" panose="020F0502020204030204" pitchFamily="34" charset="0"/>
                      </a:endParaRPr>
                    </a:p>
                    <a:p>
                      <a:pPr algn="ctr"/>
                      <a:r>
                        <a:rPr lang="ru-RU" sz="1400" b="0" dirty="0">
                          <a:solidFill>
                            <a:schemeClr val="tx2"/>
                          </a:solidFill>
                          <a:latin typeface="Calibri" panose="020F0502020204030204" pitchFamily="34" charset="0"/>
                          <a:cs typeface="Calibri" panose="020F0502020204030204" pitchFamily="34" charset="0"/>
                        </a:rPr>
                        <a:t>Не более 60 млн рублей</a:t>
                      </a:r>
                    </a:p>
                    <a:p>
                      <a:pPr algn="ctr"/>
                      <a:endParaRPr lang="ru-RU" sz="1400" b="0" dirty="0">
                        <a:solidFill>
                          <a:schemeClr val="tx2"/>
                        </a:solidFill>
                        <a:latin typeface="Calibri" panose="020F0502020204030204" pitchFamily="34" charset="0"/>
                        <a:cs typeface="Calibri" panose="020F0502020204030204" pitchFamily="34" charset="0"/>
                      </a:endParaRPr>
                    </a:p>
                  </a:txBody>
                  <a:tcPr marL="121920" marR="121920" marT="57150" marB="57150" anchor="ctr">
                    <a:lnL>
                      <a:noFill/>
                    </a:lnL>
                    <a:lnR>
                      <a:noFill/>
                    </a:lnR>
                    <a:lnT>
                      <a:noFill/>
                    </a:lnT>
                    <a:lnB>
                      <a:noFill/>
                    </a:lnB>
                    <a:solidFill>
                      <a:schemeClr val="accent1">
                        <a:lumMod val="20000"/>
                        <a:lumOff val="80000"/>
                      </a:schemeClr>
                    </a:solidFill>
                  </a:tcPr>
                </a:tc>
                <a:tc>
                  <a:txBody>
                    <a:bodyPr/>
                    <a:lstStyle/>
                    <a:p>
                      <a:pPr algn="ctr"/>
                      <a:r>
                        <a:rPr lang="ru-RU" sz="1400" b="0" dirty="0">
                          <a:solidFill>
                            <a:schemeClr val="tx2"/>
                          </a:solidFill>
                          <a:latin typeface="Calibri" panose="020F0502020204030204" pitchFamily="34" charset="0"/>
                          <a:cs typeface="Calibri" panose="020F0502020204030204" pitchFamily="34" charset="0"/>
                        </a:rPr>
                        <a:t>Не более 20 </a:t>
                      </a:r>
                      <a:r>
                        <a:rPr lang="ru-RU" sz="1400" b="0" dirty="0" err="1">
                          <a:solidFill>
                            <a:schemeClr val="tx2"/>
                          </a:solidFill>
                          <a:latin typeface="Calibri" panose="020F0502020204030204" pitchFamily="34" charset="0"/>
                          <a:cs typeface="Calibri" panose="020F0502020204030204" pitchFamily="34" charset="0"/>
                        </a:rPr>
                        <a:t>млн</a:t>
                      </a:r>
                      <a:r>
                        <a:rPr lang="ru-RU" sz="1400" b="0" dirty="0">
                          <a:solidFill>
                            <a:schemeClr val="tx2"/>
                          </a:solidFill>
                          <a:latin typeface="Calibri" panose="020F0502020204030204" pitchFamily="34" charset="0"/>
                          <a:cs typeface="Calibri" panose="020F0502020204030204" pitchFamily="34" charset="0"/>
                        </a:rPr>
                        <a:t> рублей</a:t>
                      </a:r>
                    </a:p>
                  </a:txBody>
                  <a:tcPr marL="121920" marR="121920" marT="57150" marB="57150" anchor="ctr">
                    <a:lnL>
                      <a:noFill/>
                    </a:lnL>
                    <a:lnR>
                      <a:noFill/>
                    </a:lnR>
                    <a:lnT>
                      <a:noFill/>
                    </a:lnT>
                    <a:lnB>
                      <a:noFill/>
                    </a:lnB>
                    <a:solidFill>
                      <a:schemeClr val="accent1">
                        <a:lumMod val="20000"/>
                        <a:lumOff val="80000"/>
                      </a:schemeClr>
                    </a:solidFill>
                  </a:tcPr>
                </a:tc>
                <a:tc>
                  <a:txBody>
                    <a:bodyPr/>
                    <a:lstStyle/>
                    <a:p>
                      <a:pPr algn="ctr"/>
                      <a:r>
                        <a:rPr lang="ru-RU" sz="1400" b="0" dirty="0">
                          <a:solidFill>
                            <a:schemeClr val="tx2"/>
                          </a:solidFill>
                          <a:latin typeface="Calibri" panose="020F0502020204030204" pitchFamily="34" charset="0"/>
                          <a:cs typeface="Calibri" panose="020F0502020204030204" pitchFamily="34" charset="0"/>
                        </a:rPr>
                        <a:t>Не более 15 </a:t>
                      </a:r>
                      <a:r>
                        <a:rPr lang="ru-RU" sz="1400" b="0" dirty="0" err="1">
                          <a:solidFill>
                            <a:schemeClr val="tx2"/>
                          </a:solidFill>
                          <a:latin typeface="Calibri" panose="020F0502020204030204" pitchFamily="34" charset="0"/>
                          <a:cs typeface="Calibri" panose="020F0502020204030204" pitchFamily="34" charset="0"/>
                        </a:rPr>
                        <a:t>млн</a:t>
                      </a:r>
                      <a:r>
                        <a:rPr lang="ru-RU" sz="1400" b="0" dirty="0">
                          <a:solidFill>
                            <a:schemeClr val="tx2"/>
                          </a:solidFill>
                          <a:latin typeface="Calibri" panose="020F0502020204030204" pitchFamily="34" charset="0"/>
                          <a:cs typeface="Calibri" panose="020F0502020204030204" pitchFamily="34" charset="0"/>
                        </a:rPr>
                        <a:t> рублей</a:t>
                      </a:r>
                    </a:p>
                  </a:txBody>
                  <a:tcPr marL="121920" marR="121920" marT="57150" marB="57150" anchor="ctr">
                    <a:lnL>
                      <a:noFill/>
                    </a:lnL>
                    <a:lnR>
                      <a:noFill/>
                    </a:lnR>
                    <a:lnT>
                      <a:noFill/>
                    </a:lnT>
                    <a:lnB>
                      <a:noFill/>
                    </a:lnB>
                    <a:solidFill>
                      <a:schemeClr val="accent1">
                        <a:lumMod val="20000"/>
                        <a:lumOff val="80000"/>
                      </a:schemeClr>
                    </a:solidFill>
                  </a:tcPr>
                </a:tc>
                <a:tc>
                  <a:txBody>
                    <a:bodyPr/>
                    <a:lstStyle/>
                    <a:p>
                      <a:pPr algn="ctr"/>
                      <a:r>
                        <a:rPr lang="ru-RU" sz="1400" b="0" dirty="0">
                          <a:solidFill>
                            <a:schemeClr val="tx2"/>
                          </a:solidFill>
                          <a:latin typeface="Calibri" panose="020F0502020204030204" pitchFamily="34" charset="0"/>
                          <a:cs typeface="Calibri" panose="020F0502020204030204" pitchFamily="34" charset="0"/>
                        </a:rPr>
                        <a:t>Не более 10 </a:t>
                      </a:r>
                      <a:r>
                        <a:rPr lang="ru-RU" sz="1400" b="0" dirty="0" err="1">
                          <a:solidFill>
                            <a:schemeClr val="tx2"/>
                          </a:solidFill>
                          <a:latin typeface="Calibri" panose="020F0502020204030204" pitchFamily="34" charset="0"/>
                          <a:cs typeface="Calibri" panose="020F0502020204030204" pitchFamily="34" charset="0"/>
                        </a:rPr>
                        <a:t>млн</a:t>
                      </a:r>
                      <a:r>
                        <a:rPr lang="ru-RU" sz="1400" b="0" dirty="0">
                          <a:solidFill>
                            <a:schemeClr val="tx2"/>
                          </a:solidFill>
                          <a:latin typeface="Calibri" panose="020F0502020204030204" pitchFamily="34" charset="0"/>
                          <a:cs typeface="Calibri" panose="020F0502020204030204" pitchFamily="34" charset="0"/>
                        </a:rPr>
                        <a:t> рублей</a:t>
                      </a:r>
                    </a:p>
                  </a:txBody>
                  <a:tcPr marL="121920" marT="57150" marB="57150" anchor="ctr">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xmlns="" val="10001"/>
                  </a:ext>
                </a:extLst>
              </a:tr>
            </a:tbl>
          </a:graphicData>
        </a:graphic>
      </p:graphicFrame>
      <p:sp>
        <p:nvSpPr>
          <p:cNvPr id="15" name="Прямоугольник 14"/>
          <p:cNvSpPr/>
          <p:nvPr/>
        </p:nvSpPr>
        <p:spPr>
          <a:xfrm>
            <a:off x="467544" y="3273828"/>
            <a:ext cx="8265380" cy="313932"/>
          </a:xfrm>
          <a:prstGeom prst="rect">
            <a:avLst/>
          </a:prstGeom>
        </p:spPr>
        <p:txBody>
          <a:bodyPr wrap="square">
            <a:spAutoFit/>
          </a:bodyPr>
          <a:lstStyle/>
          <a:p>
            <a:pPr indent="-171450">
              <a:lnSpc>
                <a:spcPct val="90000"/>
              </a:lnSpc>
            </a:pPr>
            <a:r>
              <a:rPr lang="ru-RU" sz="1600" b="1" dirty="0">
                <a:solidFill>
                  <a:schemeClr val="tx2"/>
                </a:solidFill>
              </a:rPr>
              <a:t>ВАЖНО! Отказ от освобождения не возможен. </a:t>
            </a:r>
          </a:p>
        </p:txBody>
      </p:sp>
      <p:sp>
        <p:nvSpPr>
          <p:cNvPr id="10" name="Прямоугольник 9">
            <a:extLst>
              <a:ext uri="{FF2B5EF4-FFF2-40B4-BE49-F238E27FC236}">
                <a16:creationId xmlns:a16="http://schemas.microsoft.com/office/drawing/2014/main" xmlns="" id="{8CBD967F-3027-3DA8-63CE-0E0D9265C5A6}"/>
              </a:ext>
            </a:extLst>
          </p:cNvPr>
          <p:cNvSpPr/>
          <p:nvPr/>
        </p:nvSpPr>
        <p:spPr>
          <a:xfrm>
            <a:off x="755576" y="426490"/>
            <a:ext cx="9144000" cy="2539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sz="1200" b="1" dirty="0">
                <a:solidFill>
                  <a:schemeClr val="tx1"/>
                </a:solidFill>
              </a:rPr>
              <a:t>    </a:t>
            </a:r>
            <a:r>
              <a:rPr lang="ru-RU" altLang="ru-RU" b="1" dirty="0">
                <a:solidFill>
                  <a:schemeClr val="tx2"/>
                </a:solidFill>
                <a:latin typeface="Arial" charset="0"/>
                <a:cs typeface="Arial" charset="0"/>
              </a:rPr>
              <a:t>Как определить величину дохода для освобождения от НДС</a:t>
            </a:r>
            <a:endParaRPr lang="ru-RU" b="1" dirty="0">
              <a:solidFill>
                <a:schemeClr val="tx2"/>
              </a:solidFill>
              <a:latin typeface="Arial" charset="0"/>
              <a:cs typeface="Arial" charset="0"/>
            </a:endParaRPr>
          </a:p>
        </p:txBody>
      </p:sp>
    </p:spTree>
    <p:extLst>
      <p:ext uri="{BB962C8B-B14F-4D97-AF65-F5344CB8AC3E}">
        <p14:creationId xmlns="" xmlns:p14="http://schemas.microsoft.com/office/powerpoint/2010/main" val="333727240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2629" y="365980"/>
            <a:ext cx="8195310" cy="377024"/>
          </a:xfrm>
          <a:prstGeom prst="rect">
            <a:avLst/>
          </a:prstGeom>
        </p:spPr>
        <p:txBody>
          <a:bodyPr wrap="square" lIns="68577" tIns="34289" rIns="68577" bIns="34289">
            <a:spAutoFit/>
          </a:bodyPr>
          <a:lstStyle/>
          <a:p>
            <a:pPr algn="ctr">
              <a:spcBef>
                <a:spcPct val="20000"/>
              </a:spcBef>
            </a:pPr>
            <a:r>
              <a:rPr lang="ru-RU" sz="2000" b="1" dirty="0" smtClean="0">
                <a:solidFill>
                  <a:srgbClr val="025373"/>
                </a:solidFill>
                <a:latin typeface="Calibri" panose="020F0502020204030204" pitchFamily="34" charset="0"/>
                <a:ea typeface="+mj-ea"/>
                <a:cs typeface="Calibri" panose="020F0502020204030204" pitchFamily="34" charset="0"/>
              </a:rPr>
              <a:t>НДС при ввозе из ЕАЭС</a:t>
            </a:r>
          </a:p>
        </p:txBody>
      </p:sp>
      <p:sp>
        <p:nvSpPr>
          <p:cNvPr id="3" name="Прямоугольник 2"/>
          <p:cNvSpPr/>
          <p:nvPr/>
        </p:nvSpPr>
        <p:spPr>
          <a:xfrm>
            <a:off x="401872" y="3951803"/>
            <a:ext cx="5013867" cy="330858"/>
          </a:xfrm>
          <a:prstGeom prst="rect">
            <a:avLst/>
          </a:prstGeom>
        </p:spPr>
        <p:txBody>
          <a:bodyPr wrap="none" lIns="68577" tIns="34289" rIns="68577" bIns="34289">
            <a:spAutoFit/>
          </a:bodyPr>
          <a:lstStyle/>
          <a:p>
            <a:r>
              <a:rPr lang="ru-RU" sz="1700" b="1" dirty="0" smtClean="0">
                <a:solidFill>
                  <a:srgbClr val="025373"/>
                </a:solidFill>
                <a:latin typeface="Calibri" pitchFamily="34" charset="0"/>
                <a:cs typeface="Calibri" pitchFamily="34" charset="0"/>
              </a:rPr>
              <a:t>Письмо ФНС России от 24.03.2023 N ЕА-4-15/3533@</a:t>
            </a:r>
          </a:p>
        </p:txBody>
      </p:sp>
      <p:sp>
        <p:nvSpPr>
          <p:cNvPr id="48129" name="Rectangle 1"/>
          <p:cNvSpPr>
            <a:spLocks noChangeArrowheads="1"/>
          </p:cNvSpPr>
          <p:nvPr/>
        </p:nvSpPr>
        <p:spPr bwMode="auto">
          <a:xfrm>
            <a:off x="437359" y="1051904"/>
            <a:ext cx="8339258" cy="2562238"/>
          </a:xfrm>
          <a:prstGeom prst="rect">
            <a:avLst/>
          </a:prstGeom>
          <a:noFill/>
          <a:ln w="9525">
            <a:noFill/>
            <a:miter lim="800000"/>
            <a:headEnd/>
            <a:tailEnd/>
          </a:ln>
          <a:effectLst/>
        </p:spPr>
        <p:txBody>
          <a:bodyPr vert="horz" wrap="square" lIns="68577" tIns="34289" rIns="68577" bIns="34289" numCol="1" anchor="ctr" anchorCtr="0" compatLnSpc="1">
            <a:prstTxWarp prst="textNoShape">
              <a:avLst/>
            </a:prstTxWarp>
            <a:spAutoFit/>
          </a:bodyPr>
          <a:lstStyle/>
          <a:p>
            <a:pPr indent="257165"/>
            <a:r>
              <a:rPr lang="ru-RU" sz="1600" dirty="0" smtClean="0">
                <a:solidFill>
                  <a:srgbClr val="025373"/>
                </a:solidFill>
                <a:latin typeface="Calibri" pitchFamily="34" charset="0"/>
                <a:cs typeface="Calibri" pitchFamily="34" charset="0"/>
              </a:rPr>
              <a:t>...денежные средства, поступившие по платежному поручению, признаются ЕНП и участвуют в погашении </a:t>
            </a:r>
            <a:r>
              <a:rPr lang="ru-RU" sz="1600" b="1" dirty="0" smtClean="0">
                <a:solidFill>
                  <a:srgbClr val="025373"/>
                </a:solidFill>
                <a:latin typeface="Calibri" pitchFamily="34" charset="0"/>
                <a:cs typeface="Calibri" pitchFamily="34" charset="0"/>
              </a:rPr>
              <a:t>общей совокупной обязанности</a:t>
            </a:r>
            <a:r>
              <a:rPr lang="ru-RU" sz="1600" dirty="0" smtClean="0">
                <a:solidFill>
                  <a:srgbClr val="025373"/>
                </a:solidFill>
                <a:latin typeface="Calibri" pitchFamily="34" charset="0"/>
                <a:cs typeface="Calibri" pitchFamily="34" charset="0"/>
              </a:rPr>
              <a:t>, имеющейся на ЕНС на дату поступления платежа, а не конкретной обязанности по налогу (сбору, авансовому платежу по налогу, страховому взносу), указанной налогоплательщиком в платежном поручении.</a:t>
            </a:r>
          </a:p>
          <a:p>
            <a:pPr indent="257165"/>
            <a:r>
              <a:rPr lang="ru-RU" sz="1600" dirty="0" smtClean="0">
                <a:solidFill>
                  <a:srgbClr val="025373"/>
                </a:solidFill>
                <a:latin typeface="Calibri" pitchFamily="34" charset="0"/>
                <a:cs typeface="Calibri" pitchFamily="34" charset="0"/>
              </a:rPr>
              <a:t>Следовательно, обязанность по уплате НДС и акцизов по импортированным товарам с территории государств - членов ЕАЭС будет считаться исполненной </a:t>
            </a:r>
            <a:r>
              <a:rPr lang="ru-RU" sz="1600" b="1" dirty="0" smtClean="0">
                <a:solidFill>
                  <a:srgbClr val="025373"/>
                </a:solidFill>
                <a:latin typeface="Calibri" pitchFamily="34" charset="0"/>
                <a:cs typeface="Calibri" pitchFamily="34" charset="0"/>
              </a:rPr>
              <a:t>с момента определения принадлежности сумм денежных средств, </a:t>
            </a:r>
            <a:r>
              <a:rPr lang="ru-RU" sz="1600" dirty="0" smtClean="0">
                <a:solidFill>
                  <a:srgbClr val="025373"/>
                </a:solidFill>
                <a:latin typeface="Calibri" pitchFamily="34" charset="0"/>
                <a:cs typeface="Calibri" pitchFamily="34" charset="0"/>
              </a:rPr>
              <a:t>перечисленных (признаваемых) в качестве ЕНП в счет погашения текущей обязанности по налоговой декларации по косвенным налогам за соответствующий период по сроку уплаты, </a:t>
            </a:r>
            <a:r>
              <a:rPr lang="ru-RU" sz="1600" b="1" dirty="0" smtClean="0">
                <a:solidFill>
                  <a:srgbClr val="025373"/>
                </a:solidFill>
                <a:latin typeface="Calibri" pitchFamily="34" charset="0"/>
                <a:cs typeface="Calibri" pitchFamily="34" charset="0"/>
              </a:rPr>
              <a:t>то есть не ранее 20-го числа месяца.</a:t>
            </a:r>
          </a:p>
          <a:p>
            <a:pPr indent="257165" defTabSz="685772"/>
            <a:endParaRPr lang="ru-RU" dirty="0" smtClean="0">
              <a:solidFill>
                <a:srgbClr val="002060"/>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497377" y="1020782"/>
            <a:ext cx="8339258" cy="1454242"/>
          </a:xfrm>
          <a:prstGeom prst="rect">
            <a:avLst/>
          </a:prstGeom>
          <a:noFill/>
          <a:ln w="9525">
            <a:noFill/>
            <a:miter lim="800000"/>
            <a:headEnd/>
            <a:tailEnd/>
          </a:ln>
          <a:effectLst/>
        </p:spPr>
        <p:txBody>
          <a:bodyPr vert="horz" wrap="square" lIns="68577" tIns="34289" rIns="68577" bIns="34289" numCol="1" anchor="ctr" anchorCtr="0" compatLnSpc="1">
            <a:prstTxWarp prst="textNoShape">
              <a:avLst/>
            </a:prstTxWarp>
            <a:spAutoFit/>
          </a:bodyPr>
          <a:lstStyle/>
          <a:p>
            <a:r>
              <a:rPr lang="ru-RU" dirty="0" smtClean="0">
                <a:solidFill>
                  <a:srgbClr val="025373"/>
                </a:solidFill>
                <a:latin typeface="Calibri" pitchFamily="34" charset="0"/>
                <a:cs typeface="Calibri" pitchFamily="34" charset="0"/>
              </a:rPr>
              <a:t>В связи с изложенным </a:t>
            </a:r>
            <a:r>
              <a:rPr lang="ru-RU" b="1" dirty="0" smtClean="0">
                <a:solidFill>
                  <a:srgbClr val="025373"/>
                </a:solidFill>
                <a:latin typeface="Calibri" pitchFamily="34" charset="0"/>
                <a:cs typeface="Calibri" pitchFamily="34" charset="0"/>
              </a:rPr>
              <a:t>проставление отметки о подтверждении </a:t>
            </a:r>
            <a:r>
              <a:rPr lang="ru-RU" dirty="0" smtClean="0">
                <a:solidFill>
                  <a:srgbClr val="025373"/>
                </a:solidFill>
                <a:latin typeface="Calibri" pitchFamily="34" charset="0"/>
                <a:cs typeface="Calibri" pitchFamily="34" charset="0"/>
              </a:rPr>
              <a:t>уплаты косвенных налогов (об освобождении от налогообложения НДС и (или) акцизов) на Заявлении </a:t>
            </a:r>
            <a:r>
              <a:rPr lang="ru-RU" b="1" dirty="0" smtClean="0">
                <a:solidFill>
                  <a:srgbClr val="025373"/>
                </a:solidFill>
                <a:latin typeface="Calibri" pitchFamily="34" charset="0"/>
                <a:cs typeface="Calibri" pitchFamily="34" charset="0"/>
              </a:rPr>
              <a:t>не может осуществляться налоговыми органами ранее наступления срока уплаты НДС и акцизов по налоговой декларации по косвенным налогам.</a:t>
            </a:r>
          </a:p>
          <a:p>
            <a:endParaRPr lang="ru-RU" b="1" dirty="0" smtClean="0">
              <a:solidFill>
                <a:srgbClr val="025373"/>
              </a:solidFill>
              <a:latin typeface="Times New Roman" pitchFamily="18" charset="0"/>
              <a:cs typeface="Times New Roman" pitchFamily="18" charset="0"/>
            </a:endParaRPr>
          </a:p>
        </p:txBody>
      </p:sp>
      <p:sp>
        <p:nvSpPr>
          <p:cNvPr id="5" name="Прямоугольник 4"/>
          <p:cNvSpPr/>
          <p:nvPr/>
        </p:nvSpPr>
        <p:spPr>
          <a:xfrm>
            <a:off x="513641" y="2825142"/>
            <a:ext cx="5021882" cy="330858"/>
          </a:xfrm>
          <a:prstGeom prst="rect">
            <a:avLst/>
          </a:prstGeom>
        </p:spPr>
        <p:txBody>
          <a:bodyPr wrap="none" lIns="68577" tIns="34289" rIns="68577" bIns="34289">
            <a:spAutoFit/>
          </a:bodyPr>
          <a:lstStyle/>
          <a:p>
            <a:r>
              <a:rPr lang="ru-RU" sz="1700" b="1" dirty="0" smtClean="0">
                <a:solidFill>
                  <a:srgbClr val="025373"/>
                </a:solidFill>
                <a:latin typeface="Calibri" pitchFamily="34" charset="0"/>
                <a:cs typeface="Calibri" pitchFamily="34" charset="0"/>
              </a:rPr>
              <a:t>Письмо ФНС России от 24.03.2023 N ЕА-4-15/3533</a:t>
            </a:r>
            <a:r>
              <a:rPr lang="ru-RU" sz="1700" b="1" dirty="0" smtClean="0">
                <a:solidFill>
                  <a:srgbClr val="025373"/>
                </a:solidFill>
                <a:latin typeface="Times New Roman" pitchFamily="18" charset="0"/>
                <a:cs typeface="Times New Roman" pitchFamily="18" charset="0"/>
              </a:rPr>
              <a:t>@</a:t>
            </a:r>
          </a:p>
        </p:txBody>
      </p:sp>
      <p:sp>
        <p:nvSpPr>
          <p:cNvPr id="6" name="Прямоугольник 5"/>
          <p:cNvSpPr/>
          <p:nvPr/>
        </p:nvSpPr>
        <p:spPr>
          <a:xfrm>
            <a:off x="452629" y="365980"/>
            <a:ext cx="8195310" cy="377024"/>
          </a:xfrm>
          <a:prstGeom prst="rect">
            <a:avLst/>
          </a:prstGeom>
        </p:spPr>
        <p:txBody>
          <a:bodyPr wrap="square" lIns="68577" tIns="34289" rIns="68577" bIns="34289">
            <a:spAutoFit/>
          </a:bodyPr>
          <a:lstStyle/>
          <a:p>
            <a:pPr algn="ctr">
              <a:spcBef>
                <a:spcPct val="20000"/>
              </a:spcBef>
            </a:pPr>
            <a:r>
              <a:rPr lang="ru-RU" sz="2000" b="1" dirty="0" smtClean="0">
                <a:solidFill>
                  <a:srgbClr val="025373"/>
                </a:solidFill>
                <a:latin typeface="Calibri" panose="020F0502020204030204" pitchFamily="34" charset="0"/>
                <a:ea typeface="+mj-ea"/>
                <a:cs typeface="Calibri" panose="020F0502020204030204" pitchFamily="34" charset="0"/>
              </a:rPr>
              <a:t>НДС при ввозе из ЕАЭС</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1">
            <a:extLst>
              <a:ext uri="{FF2B5EF4-FFF2-40B4-BE49-F238E27FC236}">
                <a16:creationId xmlns="" xmlns:a16="http://schemas.microsoft.com/office/drawing/2014/main" id="{CC3FA82D-2A48-4DA5-9E04-3042F94EBFFE}"/>
              </a:ext>
            </a:extLst>
          </p:cNvPr>
          <p:cNvSpPr>
            <a:spLocks noGrp="1"/>
          </p:cNvSpPr>
          <p:nvPr>
            <p:ph type="title"/>
          </p:nvPr>
        </p:nvSpPr>
        <p:spPr>
          <a:xfrm>
            <a:off x="1778989" y="162906"/>
            <a:ext cx="5586022" cy="857250"/>
          </a:xfrm>
        </p:spPr>
        <p:txBody>
          <a:bodyPr>
            <a:normAutofit/>
          </a:bodyPr>
          <a:lstStyle/>
          <a:p>
            <a:pPr algn="ctr">
              <a:buFont typeface="Georgia" panose="02040502050405020303" pitchFamily="18" charset="0"/>
              <a:buNone/>
              <a:defRPr/>
            </a:pPr>
            <a:r>
              <a:rPr lang="ru-RU" altLang="ru-RU" sz="2000" b="1" dirty="0">
                <a:solidFill>
                  <a:srgbClr val="025373"/>
                </a:solidFill>
                <a:latin typeface="Calibri" panose="020F0502020204030204" pitchFamily="34" charset="0"/>
                <a:cs typeface="Calibri" panose="020F0502020204030204" pitchFamily="34" charset="0"/>
              </a:rPr>
              <a:t>Суть раздельного учета НДС</a:t>
            </a:r>
          </a:p>
        </p:txBody>
      </p:sp>
      <p:graphicFrame>
        <p:nvGraphicFramePr>
          <p:cNvPr id="7" name="Объект 6">
            <a:extLst>
              <a:ext uri="{FF2B5EF4-FFF2-40B4-BE49-F238E27FC236}">
                <a16:creationId xmlns="" xmlns:a16="http://schemas.microsoft.com/office/drawing/2014/main" id="{ED4ED0AB-A70C-4305-BA24-56D92D592881}"/>
              </a:ext>
            </a:extLst>
          </p:cNvPr>
          <p:cNvGraphicFramePr>
            <a:graphicFrameLocks noGrp="1"/>
          </p:cNvGraphicFramePr>
          <p:nvPr>
            <p:ph idx="4294967295"/>
            <p:extLst>
              <p:ext uri="{D42A27DB-BD31-4B8C-83A1-F6EECF244321}">
                <p14:modId xmlns="" xmlns:p14="http://schemas.microsoft.com/office/powerpoint/2010/main" val="2886796922"/>
              </p:ext>
            </p:extLst>
          </p:nvPr>
        </p:nvGraphicFramePr>
        <p:xfrm>
          <a:off x="1043608" y="1029954"/>
          <a:ext cx="6822758" cy="33483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a:extLst>
              <a:ext uri="{FF2B5EF4-FFF2-40B4-BE49-F238E27FC236}">
                <a16:creationId xmlns="" xmlns:a16="http://schemas.microsoft.com/office/drawing/2014/main" id="{D6FFCEC1-D395-4DE5-B29D-AB4620023570}"/>
              </a:ext>
            </a:extLst>
          </p:cNvPr>
          <p:cNvSpPr>
            <a:spLocks noGrp="1"/>
          </p:cNvSpPr>
          <p:nvPr>
            <p:ph type="title"/>
          </p:nvPr>
        </p:nvSpPr>
        <p:spPr>
          <a:xfrm>
            <a:off x="1350885" y="24275"/>
            <a:ext cx="6442230" cy="857250"/>
          </a:xfrm>
        </p:spPr>
        <p:txBody>
          <a:bodyPr>
            <a:normAutofit/>
          </a:bodyPr>
          <a:lstStyle/>
          <a:p>
            <a:pPr algn="ctr" eaLnBrk="1" hangingPunct="1">
              <a:buFont typeface="Georgia" panose="02040502050405020303" pitchFamily="18" charset="0"/>
              <a:buNone/>
              <a:defRPr/>
            </a:pPr>
            <a:r>
              <a:rPr lang="ru-RU" altLang="ru-RU" sz="2000" b="1" dirty="0">
                <a:solidFill>
                  <a:srgbClr val="025373"/>
                </a:solidFill>
                <a:latin typeface="Calibri" panose="020F0502020204030204" pitchFamily="34" charset="0"/>
                <a:ea typeface="Calibri" panose="020F0502020204030204" pitchFamily="34" charset="0"/>
                <a:cs typeface="Calibri" panose="020F0502020204030204" pitchFamily="34" charset="0"/>
              </a:rPr>
              <a:t>Методика раздельного учета</a:t>
            </a:r>
          </a:p>
        </p:txBody>
      </p:sp>
      <p:pic>
        <p:nvPicPr>
          <p:cNvPr id="17411" name="Picture 2">
            <a:extLst>
              <a:ext uri="{FF2B5EF4-FFF2-40B4-BE49-F238E27FC236}">
                <a16:creationId xmlns="" xmlns:a16="http://schemas.microsoft.com/office/drawing/2014/main" id="{70A30CA1-5C43-4D65-943D-733DBBDB3D50}"/>
              </a:ext>
            </a:extLst>
          </p:cNvPr>
          <p:cNvPicPr>
            <a:picLocks noGrp="1" noChangeAspect="1" noChangeArrowheads="1"/>
          </p:cNvPicPr>
          <p:nvPr>
            <p:ph idx="4294967295"/>
          </p:nvPr>
        </p:nvPicPr>
        <p:blipFill>
          <a:blip r:embed="rId2" cstate="print">
            <a:extLst>
              <a:ext uri="{28A0092B-C50C-407E-A947-70E740481C1C}">
                <a14:useLocalDpi xmlns="" xmlns:a14="http://schemas.microsoft.com/office/drawing/2010/main" val="0"/>
              </a:ext>
            </a:extLst>
          </a:blip>
          <a:srcRect/>
          <a:stretch>
            <a:fillRect/>
          </a:stretch>
        </p:blipFill>
        <p:spPr>
          <a:xfrm>
            <a:off x="1331640" y="699542"/>
            <a:ext cx="6552728" cy="3981431"/>
          </a:xfr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 xmlns:a16="http://schemas.microsoft.com/office/drawing/2014/main" id="{85458228-3271-4EC5-ACA4-C8A38058948F}"/>
              </a:ext>
            </a:extLst>
          </p:cNvPr>
          <p:cNvSpPr>
            <a:spLocks noChangeArrowheads="1"/>
          </p:cNvSpPr>
          <p:nvPr/>
        </p:nvSpPr>
        <p:spPr bwMode="auto">
          <a:xfrm>
            <a:off x="1907704" y="239639"/>
            <a:ext cx="5544616" cy="6674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51435" tIns="25718" rIns="51435" bIns="2571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000" b="1" dirty="0">
                <a:solidFill>
                  <a:srgbClr val="025373"/>
                </a:solidFill>
                <a:latin typeface="Calibri" panose="020F0502020204030204" pitchFamily="34" charset="0"/>
                <a:ea typeface="Calibri" panose="020F0502020204030204" pitchFamily="34" charset="0"/>
                <a:cs typeface="Calibri" panose="020F0502020204030204" pitchFamily="34" charset="0"/>
              </a:rPr>
              <a:t>Порядок определения пропорции для целей раздельного учета НДС</a:t>
            </a:r>
            <a:endParaRPr lang="en-US" altLang="ru-RU" sz="2000" b="1" dirty="0">
              <a:solidFill>
                <a:srgbClr val="025373"/>
              </a:solidFill>
              <a:latin typeface="Calibri" panose="020F0502020204030204" pitchFamily="34" charset="0"/>
              <a:ea typeface="Calibri" panose="020F0502020204030204" pitchFamily="34" charset="0"/>
              <a:cs typeface="Calibri" panose="020F0502020204030204" pitchFamily="34" charset="0"/>
            </a:endParaRPr>
          </a:p>
        </p:txBody>
      </p:sp>
      <p:pic>
        <p:nvPicPr>
          <p:cNvPr id="18435" name="Picture 2">
            <a:extLst>
              <a:ext uri="{FF2B5EF4-FFF2-40B4-BE49-F238E27FC236}">
                <a16:creationId xmlns="" xmlns:a16="http://schemas.microsoft.com/office/drawing/2014/main" id="{D5DDEAF6-DF0D-43AE-BF70-382599E077B7}"/>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42343" y="1203598"/>
            <a:ext cx="6696744" cy="3438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D9BB828A-830B-4EFF-A175-D53A5FE63CD3}"/>
              </a:ext>
            </a:extLst>
          </p:cNvPr>
          <p:cNvSpPr>
            <a:spLocks noGrp="1"/>
          </p:cNvSpPr>
          <p:nvPr>
            <p:ph sz="quarter" idx="13"/>
          </p:nvPr>
        </p:nvSpPr>
        <p:spPr>
          <a:xfrm>
            <a:off x="683568" y="1203598"/>
            <a:ext cx="7704856" cy="3077989"/>
          </a:xfrm>
        </p:spPr>
        <p:txBody>
          <a:bodyPr>
            <a:noAutofit/>
          </a:bodyPr>
          <a:lstStyle/>
          <a:p>
            <a:pPr marL="33338" indent="367904" algn="just">
              <a:buNone/>
              <a:defRPr/>
            </a:pPr>
            <a:r>
              <a:rPr lang="ru-RU" sz="1600" dirty="0">
                <a:solidFill>
                  <a:srgbClr val="025373"/>
                </a:solidFill>
                <a:latin typeface="Calibri" panose="020F0502020204030204" pitchFamily="34" charset="0"/>
                <a:cs typeface="Calibri" panose="020F0502020204030204" pitchFamily="34" charset="0"/>
              </a:rPr>
              <a:t>ПРИМЕР: Организация осуществляет деятельность как облагаемую НДС (по ставке 20 %), так  и не облагаемую НДС. В </a:t>
            </a:r>
            <a:r>
              <a:rPr lang="en-US" sz="1600" dirty="0">
                <a:solidFill>
                  <a:srgbClr val="025373"/>
                </a:solidFill>
                <a:latin typeface="Calibri" panose="020F0502020204030204" pitchFamily="34" charset="0"/>
                <a:cs typeface="Calibri" panose="020F0502020204030204" pitchFamily="34" charset="0"/>
              </a:rPr>
              <a:t>I</a:t>
            </a:r>
            <a:r>
              <a:rPr lang="ru-RU" sz="1600" dirty="0">
                <a:solidFill>
                  <a:srgbClr val="025373"/>
                </a:solidFill>
                <a:latin typeface="Calibri" panose="020F0502020204030204" pitchFamily="34" charset="0"/>
                <a:cs typeface="Calibri" panose="020F0502020204030204" pitchFamily="34" charset="0"/>
              </a:rPr>
              <a:t> квартале выручка организации  (без учета НДС) составила 7 920 000 руб., в том числе от операций, не облагаемых НДС – 380 000 руб. При этом затраты в указанном налоговом периоде составили 4 000 000 руб., в том числе затраты по не облагаемым НДС операциям – 384 000 руб. </a:t>
            </a:r>
          </a:p>
          <a:p>
            <a:pPr marL="33338" indent="367904" algn="just">
              <a:buNone/>
              <a:defRPr/>
            </a:pPr>
            <a:r>
              <a:rPr lang="ru-RU" sz="1600" dirty="0">
                <a:solidFill>
                  <a:srgbClr val="025373"/>
                </a:solidFill>
                <a:latin typeface="Calibri" panose="020F0502020204030204" pitchFamily="34" charset="0"/>
                <a:cs typeface="Calibri" panose="020F0502020204030204" pitchFamily="34" charset="0"/>
              </a:rPr>
              <a:t>В частности, организация приобрела товары для деятельности, облагаемой НДС, на сумму 6 000 000 руб. (с НДС – 20%); для деятельности, не облагаемой НДС, - на сумму 300 000 руб. (в т. ч. НДС – 20%). Был приобретен компьютер для  главного бухгалтера за 60 000 руб., в т. ч. НДС – 20 %. Счета-фактуры от поставщиков получены.</a:t>
            </a:r>
          </a:p>
          <a:p>
            <a:pPr marL="33338" indent="367904" algn="just">
              <a:buNone/>
              <a:defRPr/>
            </a:pPr>
            <a:r>
              <a:rPr lang="ru-RU" sz="1600" dirty="0">
                <a:solidFill>
                  <a:srgbClr val="025373"/>
                </a:solidFill>
                <a:latin typeface="Calibri" panose="020F0502020204030204" pitchFamily="34" charset="0"/>
                <a:cs typeface="Calibri" panose="020F0502020204030204" pitchFamily="34" charset="0"/>
              </a:rPr>
              <a:t>Рассчитайте НДС к уплате в бюджет за </a:t>
            </a:r>
            <a:r>
              <a:rPr lang="en-US" sz="1600" dirty="0">
                <a:solidFill>
                  <a:srgbClr val="025373"/>
                </a:solidFill>
                <a:latin typeface="Calibri" panose="020F0502020204030204" pitchFamily="34" charset="0"/>
                <a:cs typeface="Calibri" panose="020F0502020204030204" pitchFamily="34" charset="0"/>
              </a:rPr>
              <a:t>I</a:t>
            </a:r>
            <a:r>
              <a:rPr lang="ru-RU" sz="1600" dirty="0">
                <a:solidFill>
                  <a:srgbClr val="025373"/>
                </a:solidFill>
                <a:latin typeface="Calibri" panose="020F0502020204030204" pitchFamily="34" charset="0"/>
                <a:cs typeface="Calibri" panose="020F0502020204030204" pitchFamily="34" charset="0"/>
              </a:rPr>
              <a:t> квартал.</a:t>
            </a:r>
          </a:p>
          <a:p>
            <a:pPr>
              <a:defRPr/>
            </a:pPr>
            <a:endParaRPr lang="ru-RU" sz="1600" dirty="0">
              <a:solidFill>
                <a:srgbClr val="02537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59E98F9C-C5D5-4A63-B2D5-A89450A43CAE}"/>
              </a:ext>
            </a:extLst>
          </p:cNvPr>
          <p:cNvSpPr>
            <a:spLocks noGrp="1"/>
          </p:cNvSpPr>
          <p:nvPr>
            <p:ph sz="quarter" idx="13"/>
          </p:nvPr>
        </p:nvSpPr>
        <p:spPr>
          <a:xfrm>
            <a:off x="683568" y="555526"/>
            <a:ext cx="7776864" cy="2605088"/>
          </a:xfrm>
        </p:spPr>
        <p:txBody>
          <a:bodyPr>
            <a:noAutofit/>
          </a:bodyPr>
          <a:lstStyle/>
          <a:p>
            <a:pPr marL="33338" indent="367904">
              <a:buNone/>
              <a:defRPr/>
            </a:pPr>
            <a:r>
              <a:rPr lang="ru-RU" sz="1400" dirty="0">
                <a:solidFill>
                  <a:srgbClr val="025373"/>
                </a:solidFill>
                <a:latin typeface="Calibri" panose="020F0502020204030204" pitchFamily="34" charset="0"/>
                <a:cs typeface="Calibri" panose="020F0502020204030204" pitchFamily="34" charset="0"/>
              </a:rPr>
              <a:t>РЕШЕНИЕ:</a:t>
            </a: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Книга продаж:</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b="1" i="1" dirty="0">
                <a:solidFill>
                  <a:srgbClr val="025373"/>
                </a:solidFill>
                <a:latin typeface="Calibri" panose="020F0502020204030204" pitchFamily="34" charset="0"/>
                <a:cs typeface="Calibri" panose="020F0502020204030204" pitchFamily="34" charset="0"/>
              </a:rPr>
              <a:t>1 508 000 руб. (7920 000 - 380 000) x  20 %</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Книга покупок:</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b="1" i="1" dirty="0">
                <a:solidFill>
                  <a:srgbClr val="025373"/>
                </a:solidFill>
                <a:latin typeface="Calibri" panose="020F0502020204030204" pitchFamily="34" charset="0"/>
                <a:cs typeface="Calibri" panose="020F0502020204030204" pitchFamily="34" charset="0"/>
              </a:rPr>
              <a:t> 1 000 000 руб. (6 000 000)  x  20/ 120</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Может ли организация применять правило 5 % ?</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384 000/ 4 000 000 x 100 % = 9, 6 %</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Рассчитаем сумму НДС, подлежащую вычету  при приобретении компьютера</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10000 (60 000 x 20/ 120  %) НДС, предъявленный при приобретении компьютера</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 4,8 % ( 380 000/ 7 920 000 x 100 %) доля необлагаемых НДС операций</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480 руб. ( 10000 x 4,8 %) НДС не подлежащий вычету</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b="1" i="1" dirty="0">
                <a:solidFill>
                  <a:srgbClr val="025373"/>
                </a:solidFill>
                <a:latin typeface="Calibri" panose="020F0502020204030204" pitchFamily="34" charset="0"/>
                <a:cs typeface="Calibri" panose="020F0502020204030204" pitchFamily="34" charset="0"/>
              </a:rPr>
              <a:t> 9 520 (10000 - 480) НДС к вычету при приобретении компьютера</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r>
              <a:rPr lang="ru-RU" sz="1400" i="1" dirty="0">
                <a:solidFill>
                  <a:srgbClr val="025373"/>
                </a:solidFill>
                <a:latin typeface="Calibri" panose="020F0502020204030204" pitchFamily="34" charset="0"/>
                <a:cs typeface="Calibri" panose="020F0502020204030204" pitchFamily="34" charset="0"/>
              </a:rPr>
              <a:t> </a:t>
            </a:r>
            <a:r>
              <a:rPr lang="ru-RU" sz="1400" b="1" i="1" u="sng" dirty="0">
                <a:solidFill>
                  <a:srgbClr val="025373"/>
                </a:solidFill>
                <a:latin typeface="Calibri" panose="020F0502020204030204" pitchFamily="34" charset="0"/>
                <a:cs typeface="Calibri" panose="020F0502020204030204" pitchFamily="34" charset="0"/>
              </a:rPr>
              <a:t>498480 (1 508 000 – 1 000 000 -  9 520) НДС к уплате за налоговый период</a:t>
            </a:r>
            <a:endParaRPr lang="ru-RU" sz="1400" dirty="0">
              <a:solidFill>
                <a:srgbClr val="025373"/>
              </a:solidFill>
              <a:latin typeface="Calibri" panose="020F0502020204030204" pitchFamily="34" charset="0"/>
              <a:cs typeface="Calibri" panose="020F0502020204030204" pitchFamily="34" charset="0"/>
            </a:endParaRPr>
          </a:p>
          <a:p>
            <a:pPr marL="33338" indent="367904">
              <a:buNone/>
              <a:defRPr/>
            </a:pPr>
            <a:endParaRPr lang="ru-RU" sz="1400" dirty="0">
              <a:solidFill>
                <a:srgbClr val="025373"/>
              </a:solidFill>
              <a:latin typeface="Calibri" panose="020F0502020204030204" pitchFamily="34" charset="0"/>
              <a:cs typeface="Calibri" panose="020F0502020204030204" pitchFamily="34" charset="0"/>
            </a:endParaRPr>
          </a:p>
          <a:p>
            <a:pPr>
              <a:defRPr/>
            </a:pPr>
            <a:endParaRPr lang="ru-RU" sz="1400" dirty="0">
              <a:solidFill>
                <a:srgbClr val="02537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p:cNvPicPr>
            <a:picLocks noGrp="1" noChangeAspect="1" noChangeArrowheads="1"/>
          </p:cNvPicPr>
          <p:nvPr>
            <p:ph idx="1"/>
          </p:nvPr>
        </p:nvPicPr>
        <p:blipFill>
          <a:blip r:embed="rId2" cstate="print"/>
          <a:srcRect/>
          <a:stretch>
            <a:fillRect/>
          </a:stretch>
        </p:blipFill>
        <p:spPr bwMode="auto">
          <a:xfrm>
            <a:off x="214314" y="339725"/>
            <a:ext cx="5903912" cy="1609725"/>
          </a:xfrm>
          <a:noFill/>
          <a:ln>
            <a:miter lim="800000"/>
            <a:headEnd/>
            <a:tailEnd/>
          </a:ln>
        </p:spPr>
      </p:pic>
      <p:sp>
        <p:nvSpPr>
          <p:cNvPr id="112643" name="Прямоугольник 4"/>
          <p:cNvSpPr>
            <a:spLocks noChangeArrowheads="1"/>
          </p:cNvSpPr>
          <p:nvPr/>
        </p:nvSpPr>
        <p:spPr bwMode="auto">
          <a:xfrm>
            <a:off x="2124075" y="1957389"/>
            <a:ext cx="6840538" cy="2600710"/>
          </a:xfrm>
          <a:prstGeom prst="rect">
            <a:avLst/>
          </a:prstGeom>
          <a:noFill/>
          <a:ln w="9525">
            <a:noFill/>
            <a:miter lim="800000"/>
            <a:headEnd/>
            <a:tailEnd/>
          </a:ln>
        </p:spPr>
        <p:txBody>
          <a:bodyPr lIns="91438" tIns="45719" rIns="91438" bIns="45719">
            <a:spAutoFit/>
          </a:bodyPr>
          <a:lstStyle/>
          <a:p>
            <a:r>
              <a:rPr lang="ru-RU" altLang="ru-RU" sz="1600" b="1" dirty="0">
                <a:solidFill>
                  <a:srgbClr val="002060"/>
                </a:solidFill>
                <a:latin typeface="Calibri" pitchFamily="34" charset="0"/>
                <a:cs typeface="Calibri" pitchFamily="34" charset="0"/>
              </a:rPr>
              <a:t>ВАЖНО! </a:t>
            </a:r>
            <a:endParaRPr lang="ru-RU" altLang="ru-RU" sz="1600" b="1" dirty="0" smtClean="0">
              <a:solidFill>
                <a:srgbClr val="002060"/>
              </a:solidFill>
              <a:latin typeface="Calibri" pitchFamily="34" charset="0"/>
              <a:cs typeface="Calibri" pitchFamily="34" charset="0"/>
            </a:endParaRPr>
          </a:p>
          <a:p>
            <a:r>
              <a:rPr lang="ru-RU" altLang="ru-RU" sz="1600" dirty="0" smtClean="0">
                <a:solidFill>
                  <a:srgbClr val="002060"/>
                </a:solidFill>
                <a:latin typeface="Calibri" pitchFamily="34" charset="0"/>
                <a:cs typeface="Calibri" pitchFamily="34" charset="0"/>
              </a:rPr>
              <a:t>Если доля совокупных расходов на приобретение, производство и (или) реализацию товаров (работ, услуг), </a:t>
            </a:r>
            <a:r>
              <a:rPr lang="ru-RU" altLang="ru-RU" sz="1600" b="1" dirty="0" smtClean="0">
                <a:solidFill>
                  <a:srgbClr val="002060"/>
                </a:solidFill>
                <a:latin typeface="Calibri" pitchFamily="34" charset="0"/>
                <a:cs typeface="Calibri" pitchFamily="34" charset="0"/>
              </a:rPr>
              <a:t>операции по реализации которых освобождаются от налогообложения, не превышает 5 процентов </a:t>
            </a:r>
            <a:r>
              <a:rPr lang="ru-RU" altLang="ru-RU" sz="1600" dirty="0" smtClean="0">
                <a:solidFill>
                  <a:srgbClr val="002060"/>
                </a:solidFill>
                <a:latin typeface="Calibri" pitchFamily="34" charset="0"/>
                <a:cs typeface="Calibri" pitchFamily="34" charset="0"/>
              </a:rPr>
              <a:t>общей величины совокупных расходов на приобретение, производство и (или) реализацию товаров (работ, услуг), налог на добавленную стоимость, предъявленный по товарам (работам, услугам), используемым исключительно в операциях, освобождаемых от налогообложения</a:t>
            </a:r>
            <a:r>
              <a:rPr lang="ru-RU" altLang="ru-RU" sz="1600" b="1" dirty="0" smtClean="0">
                <a:solidFill>
                  <a:srgbClr val="002060"/>
                </a:solidFill>
                <a:latin typeface="Calibri" pitchFamily="34" charset="0"/>
                <a:cs typeface="Calibri" pitchFamily="34" charset="0"/>
              </a:rPr>
              <a:t>, к вычету не принимается.</a:t>
            </a:r>
            <a:endParaRPr lang="ru-RU" altLang="ru-RU" sz="1600" b="1" dirty="0">
              <a:solidFill>
                <a:srgbClr val="002060"/>
              </a:solidFill>
              <a:latin typeface="Calibri" pitchFamily="34" charset="0"/>
              <a:cs typeface="Calibri" pitchFamily="34" charset="0"/>
            </a:endParaRPr>
          </a:p>
          <a:p>
            <a:endParaRPr lang="ru-RU" altLang="ru-RU" sz="1400" dirty="0">
              <a:latin typeface="Times New Roman" pitchFamily="18" charset="0"/>
              <a:cs typeface="Times New Roman" pitchFamily="18" charset="0"/>
            </a:endParaRPr>
          </a:p>
        </p:txBody>
      </p:sp>
      <p:sp>
        <p:nvSpPr>
          <p:cNvPr id="112644" name="Прямоугольник 1"/>
          <p:cNvSpPr>
            <a:spLocks noChangeArrowheads="1"/>
          </p:cNvSpPr>
          <p:nvPr/>
        </p:nvSpPr>
        <p:spPr bwMode="auto">
          <a:xfrm>
            <a:off x="0" y="1970088"/>
            <a:ext cx="2214562" cy="1354215"/>
          </a:xfrm>
          <a:prstGeom prst="rect">
            <a:avLst/>
          </a:prstGeom>
          <a:noFill/>
          <a:ln w="9525">
            <a:noFill/>
            <a:miter lim="800000"/>
            <a:headEnd/>
            <a:tailEnd/>
          </a:ln>
        </p:spPr>
        <p:txBody>
          <a:bodyPr wrap="square" lIns="91438" tIns="45719" rIns="91438" bIns="45719">
            <a:spAutoFit/>
          </a:bodyPr>
          <a:lstStyle/>
          <a:p>
            <a:pPr lvl="1"/>
            <a:r>
              <a:rPr lang="ru-RU" altLang="ru-RU" sz="1600" b="1" dirty="0">
                <a:solidFill>
                  <a:srgbClr val="002060"/>
                </a:solidFill>
                <a:latin typeface="Calibri" pitchFamily="34" charset="0"/>
                <a:cs typeface="Calibri" pitchFamily="34" charset="0"/>
              </a:rPr>
              <a:t>Письмо Минфина России от </a:t>
            </a:r>
            <a:r>
              <a:rPr lang="ru-RU" dirty="0" smtClean="0">
                <a:solidFill>
                  <a:srgbClr val="002060"/>
                </a:solidFill>
                <a:latin typeface="Calibri" pitchFamily="34" charset="0"/>
                <a:cs typeface="Calibri" pitchFamily="34" charset="0"/>
              </a:rPr>
              <a:t> </a:t>
            </a:r>
            <a:r>
              <a:rPr lang="ru-RU" altLang="ru-RU" sz="1600" b="1" dirty="0" smtClean="0">
                <a:solidFill>
                  <a:srgbClr val="002060"/>
                </a:solidFill>
                <a:latin typeface="Calibri" pitchFamily="34" charset="0"/>
                <a:cs typeface="Calibri" pitchFamily="34" charset="0"/>
              </a:rPr>
              <a:t>23 апреля 2018 года № 03-07-11/27256</a:t>
            </a:r>
            <a:endParaRPr lang="ru-RU" altLang="ru-RU" sz="1600" b="1" dirty="0">
              <a:solidFill>
                <a:srgbClr val="002060"/>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137506" y="961297"/>
            <a:ext cx="8392886" cy="3655314"/>
          </a:xfrm>
        </p:spPr>
        <p:txBody>
          <a:bodyPr>
            <a:noAutofit/>
          </a:bodyPr>
          <a:lstStyle/>
          <a:p>
            <a:pPr>
              <a:buNone/>
            </a:pPr>
            <a:r>
              <a:rPr lang="ru-RU" smtClean="0">
                <a:latin typeface="Calibri" pitchFamily="34" charset="0"/>
              </a:rPr>
              <a:t>    </a:t>
            </a:r>
            <a:r>
              <a:rPr lang="ru-RU" sz="1500" smtClean="0">
                <a:solidFill>
                  <a:srgbClr val="025373"/>
                </a:solidFill>
                <a:latin typeface="Calibri" pitchFamily="34" charset="0"/>
                <a:cs typeface="Calibri" pitchFamily="34" charset="0"/>
              </a:rPr>
              <a:t>В то же время в составе совокупных расходов на приобретение, производство и (или) реализацию товаров (работ, услуг), операции по реализации которых не подлежат налогообложению налогом на добавленную стоимость, следует учитывать все расходы, непосредственно связанные с операциями, освобождаемыми от налогообложения, а также относящуюся к указанным операциям часть расходов, связанных как с освобождаемыми операциями, так и с подлежащими налогообложению. При этом налогоплательщик вправе распределять расходы, связанные как с освобождаемыми операциями, так и подлежащими налогообложению, исходя из пропорции, для расчета которой могут быть использованы такие показатели, как сумма прямых расходов, численность персонала, фонд оплаты труда, стоимость основных фондов и иные показатели, утвержденные учетной политикой для целей налогообложения налогом на добавленную стоимость.</a:t>
            </a:r>
            <a:r>
              <a:rPr lang="ru-RU" sz="1500" smtClean="0">
                <a:solidFill>
                  <a:srgbClr val="025373"/>
                </a:solidFill>
                <a:latin typeface="Times New Roman" pitchFamily="18" charset="0"/>
                <a:cs typeface="Times New Roman" pitchFamily="18" charset="0"/>
              </a:rPr>
              <a:t/>
            </a:r>
            <a:br>
              <a:rPr lang="ru-RU" sz="1500" smtClean="0">
                <a:solidFill>
                  <a:srgbClr val="025373"/>
                </a:solidFill>
                <a:latin typeface="Times New Roman" pitchFamily="18" charset="0"/>
                <a:cs typeface="Times New Roman" pitchFamily="18" charset="0"/>
              </a:rPr>
            </a:br>
            <a:r>
              <a:rPr lang="ru-RU" sz="1500" smtClean="0">
                <a:solidFill>
                  <a:srgbClr val="025373"/>
                </a:solidFill>
                <a:latin typeface="Times New Roman" pitchFamily="18" charset="0"/>
                <a:cs typeface="Times New Roman" pitchFamily="18" charset="0"/>
              </a:rPr>
              <a:t/>
            </a:r>
            <a:br>
              <a:rPr lang="ru-RU" sz="1500" smtClean="0">
                <a:solidFill>
                  <a:srgbClr val="025373"/>
                </a:solidFill>
                <a:latin typeface="Times New Roman" pitchFamily="18" charset="0"/>
                <a:cs typeface="Times New Roman" pitchFamily="18" charset="0"/>
              </a:rPr>
            </a:br>
            <a:r>
              <a:rPr lang="ru-RU" sz="2000" smtClean="0">
                <a:solidFill>
                  <a:srgbClr val="025373"/>
                </a:solidFill>
              </a:rPr>
              <a:t/>
            </a:r>
            <a:br>
              <a:rPr lang="ru-RU" sz="2000" smtClean="0">
                <a:solidFill>
                  <a:srgbClr val="025373"/>
                </a:solidFill>
              </a:rPr>
            </a:br>
            <a:endParaRPr lang="ru-RU" sz="2000" smtClean="0">
              <a:solidFill>
                <a:srgbClr val="025373"/>
              </a:solidFill>
            </a:endParaRPr>
          </a:p>
          <a:p>
            <a:endParaRPr lang="ru-RU" dirty="0"/>
          </a:p>
        </p:txBody>
      </p:sp>
      <p:sp>
        <p:nvSpPr>
          <p:cNvPr id="4" name="Прямоугольник 3"/>
          <p:cNvSpPr/>
          <p:nvPr/>
        </p:nvSpPr>
        <p:spPr>
          <a:xfrm>
            <a:off x="571472" y="4143386"/>
            <a:ext cx="5602740" cy="309847"/>
          </a:xfrm>
          <a:prstGeom prst="rect">
            <a:avLst/>
          </a:prstGeom>
        </p:spPr>
        <p:txBody>
          <a:bodyPr wrap="none" lIns="43960" tIns="21980" rIns="43960" bIns="21980">
            <a:spAutoFit/>
          </a:bodyPr>
          <a:lstStyle/>
          <a:p>
            <a:r>
              <a:rPr lang="ru-RU" altLang="ru-RU" sz="1700" b="1" dirty="0" smtClean="0">
                <a:solidFill>
                  <a:srgbClr val="025373"/>
                </a:solidFill>
                <a:latin typeface="Calibri" pitchFamily="34" charset="0"/>
                <a:cs typeface="Calibri" pitchFamily="34" charset="0"/>
              </a:rPr>
              <a:t>Письмо Минфина России от 06.02.2023 № 03-07-11/9081</a:t>
            </a:r>
          </a:p>
        </p:txBody>
      </p:sp>
      <p:sp>
        <p:nvSpPr>
          <p:cNvPr id="5" name="Заголовок 1"/>
          <p:cNvSpPr txBox="1">
            <a:spLocks/>
          </p:cNvSpPr>
          <p:nvPr/>
        </p:nvSpPr>
        <p:spPr>
          <a:xfrm>
            <a:off x="571472" y="285734"/>
            <a:ext cx="5843587" cy="857250"/>
          </a:xfrm>
          <a:prstGeom prst="rect">
            <a:avLst/>
          </a:prstGeom>
        </p:spPr>
        <p:txBody>
          <a:bodyPr vert="horz" lIns="68580" tIns="34290" rIns="68580" bIns="34290" rtlCol="0" anchor="ctr">
            <a:normAutofit/>
          </a:bodyPr>
          <a:lstStyle/>
          <a:p>
            <a:pPr defTabSz="685800" fontAlgn="auto">
              <a:lnSpc>
                <a:spcPct val="90000"/>
              </a:lnSpc>
              <a:spcAft>
                <a:spcPts val="0"/>
              </a:spcAft>
              <a:defRPr/>
            </a:pPr>
            <a:r>
              <a:rPr lang="ru-RU" sz="2100" b="1" dirty="0" smtClean="0">
                <a:solidFill>
                  <a:srgbClr val="025373"/>
                </a:solidFill>
                <a:latin typeface="Calibri" pitchFamily="34" charset="0"/>
                <a:ea typeface="+mj-ea"/>
                <a:cs typeface="Calibri" pitchFamily="34" charset="0"/>
              </a:rPr>
              <a:t>Критерии для распределения расходов</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642924"/>
            <a:ext cx="8388473" cy="3655314"/>
          </a:xfrm>
        </p:spPr>
        <p:txBody>
          <a:bodyPr>
            <a:noAutofit/>
          </a:bodyPr>
          <a:lstStyle/>
          <a:p>
            <a:pPr>
              <a:buNone/>
            </a:pPr>
            <a:r>
              <a:rPr lang="ru-RU" sz="2000" dirty="0" smtClean="0">
                <a:solidFill>
                  <a:srgbClr val="002060"/>
                </a:solidFill>
                <a:latin typeface="Cambria" pitchFamily="18" charset="0"/>
                <a:ea typeface="Cambria" pitchFamily="18" charset="0"/>
              </a:rPr>
              <a:t>    </a:t>
            </a:r>
            <a:r>
              <a:rPr lang="ru-RU" sz="1500" b="1" dirty="0" smtClean="0">
                <a:solidFill>
                  <a:srgbClr val="025373"/>
                </a:solidFill>
                <a:latin typeface="Calibri" pitchFamily="34" charset="0"/>
                <a:ea typeface="Cambria" pitchFamily="18" charset="0"/>
                <a:cs typeface="Calibri" pitchFamily="34" charset="0"/>
              </a:rPr>
              <a:t>Пример</a:t>
            </a:r>
          </a:p>
          <a:p>
            <a:pPr>
              <a:buNone/>
            </a:pPr>
            <a:r>
              <a:rPr lang="ru-RU" sz="1500" b="1" dirty="0" smtClean="0">
                <a:solidFill>
                  <a:srgbClr val="025373"/>
                </a:solidFill>
                <a:latin typeface="Calibri" pitchFamily="34" charset="0"/>
                <a:ea typeface="Cambria" pitchFamily="18" charset="0"/>
                <a:cs typeface="Calibri" pitchFamily="34" charset="0"/>
              </a:rPr>
              <a:t>     </a:t>
            </a:r>
            <a:r>
              <a:rPr lang="ru-RU" sz="1500" dirty="0" smtClean="0">
                <a:solidFill>
                  <a:srgbClr val="025373"/>
                </a:solidFill>
                <a:latin typeface="Calibri" pitchFamily="34" charset="0"/>
                <a:ea typeface="Cambria" pitchFamily="18" charset="0"/>
                <a:cs typeface="Calibri" pitchFamily="34" charset="0"/>
              </a:rPr>
              <a:t>ООО «Компания» производит и реализует два вида товаров — как облагаемые НДС, так и не облагаемые. В I квартале 2023 года сумма прямых затрат составила 1 </a:t>
            </a:r>
            <a:r>
              <a:rPr lang="ru-RU" sz="1500" dirty="0" err="1" smtClean="0">
                <a:solidFill>
                  <a:srgbClr val="025373"/>
                </a:solidFill>
                <a:latin typeface="Calibri" pitchFamily="34" charset="0"/>
                <a:ea typeface="Cambria" pitchFamily="18" charset="0"/>
                <a:cs typeface="Calibri" pitchFamily="34" charset="0"/>
              </a:rPr>
              <a:t>млн</a:t>
            </a:r>
            <a:r>
              <a:rPr lang="ru-RU" sz="1500" dirty="0" smtClean="0">
                <a:solidFill>
                  <a:srgbClr val="025373"/>
                </a:solidFill>
                <a:latin typeface="Calibri" pitchFamily="34" charset="0"/>
                <a:ea typeface="Cambria" pitchFamily="18" charset="0"/>
                <a:cs typeface="Calibri" pitchFamily="34" charset="0"/>
              </a:rPr>
              <a:t> руб.: 945 тыс. руб. — на облагаемые НДС товары, и 55 тыс. руб. — на не облагаемые. Общая сумма общехозяйственных затрат — 500 тыс. руб.</a:t>
            </a:r>
          </a:p>
          <a:p>
            <a:pPr>
              <a:buNone/>
            </a:pPr>
            <a:r>
              <a:rPr lang="ru-RU" sz="1500" dirty="0" smtClean="0">
                <a:solidFill>
                  <a:srgbClr val="025373"/>
                </a:solidFill>
                <a:latin typeface="Calibri" pitchFamily="34" charset="0"/>
                <a:ea typeface="Cambria" pitchFamily="18" charset="0"/>
                <a:cs typeface="Calibri" pitchFamily="34" charset="0"/>
              </a:rPr>
              <a:t>     Для производства облагаемой продукции задействовано 15 человек, необлагаемой — 3.</a:t>
            </a:r>
          </a:p>
          <a:p>
            <a:pPr>
              <a:buNone/>
            </a:pPr>
            <a:r>
              <a:rPr lang="ru-RU" sz="1500" dirty="0" smtClean="0">
                <a:solidFill>
                  <a:srgbClr val="025373"/>
                </a:solidFill>
                <a:latin typeface="Calibri" pitchFamily="34" charset="0"/>
                <a:ea typeface="Cambria" pitchFamily="18" charset="0"/>
                <a:cs typeface="Calibri" pitchFamily="34" charset="0"/>
              </a:rPr>
              <a:t>     Фонд оплаты труда на производство облагаемой продукции — 288 тыс. руб., необлагаемой — 12 тыс. руб.</a:t>
            </a:r>
          </a:p>
          <a:p>
            <a:pPr>
              <a:buNone/>
            </a:pPr>
            <a:r>
              <a:rPr lang="ru-RU" sz="1500" dirty="0" smtClean="0">
                <a:solidFill>
                  <a:srgbClr val="025373"/>
                </a:solidFill>
                <a:latin typeface="Calibri" pitchFamily="34" charset="0"/>
                <a:ea typeface="Cambria" pitchFamily="18" charset="0"/>
                <a:cs typeface="Calibri" pitchFamily="34" charset="0"/>
              </a:rPr>
              <a:t>     Остаточная стоимость основных средств, которые задействованы в производстве облагаемой продукции, — 14,4 </a:t>
            </a:r>
            <a:r>
              <a:rPr lang="ru-RU" sz="1500" dirty="0" err="1" smtClean="0">
                <a:solidFill>
                  <a:srgbClr val="025373"/>
                </a:solidFill>
                <a:latin typeface="Calibri" pitchFamily="34" charset="0"/>
                <a:ea typeface="Cambria" pitchFamily="18" charset="0"/>
                <a:cs typeface="Calibri" pitchFamily="34" charset="0"/>
              </a:rPr>
              <a:t>млн</a:t>
            </a:r>
            <a:r>
              <a:rPr lang="ru-RU" sz="1500" dirty="0" smtClean="0">
                <a:solidFill>
                  <a:srgbClr val="025373"/>
                </a:solidFill>
                <a:latin typeface="Calibri" pitchFamily="34" charset="0"/>
                <a:ea typeface="Cambria" pitchFamily="18" charset="0"/>
                <a:cs typeface="Calibri" pitchFamily="34" charset="0"/>
              </a:rPr>
              <a:t> руб., необлагаемой — 0,6 </a:t>
            </a:r>
            <a:r>
              <a:rPr lang="ru-RU" sz="1500" dirty="0" err="1" smtClean="0">
                <a:solidFill>
                  <a:srgbClr val="025373"/>
                </a:solidFill>
                <a:latin typeface="Calibri" pitchFamily="34" charset="0"/>
                <a:ea typeface="Cambria" pitchFamily="18" charset="0"/>
                <a:cs typeface="Calibri" pitchFamily="34" charset="0"/>
              </a:rPr>
              <a:t>млн</a:t>
            </a:r>
            <a:r>
              <a:rPr lang="ru-RU" sz="1500" dirty="0" smtClean="0">
                <a:solidFill>
                  <a:srgbClr val="025373"/>
                </a:solidFill>
                <a:latin typeface="Calibri" pitchFamily="34" charset="0"/>
                <a:ea typeface="Cambria" pitchFamily="18" charset="0"/>
                <a:cs typeface="Calibri" pitchFamily="34" charset="0"/>
              </a:rPr>
              <a:t> руб.</a:t>
            </a:r>
          </a:p>
          <a:p>
            <a:pPr>
              <a:buNone/>
            </a:pPr>
            <a:r>
              <a:rPr lang="ru-RU" sz="1500" dirty="0" smtClean="0">
                <a:solidFill>
                  <a:srgbClr val="025373"/>
                </a:solidFill>
                <a:latin typeface="Calibri" pitchFamily="34" charset="0"/>
                <a:ea typeface="Cambria" pitchFamily="18" charset="0"/>
                <a:cs typeface="Calibri" pitchFamily="34" charset="0"/>
              </a:rPr>
              <a:t>       Выручка от продажи облагаемых товаров (без НДС) — 1,7 </a:t>
            </a:r>
            <a:r>
              <a:rPr lang="ru-RU" sz="1500" dirty="0" err="1" smtClean="0">
                <a:solidFill>
                  <a:srgbClr val="025373"/>
                </a:solidFill>
                <a:latin typeface="Calibri" pitchFamily="34" charset="0"/>
                <a:ea typeface="Cambria" pitchFamily="18" charset="0"/>
                <a:cs typeface="Calibri" pitchFamily="34" charset="0"/>
              </a:rPr>
              <a:t>млн</a:t>
            </a:r>
            <a:r>
              <a:rPr lang="ru-RU" sz="1500" dirty="0" smtClean="0">
                <a:solidFill>
                  <a:srgbClr val="025373"/>
                </a:solidFill>
                <a:latin typeface="Calibri" pitchFamily="34" charset="0"/>
                <a:ea typeface="Cambria" pitchFamily="18" charset="0"/>
                <a:cs typeface="Calibri" pitchFamily="34" charset="0"/>
              </a:rPr>
              <a:t> руб., необлагаемых — 150 тыс. руб. Бухгалтер рассчитал пропорцию по таким показателям, как прямые затраты, численность сотрудников, ФОТ, стоимость ОС и выручка от реализации. Результаты смотрите в таблице.</a:t>
            </a:r>
          </a:p>
          <a:p>
            <a:endParaRPr lang="ru-RU" sz="1500" dirty="0">
              <a:solidFill>
                <a:srgbClr val="002060"/>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539552" y="4114563"/>
            <a:ext cx="8328991" cy="646331"/>
          </a:xfrm>
          <a:prstGeom prst="rect">
            <a:avLst/>
          </a:prstGeom>
        </p:spPr>
        <p:txBody>
          <a:bodyPr wrap="square">
            <a:spAutoFit/>
          </a:bodyPr>
          <a:lstStyle/>
          <a:p>
            <a:r>
              <a:rPr lang="ru-RU" b="1" dirty="0">
                <a:solidFill>
                  <a:schemeClr val="tx2"/>
                </a:solidFill>
              </a:rPr>
              <a:t>П.1 ст.145 НК РФ</a:t>
            </a:r>
          </a:p>
          <a:p>
            <a:r>
              <a:rPr lang="ru-RU" b="1" dirty="0">
                <a:solidFill>
                  <a:schemeClr val="tx2"/>
                </a:solidFill>
              </a:rPr>
              <a:t>П.2 Методических рекомендации по НДС для УСН’2026</a:t>
            </a:r>
          </a:p>
        </p:txBody>
      </p:sp>
      <p:pic>
        <p:nvPicPr>
          <p:cNvPr id="4" name="Рисунок 3" descr="Изображение выглядит как текст, снимок экрана, Шрифт, число&#10;&#10;Содержимое, созданное искусственным интеллектом, может быть неверным.">
            <a:extLst>
              <a:ext uri="{FF2B5EF4-FFF2-40B4-BE49-F238E27FC236}">
                <a16:creationId xmlns:a16="http://schemas.microsoft.com/office/drawing/2014/main" xmlns="" id="{5ED395A4-D66B-833C-BF85-EF753338109E}"/>
              </a:ext>
            </a:extLst>
          </p:cNvPr>
          <p:cNvPicPr>
            <a:picLocks noChangeAspect="1"/>
          </p:cNvPicPr>
          <p:nvPr/>
        </p:nvPicPr>
        <p:blipFill>
          <a:blip r:embed="rId2" cstate="print"/>
          <a:stretch>
            <a:fillRect/>
          </a:stretch>
        </p:blipFill>
        <p:spPr>
          <a:xfrm>
            <a:off x="539552" y="841193"/>
            <a:ext cx="7992889" cy="2514274"/>
          </a:xfrm>
          <a:prstGeom prst="rect">
            <a:avLst/>
          </a:prstGeom>
        </p:spPr>
      </p:pic>
      <p:sp>
        <p:nvSpPr>
          <p:cNvPr id="5" name="Прямоугольник 4">
            <a:extLst>
              <a:ext uri="{FF2B5EF4-FFF2-40B4-BE49-F238E27FC236}">
                <a16:creationId xmlns:a16="http://schemas.microsoft.com/office/drawing/2014/main" xmlns="" id="{8CBD967F-3027-3DA8-63CE-0E0D9265C5A6}"/>
              </a:ext>
            </a:extLst>
          </p:cNvPr>
          <p:cNvSpPr/>
          <p:nvPr/>
        </p:nvSpPr>
        <p:spPr>
          <a:xfrm>
            <a:off x="-109332" y="419503"/>
            <a:ext cx="9144000" cy="2539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200" b="1" dirty="0">
                <a:solidFill>
                  <a:schemeClr val="tx1"/>
                </a:solidFill>
              </a:rPr>
              <a:t>    </a:t>
            </a:r>
            <a:r>
              <a:rPr lang="ru-RU" altLang="ru-RU" b="1" dirty="0">
                <a:solidFill>
                  <a:schemeClr val="tx2"/>
                </a:solidFill>
                <a:latin typeface="Arial" charset="0"/>
                <a:cs typeface="Arial" charset="0"/>
              </a:rPr>
              <a:t>Как определить величину дохода для освобождения от НДС</a:t>
            </a:r>
            <a:endParaRPr lang="ru-RU" b="1" dirty="0">
              <a:solidFill>
                <a:schemeClr val="tx2"/>
              </a:solidFill>
              <a:latin typeface="Arial" charset="0"/>
              <a:cs typeface="Arial" charset="0"/>
            </a:endParaRPr>
          </a:p>
        </p:txBody>
      </p:sp>
    </p:spTree>
    <p:extLst>
      <p:ext uri="{BB962C8B-B14F-4D97-AF65-F5344CB8AC3E}">
        <p14:creationId xmlns="" xmlns:p14="http://schemas.microsoft.com/office/powerpoint/2010/main" val="165872572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755576" y="483518"/>
            <a:ext cx="7387184" cy="4104456"/>
          </a:xfrm>
          <a:prstGeom prst="rect">
            <a:avLst/>
          </a:prstGeom>
          <a:noFill/>
          <a:ln w="9525">
            <a:solidFill>
              <a:srgbClr val="025373"/>
            </a:solid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881488" y="585874"/>
            <a:ext cx="6264472" cy="461665"/>
          </a:xfrm>
          <a:prstGeom prst="rect">
            <a:avLst/>
          </a:prstGeom>
        </p:spPr>
        <p:txBody>
          <a:bodyPr wrap="none">
            <a:spAutoFit/>
          </a:bodyPr>
          <a:lstStyle/>
          <a:p>
            <a:pPr algn="ctr"/>
            <a:r>
              <a:rPr lang="ru-RU" sz="2400" b="1" dirty="0" smtClean="0">
                <a:solidFill>
                  <a:srgbClr val="025373"/>
                </a:solidFill>
                <a:latin typeface="Calibri" pitchFamily="34" charset="0"/>
                <a:ea typeface="Roboto Slab" pitchFamily="34" charset="-122"/>
                <a:cs typeface="Calibri" pitchFamily="34" charset="0"/>
              </a:rPr>
              <a:t>Случаи </a:t>
            </a:r>
            <a:r>
              <a:rPr lang="ru-RU" sz="2400" b="1" dirty="0">
                <a:solidFill>
                  <a:srgbClr val="025373"/>
                </a:solidFill>
                <a:latin typeface="Calibri" pitchFamily="34" charset="0"/>
                <a:ea typeface="Roboto Slab" pitchFamily="34" charset="-122"/>
                <a:cs typeface="Calibri" pitchFamily="34" charset="0"/>
              </a:rPr>
              <a:t>и основания для восстановления НДС</a:t>
            </a:r>
          </a:p>
        </p:txBody>
      </p:sp>
      <p:graphicFrame>
        <p:nvGraphicFramePr>
          <p:cNvPr id="7" name="Схема 6"/>
          <p:cNvGraphicFramePr/>
          <p:nvPr/>
        </p:nvGraphicFramePr>
        <p:xfrm>
          <a:off x="361951" y="1047750"/>
          <a:ext cx="8305800" cy="34599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Прямоугольник 7"/>
          <p:cNvSpPr/>
          <p:nvPr/>
        </p:nvSpPr>
        <p:spPr>
          <a:xfrm>
            <a:off x="179512" y="4155926"/>
            <a:ext cx="2419350" cy="338554"/>
          </a:xfrm>
          <a:prstGeom prst="rect">
            <a:avLst/>
          </a:prstGeom>
        </p:spPr>
        <p:txBody>
          <a:bodyPr wrap="square">
            <a:spAutoFit/>
          </a:bodyPr>
          <a:lstStyle/>
          <a:p>
            <a:r>
              <a:rPr lang="ru-RU" sz="1600" b="1" dirty="0">
                <a:solidFill>
                  <a:schemeClr val="tx2"/>
                </a:solidFill>
                <a:latin typeface="Calibri" pitchFamily="34" charset="0"/>
                <a:cs typeface="Calibri" pitchFamily="34" charset="0"/>
              </a:rPr>
              <a:t>Пункт 3 ст. 170 НК РФ</a:t>
            </a:r>
          </a:p>
        </p:txBody>
      </p:sp>
    </p:spTree>
    <p:extLst>
      <p:ext uri="{BB962C8B-B14F-4D97-AF65-F5344CB8AC3E}">
        <p14:creationId xmlns:p14="http://schemas.microsoft.com/office/powerpoint/2010/main" xmlns="" val="3535757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275385" y="411510"/>
            <a:ext cx="7085915" cy="461665"/>
          </a:xfrm>
          <a:prstGeom prst="rect">
            <a:avLst/>
          </a:prstGeom>
        </p:spPr>
        <p:txBody>
          <a:bodyPr wrap="none">
            <a:spAutoFit/>
          </a:bodyPr>
          <a:lstStyle/>
          <a:p>
            <a:pPr algn="ctr"/>
            <a:r>
              <a:rPr lang="ru-RU" sz="2400" b="1" dirty="0">
                <a:solidFill>
                  <a:srgbClr val="025373"/>
                </a:solidFill>
                <a:latin typeface="Calibri" pitchFamily="34" charset="0"/>
                <a:ea typeface="Roboto Slab" pitchFamily="34" charset="-122"/>
                <a:cs typeface="Calibri" pitchFamily="34" charset="0"/>
              </a:rPr>
              <a:t>Передача ОС в качестве вклада в уставный капитал</a:t>
            </a:r>
          </a:p>
        </p:txBody>
      </p:sp>
      <p:sp>
        <p:nvSpPr>
          <p:cNvPr id="11" name="Прямоугольник 10"/>
          <p:cNvSpPr/>
          <p:nvPr/>
        </p:nvSpPr>
        <p:spPr>
          <a:xfrm>
            <a:off x="683568" y="843558"/>
            <a:ext cx="7839074" cy="3293209"/>
          </a:xfrm>
          <a:prstGeom prst="rect">
            <a:avLst/>
          </a:prstGeom>
        </p:spPr>
        <p:txBody>
          <a:bodyPr wrap="square">
            <a:spAutoFit/>
          </a:bodyPr>
          <a:lstStyle/>
          <a:p>
            <a:r>
              <a:rPr lang="ru-RU" sz="1600" dirty="0">
                <a:solidFill>
                  <a:schemeClr val="tx2"/>
                </a:solidFill>
                <a:latin typeface="Calibri" pitchFamily="34" charset="0"/>
                <a:cs typeface="Calibri" pitchFamily="34" charset="0"/>
              </a:rPr>
              <a:t>Сумму налога к восстановлению укажите в документах, которыми оформляете передачу объекта. Например, таким документом может являться акт приема-передачи. Зарегистрируйте такие документы в книге продаж (</a:t>
            </a:r>
            <a:r>
              <a:rPr lang="ru-RU" sz="1600" dirty="0" err="1">
                <a:solidFill>
                  <a:schemeClr val="tx2"/>
                </a:solidFill>
                <a:latin typeface="Calibri" pitchFamily="34" charset="0"/>
                <a:cs typeface="Calibri" pitchFamily="34" charset="0"/>
              </a:rPr>
              <a:t>пп</a:t>
            </a:r>
            <a:r>
              <a:rPr lang="ru-RU" sz="1600" dirty="0">
                <a:solidFill>
                  <a:schemeClr val="tx2"/>
                </a:solidFill>
                <a:latin typeface="Calibri" pitchFamily="34" charset="0"/>
                <a:cs typeface="Calibri" pitchFamily="34" charset="0"/>
              </a:rPr>
              <a:t>. 1 п. 3 ст. 170 НК РФ, п. 14 Правил ведения книги продаж).</a:t>
            </a:r>
          </a:p>
          <a:p>
            <a:endParaRPr lang="ru-RU" sz="1600" dirty="0">
              <a:solidFill>
                <a:schemeClr val="tx2"/>
              </a:solidFill>
              <a:latin typeface="Calibri" pitchFamily="34" charset="0"/>
              <a:cs typeface="Calibri" pitchFamily="34" charset="0"/>
            </a:endParaRPr>
          </a:p>
          <a:p>
            <a:r>
              <a:rPr lang="ru-RU" sz="1600" b="1" dirty="0">
                <a:solidFill>
                  <a:schemeClr val="tx2"/>
                </a:solidFill>
                <a:latin typeface="Calibri" pitchFamily="34" charset="0"/>
                <a:cs typeface="Calibri" pitchFamily="34" charset="0"/>
              </a:rPr>
              <a:t>Восстановленный НДС в расходах по налогу на прибыль вы учесть не можете. </a:t>
            </a:r>
          </a:p>
          <a:p>
            <a:endParaRPr lang="ru-RU" sz="1600" b="1" dirty="0">
              <a:solidFill>
                <a:schemeClr val="tx2"/>
              </a:solidFill>
              <a:latin typeface="Calibri" pitchFamily="34" charset="0"/>
              <a:cs typeface="Calibri" pitchFamily="34" charset="0"/>
            </a:endParaRPr>
          </a:p>
          <a:p>
            <a:endParaRPr lang="ru-RU" sz="1600" dirty="0">
              <a:solidFill>
                <a:schemeClr val="tx2"/>
              </a:solidFill>
              <a:latin typeface="Calibri" pitchFamily="34" charset="0"/>
              <a:cs typeface="Calibri" pitchFamily="34" charset="0"/>
            </a:endParaRPr>
          </a:p>
          <a:p>
            <a:endParaRPr lang="ru-RU" sz="1600" dirty="0">
              <a:solidFill>
                <a:schemeClr val="tx2"/>
              </a:solidFill>
              <a:latin typeface="Calibri" pitchFamily="34" charset="0"/>
              <a:cs typeface="Calibri" pitchFamily="34" charset="0"/>
            </a:endParaRPr>
          </a:p>
          <a:p>
            <a:r>
              <a:rPr lang="ru-RU" sz="1600" dirty="0">
                <a:solidFill>
                  <a:schemeClr val="tx2"/>
                </a:solidFill>
                <a:latin typeface="Calibri" pitchFamily="34" charset="0"/>
                <a:cs typeface="Calibri" pitchFamily="34" charset="0"/>
              </a:rPr>
              <a:t>После передачи объекта принимающая сторона </a:t>
            </a:r>
            <a:r>
              <a:rPr lang="ru-RU" sz="1600" b="1" dirty="0">
                <a:solidFill>
                  <a:schemeClr val="tx2"/>
                </a:solidFill>
                <a:latin typeface="Calibri" pitchFamily="34" charset="0"/>
                <a:cs typeface="Calibri" pitchFamily="34" charset="0"/>
              </a:rPr>
              <a:t>сможет заявить к вычету сумму НДС, которую вы восстановили, при соблюдении установленных условий </a:t>
            </a:r>
            <a:r>
              <a:rPr lang="ru-RU" sz="1600" dirty="0">
                <a:solidFill>
                  <a:schemeClr val="tx2"/>
                </a:solidFill>
                <a:latin typeface="Calibri" pitchFamily="34" charset="0"/>
                <a:cs typeface="Calibri" pitchFamily="34" charset="0"/>
              </a:rPr>
              <a:t>(п. 11 ст. 171, п. 8 ст. 172 НК РФ, Письма Минфина России от 04.05.2012 N 03-03-06/1/228, ФНС России от 14.04.2014 N ГД-4-3/7044@).</a:t>
            </a:r>
          </a:p>
        </p:txBody>
      </p:sp>
    </p:spTree>
    <p:extLst>
      <p:ext uri="{BB962C8B-B14F-4D97-AF65-F5344CB8AC3E}">
        <p14:creationId xmlns:p14="http://schemas.microsoft.com/office/powerpoint/2010/main" xmlns="" val="3535757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BA9BE1D-E9A7-4736-9131-50597EE332D1}"/>
              </a:ext>
            </a:extLst>
          </p:cNvPr>
          <p:cNvSpPr>
            <a:spLocks noGrp="1"/>
          </p:cNvSpPr>
          <p:nvPr>
            <p:ph type="title"/>
          </p:nvPr>
        </p:nvSpPr>
        <p:spPr>
          <a:xfrm>
            <a:off x="1385646" y="483518"/>
            <a:ext cx="6372707" cy="857250"/>
          </a:xfrm>
        </p:spPr>
        <p:txBody>
          <a:bodyPr>
            <a:normAutofit/>
          </a:bodyPr>
          <a:lstStyle/>
          <a:p>
            <a:pPr algn="ctr" eaLnBrk="1" hangingPunct="1">
              <a:buFont typeface="Georgia" panose="02040502050405020303" pitchFamily="18" charset="0"/>
              <a:buNone/>
              <a:defRPr/>
            </a:pPr>
            <a:r>
              <a:rPr lang="ru-RU" sz="2400" b="1" dirty="0">
                <a:solidFill>
                  <a:srgbClr val="025373"/>
                </a:solidFill>
                <a:latin typeface="Calibri" pitchFamily="34" charset="0"/>
                <a:ea typeface="Roboto Slab" pitchFamily="34" charset="-122"/>
                <a:cs typeface="Calibri" pitchFamily="34" charset="0"/>
              </a:rPr>
              <a:t>Восстановление НДС по основным средствам</a:t>
            </a:r>
          </a:p>
        </p:txBody>
      </p:sp>
      <p:pic>
        <p:nvPicPr>
          <p:cNvPr id="24579" name="Picture 2">
            <a:extLst>
              <a:ext uri="{FF2B5EF4-FFF2-40B4-BE49-F238E27FC236}">
                <a16:creationId xmlns="" xmlns:a16="http://schemas.microsoft.com/office/drawing/2014/main" id="{73AD33A9-E229-4E97-BE88-340D43850F29}"/>
              </a:ext>
            </a:extLst>
          </p:cNvPr>
          <p:cNvPicPr>
            <a:picLocks noGrp="1" noChangeAspect="1" noChangeArrowheads="1"/>
          </p:cNvPicPr>
          <p:nvPr>
            <p:ph sz="quarter" idx="13"/>
          </p:nvPr>
        </p:nvPicPr>
        <p:blipFill>
          <a:blip r:embed="rId2" cstate="print">
            <a:extLst>
              <a:ext uri="{28A0092B-C50C-407E-A947-70E740481C1C}">
                <a14:useLocalDpi xmlns="" xmlns:a14="http://schemas.microsoft.com/office/drawing/2010/main" val="0"/>
              </a:ext>
            </a:extLst>
          </a:blip>
          <a:srcRect/>
          <a:stretch>
            <a:fillRect/>
          </a:stretch>
        </p:blipFill>
        <p:spPr>
          <a:xfrm>
            <a:off x="1187624" y="1347614"/>
            <a:ext cx="6588919" cy="1641201"/>
          </a:xfrm>
          <a:noFill/>
        </p:spPr>
      </p:pic>
      <p:sp>
        <p:nvSpPr>
          <p:cNvPr id="4" name="Прямоугольник 3"/>
          <p:cNvSpPr/>
          <p:nvPr/>
        </p:nvSpPr>
        <p:spPr>
          <a:xfrm>
            <a:off x="683568" y="3075806"/>
            <a:ext cx="7848872" cy="1815882"/>
          </a:xfrm>
          <a:prstGeom prst="rect">
            <a:avLst/>
          </a:prstGeom>
        </p:spPr>
        <p:txBody>
          <a:bodyPr wrap="square">
            <a:spAutoFit/>
          </a:bodyPr>
          <a:lstStyle/>
          <a:p>
            <a:r>
              <a:rPr lang="ru-RU" sz="1400" dirty="0" smtClean="0">
                <a:solidFill>
                  <a:schemeClr val="tx2"/>
                </a:solidFill>
                <a:latin typeface="Calibri" pitchFamily="34" charset="0"/>
                <a:cs typeface="Calibri" pitchFamily="34" charset="0"/>
              </a:rPr>
              <a:t>Сумму НДС к восстановлению исходя из бухгалтерской остаточной (балансовой) стоимости объекта без учета переоценки.</a:t>
            </a:r>
          </a:p>
          <a:p>
            <a:endParaRPr lang="ru-RU" sz="1400" dirty="0" smtClean="0">
              <a:solidFill>
                <a:schemeClr val="tx2"/>
              </a:solidFill>
              <a:latin typeface="Calibri" pitchFamily="34" charset="0"/>
              <a:cs typeface="Calibri" pitchFamily="34" charset="0"/>
            </a:endParaRPr>
          </a:p>
          <a:p>
            <a:r>
              <a:rPr lang="ru-RU" sz="1400" dirty="0" smtClean="0">
                <a:solidFill>
                  <a:schemeClr val="tx2"/>
                </a:solidFill>
                <a:latin typeface="Calibri" pitchFamily="34" charset="0"/>
                <a:cs typeface="Calibri" pitchFamily="34" charset="0"/>
              </a:rPr>
              <a:t>Остаточную (балансовую) стоимость вы определяете так: Если проведены достройка, дооборудование, </a:t>
            </a:r>
            <a:r>
              <a:rPr lang="ru-RU" sz="1400" b="1" dirty="0" smtClean="0">
                <a:solidFill>
                  <a:schemeClr val="tx2"/>
                </a:solidFill>
                <a:latin typeface="Calibri" pitchFamily="34" charset="0"/>
                <a:cs typeface="Calibri" pitchFamily="34" charset="0"/>
              </a:rPr>
              <a:t>уменьшаете первоначальную стоимость объекта ОС на суммы накопленной амортизации и обесценения. При этом его первоначальную стоимость и накопленную амортизацию вы берете без учета переоценки. </a:t>
            </a:r>
            <a:r>
              <a:rPr lang="ru-RU" sz="1400" dirty="0" smtClean="0">
                <a:solidFill>
                  <a:schemeClr val="tx2"/>
                </a:solidFill>
                <a:latin typeface="Calibri" pitchFamily="34" charset="0"/>
                <a:cs typeface="Calibri" pitchFamily="34" charset="0"/>
              </a:rPr>
              <a:t>(Письмо Минфина России от 21.06.2024 N 03-07-11/57563).</a:t>
            </a:r>
            <a:endParaRPr lang="ru-RU" sz="1400" dirty="0">
              <a:solidFill>
                <a:schemeClr val="tx2"/>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4BD335D-6DA7-4474-8C85-17FC5BA17744}"/>
              </a:ext>
            </a:extLst>
          </p:cNvPr>
          <p:cNvSpPr>
            <a:spLocks noGrp="1"/>
          </p:cNvSpPr>
          <p:nvPr>
            <p:ph type="title"/>
          </p:nvPr>
        </p:nvSpPr>
        <p:spPr>
          <a:xfrm>
            <a:off x="1259632" y="411510"/>
            <a:ext cx="6318701" cy="857250"/>
          </a:xfrm>
        </p:spPr>
        <p:txBody>
          <a:bodyPr>
            <a:normAutofit/>
          </a:bodyPr>
          <a:lstStyle/>
          <a:p>
            <a:pPr>
              <a:defRPr/>
            </a:pPr>
            <a:r>
              <a:rPr lang="ru-RU" sz="2400" b="1" dirty="0">
                <a:solidFill>
                  <a:srgbClr val="025373"/>
                </a:solidFill>
                <a:latin typeface="Calibri" pitchFamily="34" charset="0"/>
                <a:ea typeface="Roboto Slab" pitchFamily="34" charset="-122"/>
                <a:cs typeface="Calibri" pitchFamily="34" charset="0"/>
              </a:rPr>
              <a:t>Как рассчитать НДС к восстановлению </a:t>
            </a:r>
            <a:br>
              <a:rPr lang="ru-RU" sz="2400" b="1" dirty="0">
                <a:solidFill>
                  <a:srgbClr val="025373"/>
                </a:solidFill>
                <a:latin typeface="Calibri" pitchFamily="34" charset="0"/>
                <a:ea typeface="Roboto Slab" pitchFamily="34" charset="-122"/>
                <a:cs typeface="Calibri" pitchFamily="34" charset="0"/>
              </a:rPr>
            </a:br>
            <a:r>
              <a:rPr lang="ru-RU" sz="2400" b="1" dirty="0">
                <a:solidFill>
                  <a:srgbClr val="025373"/>
                </a:solidFill>
                <a:latin typeface="Calibri" pitchFamily="34" charset="0"/>
                <a:ea typeface="Roboto Slab" pitchFamily="34" charset="-122"/>
                <a:cs typeface="Calibri" pitchFamily="34" charset="0"/>
              </a:rPr>
              <a:t>по недвижимости  </a:t>
            </a:r>
          </a:p>
        </p:txBody>
      </p:sp>
      <p:sp>
        <p:nvSpPr>
          <p:cNvPr id="25603" name="Объект 2">
            <a:extLst>
              <a:ext uri="{FF2B5EF4-FFF2-40B4-BE49-F238E27FC236}">
                <a16:creationId xmlns="" xmlns:a16="http://schemas.microsoft.com/office/drawing/2014/main" id="{28956BD6-AE97-441D-B478-CC4BEAAD1F47}"/>
              </a:ext>
            </a:extLst>
          </p:cNvPr>
          <p:cNvSpPr>
            <a:spLocks noGrp="1"/>
          </p:cNvSpPr>
          <p:nvPr>
            <p:ph sz="quarter" idx="13"/>
          </p:nvPr>
        </p:nvSpPr>
        <p:spPr>
          <a:xfrm>
            <a:off x="611560" y="1491630"/>
            <a:ext cx="7488832" cy="3006651"/>
          </a:xfrm>
        </p:spPr>
        <p:txBody>
          <a:bodyPr>
            <a:normAutofit/>
          </a:bodyPr>
          <a:lstStyle/>
          <a:p>
            <a:pPr marL="33338" indent="367904" algn="just">
              <a:buNone/>
            </a:pPr>
            <a:r>
              <a:rPr lang="ru-RU" altLang="ru-RU" sz="1800" dirty="0">
                <a:solidFill>
                  <a:srgbClr val="025373"/>
                </a:solidFill>
                <a:latin typeface="Calibri" panose="020F0502020204030204" pitchFamily="34" charset="0"/>
                <a:cs typeface="Calibri" panose="020F0502020204030204" pitchFamily="34" charset="0"/>
              </a:rPr>
              <a:t>1) Рассчитывается общая сумма НДС, ранее принятая к вычету по объекту недвижимости;</a:t>
            </a:r>
          </a:p>
          <a:p>
            <a:pPr marL="33338" indent="367904" algn="just">
              <a:buNone/>
            </a:pPr>
            <a:r>
              <a:rPr lang="ru-RU" altLang="ru-RU" sz="1800" dirty="0">
                <a:solidFill>
                  <a:srgbClr val="025373"/>
                </a:solidFill>
                <a:latin typeface="Calibri" panose="020F0502020204030204" pitchFamily="34" charset="0"/>
                <a:cs typeface="Calibri" panose="020F0502020204030204" pitchFamily="34" charset="0"/>
              </a:rPr>
              <a:t>2)  Полученная сумма НДС делится на 10;</a:t>
            </a:r>
          </a:p>
          <a:p>
            <a:pPr marL="33338" indent="367904" algn="just">
              <a:buNone/>
            </a:pPr>
            <a:r>
              <a:rPr lang="ru-RU" altLang="ru-RU" sz="1800" dirty="0">
                <a:solidFill>
                  <a:srgbClr val="025373"/>
                </a:solidFill>
                <a:latin typeface="Calibri" panose="020F0502020204030204" pitchFamily="34" charset="0"/>
                <a:cs typeface="Calibri" panose="020F0502020204030204" pitchFamily="34" charset="0"/>
              </a:rPr>
              <a:t>3) По итогам последнего квартала текущего года (в котором объект начал использоваться в деятельности, не облагаемой НДС) определяется следующая пропорция: соотношение стоимости отгруженных товаров (выполненных работ, оказанных услуг), переданных имущественных прав, не облагаемых налогом и перечисленных в п. 2 ст. 170 НК РФ, в общей стоимости товаров (работ, услуг), имущественных прав, отгруженных (переданных) налогоплательщиком за календарный год;</a:t>
            </a:r>
          </a:p>
          <a:p>
            <a:pPr marL="33338" indent="367904">
              <a:buNone/>
            </a:pPr>
            <a:endParaRPr lang="ru-RU" altLang="ru-RU" sz="1800" dirty="0">
              <a:solidFill>
                <a:srgbClr val="02537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A192653-5430-4E63-8507-C070913B04C6}"/>
              </a:ext>
            </a:extLst>
          </p:cNvPr>
          <p:cNvSpPr>
            <a:spLocks noGrp="1"/>
          </p:cNvSpPr>
          <p:nvPr>
            <p:ph type="title"/>
          </p:nvPr>
        </p:nvSpPr>
        <p:spPr>
          <a:xfrm>
            <a:off x="1403648" y="699542"/>
            <a:ext cx="6264695" cy="857250"/>
          </a:xfrm>
        </p:spPr>
        <p:txBody>
          <a:bodyPr>
            <a:normAutofit/>
          </a:bodyPr>
          <a:lstStyle/>
          <a:p>
            <a:pPr algn="ctr" eaLnBrk="1" hangingPunct="1">
              <a:buFont typeface="Georgia" panose="02040502050405020303" pitchFamily="18" charset="0"/>
              <a:buNone/>
              <a:defRPr/>
            </a:pPr>
            <a:r>
              <a:rPr lang="ru-RU" sz="2000" b="1" dirty="0">
                <a:solidFill>
                  <a:srgbClr val="025373"/>
                </a:solidFill>
                <a:latin typeface="Calibri" panose="020F0502020204030204" pitchFamily="34" charset="0"/>
                <a:cs typeface="Calibri" panose="020F0502020204030204" pitchFamily="34" charset="0"/>
              </a:rPr>
              <a:t>Как </a:t>
            </a:r>
            <a:r>
              <a:rPr lang="ru-RU" sz="2400" b="1" dirty="0">
                <a:solidFill>
                  <a:srgbClr val="025373"/>
                </a:solidFill>
                <a:latin typeface="Calibri" pitchFamily="34" charset="0"/>
                <a:ea typeface="Roboto Slab" pitchFamily="34" charset="-122"/>
                <a:cs typeface="Calibri" pitchFamily="34" charset="0"/>
              </a:rPr>
              <a:t>рассчитать НДС к восстановлению по недвижимости</a:t>
            </a:r>
          </a:p>
        </p:txBody>
      </p:sp>
      <p:sp>
        <p:nvSpPr>
          <p:cNvPr id="26627" name="Объект 2">
            <a:extLst>
              <a:ext uri="{FF2B5EF4-FFF2-40B4-BE49-F238E27FC236}">
                <a16:creationId xmlns="" xmlns:a16="http://schemas.microsoft.com/office/drawing/2014/main" id="{88F20484-BA31-4BDD-83AD-618B21EC6AEB}"/>
              </a:ext>
            </a:extLst>
          </p:cNvPr>
          <p:cNvSpPr>
            <a:spLocks noGrp="1"/>
          </p:cNvSpPr>
          <p:nvPr>
            <p:ph sz="quarter" idx="13"/>
          </p:nvPr>
        </p:nvSpPr>
        <p:spPr>
          <a:xfrm>
            <a:off x="1043608" y="1923678"/>
            <a:ext cx="7056636" cy="2606279"/>
          </a:xfrm>
        </p:spPr>
        <p:txBody>
          <a:bodyPr>
            <a:normAutofit/>
          </a:bodyPr>
          <a:lstStyle/>
          <a:p>
            <a:pPr marL="33338" indent="367904" algn="just">
              <a:buNone/>
            </a:pPr>
            <a:r>
              <a:rPr lang="ru-RU" altLang="ru-RU" sz="2000" dirty="0">
                <a:solidFill>
                  <a:srgbClr val="025373"/>
                </a:solidFill>
                <a:latin typeface="Calibri" panose="020F0502020204030204" pitchFamily="34" charset="0"/>
                <a:cs typeface="Calibri" panose="020F0502020204030204" pitchFamily="34" charset="0"/>
              </a:rPr>
              <a:t>4) сумма НДС к восстановлению за текущий год составит одну десятую от всей суммы НДС, предъявленной ранее к вычету, умноженную на пропорцию, рассчитанную в п. 3;</a:t>
            </a:r>
          </a:p>
          <a:p>
            <a:pPr marL="33338" indent="367904" algn="just">
              <a:buNone/>
            </a:pPr>
            <a:r>
              <a:rPr lang="ru-RU" altLang="ru-RU" sz="2000" dirty="0">
                <a:solidFill>
                  <a:srgbClr val="025373"/>
                </a:solidFill>
                <a:latin typeface="Calibri" panose="020F0502020204030204" pitchFamily="34" charset="0"/>
                <a:cs typeface="Calibri" panose="020F0502020204030204" pitchFamily="34" charset="0"/>
              </a:rPr>
              <a:t>5) полученная по расчетам сумма НДС к восстановлению включается в состав прочих расходов для целей исчисления налога на прибыль.</a:t>
            </a:r>
          </a:p>
          <a:p>
            <a:pPr marL="33338" indent="367904">
              <a:buNone/>
            </a:pPr>
            <a:endParaRPr lang="ru-RU" altLang="ru-RU" sz="2000" dirty="0">
              <a:solidFill>
                <a:srgbClr val="02537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Объект 2">
            <a:extLst>
              <a:ext uri="{FF2B5EF4-FFF2-40B4-BE49-F238E27FC236}">
                <a16:creationId xmlns="" xmlns:a16="http://schemas.microsoft.com/office/drawing/2014/main" id="{5DF7E1BE-3BF3-436C-905C-82771E1E2526}"/>
              </a:ext>
            </a:extLst>
          </p:cNvPr>
          <p:cNvSpPr>
            <a:spLocks noGrp="1"/>
          </p:cNvSpPr>
          <p:nvPr>
            <p:ph sz="quarter" idx="13"/>
          </p:nvPr>
        </p:nvSpPr>
        <p:spPr>
          <a:xfrm>
            <a:off x="899592" y="843558"/>
            <a:ext cx="7344815" cy="3429372"/>
          </a:xfrm>
        </p:spPr>
        <p:txBody>
          <a:bodyPr>
            <a:noAutofit/>
          </a:bodyPr>
          <a:lstStyle/>
          <a:p>
            <a:pPr algn="just">
              <a:buFont typeface="Georgia" panose="02040502050405020303" pitchFamily="18" charset="0"/>
              <a:buNone/>
              <a:defRPr/>
            </a:pPr>
            <a:r>
              <a:rPr lang="ru-RU" altLang="ru-RU" sz="1700" b="1" dirty="0">
                <a:solidFill>
                  <a:srgbClr val="025373"/>
                </a:solidFill>
                <a:latin typeface="Calibri" panose="020F0502020204030204" pitchFamily="34" charset="0"/>
                <a:cs typeface="Calibri" panose="020F0502020204030204" pitchFamily="34" charset="0"/>
              </a:rPr>
              <a:t>Пример</a:t>
            </a:r>
            <a:r>
              <a:rPr lang="ru-RU" altLang="ru-RU" sz="1700" dirty="0">
                <a:solidFill>
                  <a:srgbClr val="025373"/>
                </a:solidFill>
                <a:latin typeface="Calibri" panose="020F0502020204030204" pitchFamily="34" charset="0"/>
                <a:cs typeface="Calibri" panose="020F0502020204030204" pitchFamily="34" charset="0"/>
              </a:rPr>
              <a:t>.</a:t>
            </a:r>
          </a:p>
          <a:p>
            <a:pPr marL="0" indent="533400" algn="just">
              <a:buFont typeface="Georgia" panose="02040502050405020303" pitchFamily="18" charset="0"/>
              <a:buNone/>
              <a:defRPr/>
            </a:pPr>
            <a:r>
              <a:rPr lang="ru-RU" altLang="ru-RU" sz="1700" dirty="0">
                <a:solidFill>
                  <a:srgbClr val="025373"/>
                </a:solidFill>
                <a:latin typeface="Calibri" panose="020F0502020204030204" pitchFamily="34" charset="0"/>
                <a:cs typeface="Calibri" panose="020F0502020204030204" pitchFamily="34" charset="0"/>
              </a:rPr>
              <a:t> </a:t>
            </a:r>
            <a:r>
              <a:rPr lang="ru-RU" sz="1700" dirty="0">
                <a:solidFill>
                  <a:srgbClr val="025373"/>
                </a:solidFill>
                <a:latin typeface="Calibri" panose="020F0502020204030204" pitchFamily="34" charset="0"/>
                <a:cs typeface="Calibri" panose="020F0502020204030204" pitchFamily="34" charset="0"/>
              </a:rPr>
              <a:t>Организация приобрела и ввела в эксплуатацию </a:t>
            </a:r>
            <a:r>
              <a:rPr lang="ru-RU" sz="1700" b="1" dirty="0">
                <a:solidFill>
                  <a:srgbClr val="025373"/>
                </a:solidFill>
                <a:latin typeface="Calibri" panose="020F0502020204030204" pitchFamily="34" charset="0"/>
                <a:cs typeface="Calibri" panose="020F0502020204030204" pitchFamily="34" charset="0"/>
              </a:rPr>
              <a:t>19.09.2016 </a:t>
            </a:r>
            <a:r>
              <a:rPr lang="ru-RU" sz="1700" dirty="0">
                <a:solidFill>
                  <a:srgbClr val="025373"/>
                </a:solidFill>
                <a:latin typeface="Calibri" panose="020F0502020204030204" pitchFamily="34" charset="0"/>
                <a:cs typeface="Calibri" panose="020F0502020204030204" pitchFamily="34" charset="0"/>
              </a:rPr>
              <a:t>объект недвижимости, стоимость которого составляла 54 000 000 руб. (в том числе НДС – </a:t>
            </a:r>
            <a:r>
              <a:rPr lang="ru-RU" sz="1700" b="1" dirty="0">
                <a:solidFill>
                  <a:srgbClr val="025373"/>
                </a:solidFill>
                <a:latin typeface="Calibri" panose="020F0502020204030204" pitchFamily="34" charset="0"/>
                <a:cs typeface="Calibri" panose="020F0502020204030204" pitchFamily="34" charset="0"/>
              </a:rPr>
              <a:t>9 000 000 руб</a:t>
            </a:r>
            <a:r>
              <a:rPr lang="ru-RU" sz="1700" dirty="0">
                <a:solidFill>
                  <a:srgbClr val="025373"/>
                </a:solidFill>
                <a:latin typeface="Calibri" panose="020F0502020204030204" pitchFamily="34" charset="0"/>
                <a:cs typeface="Calibri" panose="020F0502020204030204" pitchFamily="34" charset="0"/>
              </a:rPr>
              <a:t>.). Организация приняла к вычету «входной» НДС. С октября 2016 года по данному объекту начала начисляться амортизация.</a:t>
            </a:r>
          </a:p>
          <a:p>
            <a:pPr marL="0" indent="533400" algn="just">
              <a:buFont typeface="Georgia" panose="02040502050405020303" pitchFamily="18" charset="0"/>
              <a:buNone/>
              <a:defRPr/>
            </a:pPr>
            <a:r>
              <a:rPr lang="ru-RU" sz="1700" dirty="0">
                <a:solidFill>
                  <a:srgbClr val="025373"/>
                </a:solidFill>
                <a:latin typeface="Calibri" panose="020F0502020204030204" pitchFamily="34" charset="0"/>
                <a:cs typeface="Calibri" panose="020F0502020204030204" pitchFamily="34" charset="0"/>
              </a:rPr>
              <a:t>С января </a:t>
            </a:r>
            <a:r>
              <a:rPr lang="ru-RU" sz="1700" b="1" dirty="0">
                <a:solidFill>
                  <a:srgbClr val="025373"/>
                </a:solidFill>
                <a:latin typeface="Calibri" panose="020F0502020204030204" pitchFamily="34" charset="0"/>
                <a:cs typeface="Calibri" panose="020F0502020204030204" pitchFamily="34" charset="0"/>
              </a:rPr>
              <a:t>2020 </a:t>
            </a:r>
            <a:r>
              <a:rPr lang="ru-RU" sz="1700" dirty="0">
                <a:solidFill>
                  <a:srgbClr val="025373"/>
                </a:solidFill>
                <a:latin typeface="Calibri" panose="020F0502020204030204" pitchFamily="34" charset="0"/>
                <a:cs typeface="Calibri" panose="020F0502020204030204" pitchFamily="34" charset="0"/>
              </a:rPr>
              <a:t>года объект недвижимости стал использоваться для осуществления операций, как облагаемых, так и не облагаемых НДС. В связи с этим сумму НДС, ранее принятую к вычету, следует восстановить.</a:t>
            </a:r>
          </a:p>
          <a:p>
            <a:pPr marL="0" indent="533400" algn="just">
              <a:buFont typeface="Georgia" panose="02040502050405020303" pitchFamily="18" charset="0"/>
              <a:buNone/>
              <a:defRPr/>
            </a:pPr>
            <a:r>
              <a:rPr lang="ru-RU" sz="1700" dirty="0">
                <a:solidFill>
                  <a:srgbClr val="025373"/>
                </a:solidFill>
                <a:latin typeface="Calibri" panose="020F0502020204030204" pitchFamily="34" charset="0"/>
                <a:cs typeface="Calibri" panose="020F0502020204030204" pitchFamily="34" charset="0"/>
              </a:rPr>
              <a:t>Налогоплательщик может использовать порядок восстановления НДС в течение десяти лет начиная с года, в котором наступил момент начала начисления амортизации, – </a:t>
            </a:r>
            <a:r>
              <a:rPr lang="ru-RU" sz="1700" b="1" dirty="0">
                <a:solidFill>
                  <a:srgbClr val="025373"/>
                </a:solidFill>
                <a:latin typeface="Calibri" panose="020F0502020204030204" pitchFamily="34" charset="0"/>
                <a:cs typeface="Calibri" panose="020F0502020204030204" pitchFamily="34" charset="0"/>
              </a:rPr>
              <a:t>с 2016 по 2025 год </a:t>
            </a:r>
            <a:r>
              <a:rPr lang="ru-RU" sz="1700" dirty="0">
                <a:solidFill>
                  <a:srgbClr val="025373"/>
                </a:solidFill>
                <a:latin typeface="Calibri" panose="020F0502020204030204" pitchFamily="34" charset="0"/>
                <a:cs typeface="Calibri" panose="020F0502020204030204" pitchFamily="34" charset="0"/>
              </a:rPr>
              <a:t>включительно. Фактически восстановление НДС будет производиться </a:t>
            </a:r>
            <a:r>
              <a:rPr lang="ru-RU" sz="1700" b="1" dirty="0">
                <a:solidFill>
                  <a:srgbClr val="025373"/>
                </a:solidFill>
                <a:latin typeface="Calibri" panose="020F0502020204030204" pitchFamily="34" charset="0"/>
                <a:cs typeface="Calibri" panose="020F0502020204030204" pitchFamily="34" charset="0"/>
              </a:rPr>
              <a:t>с 2020 по 2025 год включительно.</a:t>
            </a:r>
          </a:p>
          <a:p>
            <a:pPr marL="33338" indent="367904" algn="just">
              <a:buNone/>
              <a:defRPr/>
            </a:pPr>
            <a:endParaRPr lang="ru-RU" altLang="ru-RU" sz="1700" b="1" dirty="0">
              <a:solidFill>
                <a:srgbClr val="02537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Объект 2">
            <a:extLst>
              <a:ext uri="{FF2B5EF4-FFF2-40B4-BE49-F238E27FC236}">
                <a16:creationId xmlns="" xmlns:a16="http://schemas.microsoft.com/office/drawing/2014/main" id="{90887F70-5F67-4656-B1CF-D727F5599B74}"/>
              </a:ext>
            </a:extLst>
          </p:cNvPr>
          <p:cNvSpPr>
            <a:spLocks noGrp="1"/>
          </p:cNvSpPr>
          <p:nvPr>
            <p:ph sz="quarter" idx="13"/>
          </p:nvPr>
        </p:nvSpPr>
        <p:spPr>
          <a:xfrm>
            <a:off x="665646" y="771550"/>
            <a:ext cx="7812707" cy="2606278"/>
          </a:xfrm>
        </p:spPr>
        <p:txBody>
          <a:bodyPr>
            <a:noAutofit/>
          </a:bodyPr>
          <a:lstStyle/>
          <a:p>
            <a:pPr algn="just">
              <a:buFont typeface="Georgia" panose="02040502050405020303" pitchFamily="18" charset="0"/>
              <a:buNone/>
              <a:defRPr/>
            </a:pPr>
            <a:r>
              <a:rPr lang="ru-RU" altLang="ru-RU" sz="1600" b="1" dirty="0">
                <a:solidFill>
                  <a:srgbClr val="025373"/>
                </a:solidFill>
                <a:latin typeface="Calibri" panose="020F0502020204030204" pitchFamily="34" charset="0"/>
                <a:cs typeface="Calibri" panose="020F0502020204030204" pitchFamily="34" charset="0"/>
              </a:rPr>
              <a:t>Пример</a:t>
            </a:r>
            <a:r>
              <a:rPr lang="ru-RU" altLang="ru-RU" sz="1600" dirty="0">
                <a:solidFill>
                  <a:srgbClr val="025373"/>
                </a:solidFill>
                <a:latin typeface="Calibri" panose="020F0502020204030204" pitchFamily="34" charset="0"/>
                <a:cs typeface="Calibri" panose="020F0502020204030204" pitchFamily="34" charset="0"/>
              </a:rPr>
              <a:t>. </a:t>
            </a:r>
          </a:p>
          <a:p>
            <a:pPr algn="just">
              <a:buFont typeface="Georgia" panose="02040502050405020303" pitchFamily="18" charset="0"/>
              <a:buNone/>
              <a:defRPr/>
            </a:pPr>
            <a:r>
              <a:rPr lang="ru-RU" sz="1600" dirty="0">
                <a:solidFill>
                  <a:srgbClr val="025373"/>
                </a:solidFill>
                <a:latin typeface="Calibri" panose="020F0502020204030204" pitchFamily="34" charset="0"/>
                <a:cs typeface="Calibri" panose="020F0502020204030204" pitchFamily="34" charset="0"/>
              </a:rPr>
              <a:t>Предположим, что в </a:t>
            </a:r>
            <a:r>
              <a:rPr lang="ru-RU" sz="1600" b="1" dirty="0">
                <a:solidFill>
                  <a:srgbClr val="025373"/>
                </a:solidFill>
                <a:latin typeface="Calibri" panose="020F0502020204030204" pitchFamily="34" charset="0"/>
                <a:cs typeface="Calibri" panose="020F0502020204030204" pitchFamily="34" charset="0"/>
              </a:rPr>
              <a:t>2020 </a:t>
            </a:r>
            <a:r>
              <a:rPr lang="ru-RU" sz="1600" dirty="0">
                <a:solidFill>
                  <a:srgbClr val="025373"/>
                </a:solidFill>
                <a:latin typeface="Calibri" panose="020F0502020204030204" pitchFamily="34" charset="0"/>
                <a:cs typeface="Calibri" panose="020F0502020204030204" pitchFamily="34" charset="0"/>
              </a:rPr>
              <a:t>году стоимость отгруженных товаров составила:</a:t>
            </a:r>
          </a:p>
          <a:p>
            <a:pPr algn="just">
              <a:buFont typeface="Georgia" panose="02040502050405020303" pitchFamily="18" charset="0"/>
              <a:buNone/>
              <a:defRPr/>
            </a:pPr>
            <a:r>
              <a:rPr lang="ru-RU" sz="1600" b="1" dirty="0">
                <a:solidFill>
                  <a:srgbClr val="025373"/>
                </a:solidFill>
                <a:latin typeface="Calibri" panose="020F0502020204030204" pitchFamily="34" charset="0"/>
                <a:cs typeface="Calibri" panose="020F0502020204030204" pitchFamily="34" charset="0"/>
              </a:rPr>
              <a:t>Облагаемых НДС – 36 000 000 руб</a:t>
            </a:r>
            <a:r>
              <a:rPr lang="ru-RU" sz="1600" dirty="0">
                <a:solidFill>
                  <a:srgbClr val="025373"/>
                </a:solidFill>
                <a:latin typeface="Calibri" panose="020F0502020204030204" pitchFamily="34" charset="0"/>
                <a:cs typeface="Calibri" panose="020F0502020204030204" pitchFamily="34" charset="0"/>
              </a:rPr>
              <a:t>. (в том числе НДС – 6 000 000 руб.);</a:t>
            </a:r>
          </a:p>
          <a:p>
            <a:pPr algn="just">
              <a:buFont typeface="Georgia" panose="02040502050405020303" pitchFamily="18" charset="0"/>
              <a:buNone/>
              <a:defRPr/>
            </a:pPr>
            <a:r>
              <a:rPr lang="ru-RU" sz="1600" b="1" dirty="0">
                <a:solidFill>
                  <a:srgbClr val="025373"/>
                </a:solidFill>
                <a:latin typeface="Calibri" panose="020F0502020204030204" pitchFamily="34" charset="0"/>
                <a:cs typeface="Calibri" panose="020F0502020204030204" pitchFamily="34" charset="0"/>
              </a:rPr>
              <a:t>Не облагаемых НДС – 20 000 000 руб.</a:t>
            </a:r>
          </a:p>
          <a:p>
            <a:pPr marL="0" indent="0" algn="just">
              <a:buFont typeface="Georgia" panose="02040502050405020303" pitchFamily="18" charset="0"/>
              <a:buNone/>
              <a:defRPr/>
            </a:pPr>
            <a:r>
              <a:rPr lang="ru-RU" sz="1600" dirty="0">
                <a:solidFill>
                  <a:srgbClr val="025373"/>
                </a:solidFill>
                <a:latin typeface="Calibri" panose="020F0502020204030204" pitchFamily="34" charset="0"/>
                <a:cs typeface="Calibri" panose="020F0502020204030204" pitchFamily="34" charset="0"/>
              </a:rPr>
              <a:t>1/10 суммы НДС, ранее принятой к вычету по данному объекту недвижимости, равна </a:t>
            </a:r>
            <a:r>
              <a:rPr lang="ru-RU" sz="1600" b="1" dirty="0">
                <a:solidFill>
                  <a:srgbClr val="025373"/>
                </a:solidFill>
                <a:latin typeface="Calibri" panose="020F0502020204030204" pitchFamily="34" charset="0"/>
                <a:cs typeface="Calibri" panose="020F0502020204030204" pitchFamily="34" charset="0"/>
              </a:rPr>
              <a:t>900 000 руб. (9 000 000 руб. / 10 лет).</a:t>
            </a:r>
          </a:p>
          <a:p>
            <a:pPr marL="0" indent="0" algn="just">
              <a:buFont typeface="Georgia" panose="02040502050405020303" pitchFamily="18" charset="0"/>
              <a:buNone/>
              <a:defRPr/>
            </a:pPr>
            <a:r>
              <a:rPr lang="ru-RU" sz="1600" b="1" dirty="0">
                <a:solidFill>
                  <a:srgbClr val="025373"/>
                </a:solidFill>
                <a:latin typeface="Calibri" panose="020F0502020204030204" pitchFamily="34" charset="0"/>
                <a:cs typeface="Calibri" panose="020F0502020204030204" pitchFamily="34" charset="0"/>
              </a:rPr>
              <a:t>Доля</a:t>
            </a:r>
            <a:r>
              <a:rPr lang="ru-RU" sz="1600" dirty="0">
                <a:solidFill>
                  <a:srgbClr val="025373"/>
                </a:solidFill>
                <a:latin typeface="Calibri" panose="020F0502020204030204" pitchFamily="34" charset="0"/>
                <a:cs typeface="Calibri" panose="020F0502020204030204" pitchFamily="34" charset="0"/>
              </a:rPr>
              <a:t> стоимости отгруженных товаров, не облагаемых налогом, в общей стоимости товаров составит </a:t>
            </a:r>
            <a:r>
              <a:rPr lang="ru-RU" sz="1600" b="1" dirty="0">
                <a:solidFill>
                  <a:srgbClr val="025373"/>
                </a:solidFill>
                <a:latin typeface="Calibri" panose="020F0502020204030204" pitchFamily="34" charset="0"/>
                <a:cs typeface="Calibri" panose="020F0502020204030204" pitchFamily="34" charset="0"/>
              </a:rPr>
              <a:t>40 %</a:t>
            </a:r>
            <a:r>
              <a:rPr lang="ru-RU" sz="1600" dirty="0">
                <a:solidFill>
                  <a:srgbClr val="025373"/>
                </a:solidFill>
                <a:latin typeface="Calibri" panose="020F0502020204030204" pitchFamily="34" charset="0"/>
                <a:cs typeface="Calibri" panose="020F0502020204030204" pitchFamily="34" charset="0"/>
              </a:rPr>
              <a:t> (20 000 000 руб. / (20 000 000 + (36 000 000 ‑ 6 000 000)) руб. х 100 %).</a:t>
            </a:r>
          </a:p>
          <a:p>
            <a:pPr marL="0" indent="0" algn="just">
              <a:buFont typeface="Georgia" panose="02040502050405020303" pitchFamily="18" charset="0"/>
              <a:buNone/>
              <a:defRPr/>
            </a:pPr>
            <a:r>
              <a:rPr lang="ru-RU" sz="1600" dirty="0">
                <a:solidFill>
                  <a:srgbClr val="025373"/>
                </a:solidFill>
                <a:latin typeface="Calibri" panose="020F0502020204030204" pitchFamily="34" charset="0"/>
                <a:cs typeface="Calibri" panose="020F0502020204030204" pitchFamily="34" charset="0"/>
              </a:rPr>
              <a:t>Сумма НДС, подлежащая восстановлению и отражению в книге продаж в декабре 2020 года, составит </a:t>
            </a:r>
            <a:r>
              <a:rPr lang="ru-RU" sz="1600" b="1" dirty="0">
                <a:solidFill>
                  <a:srgbClr val="025373"/>
                </a:solidFill>
                <a:latin typeface="Calibri" panose="020F0502020204030204" pitchFamily="34" charset="0"/>
                <a:cs typeface="Calibri" panose="020F0502020204030204" pitchFamily="34" charset="0"/>
              </a:rPr>
              <a:t>360 000 руб. (900 000 руб. х 40 %).</a:t>
            </a:r>
          </a:p>
          <a:p>
            <a:pPr marL="0" indent="0" algn="just">
              <a:buFont typeface="Georgia" panose="02040502050405020303" pitchFamily="18" charset="0"/>
              <a:buNone/>
              <a:defRPr/>
            </a:pPr>
            <a:r>
              <a:rPr lang="ru-RU" sz="1600" dirty="0">
                <a:solidFill>
                  <a:srgbClr val="025373"/>
                </a:solidFill>
                <a:latin typeface="Calibri" panose="020F0502020204030204" pitchFamily="34" charset="0"/>
                <a:cs typeface="Calibri" panose="020F0502020204030204" pitchFamily="34" charset="0"/>
              </a:rPr>
              <a:t>Эта сумма будет отражена в составе прочих расходов для целей исчисления налога на прибыль в декабре 2020 года.</a:t>
            </a:r>
          </a:p>
          <a:p>
            <a:pPr marL="33338" indent="367904" algn="just">
              <a:buNone/>
              <a:defRPr/>
            </a:pPr>
            <a:endParaRPr lang="ru-RU" altLang="ru-RU" sz="1600" b="1" dirty="0">
              <a:solidFill>
                <a:srgbClr val="02537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Прямоугольник 3">
            <a:extLst>
              <a:ext uri="{FF2B5EF4-FFF2-40B4-BE49-F238E27FC236}">
                <a16:creationId xmlns="" xmlns:a16="http://schemas.microsoft.com/office/drawing/2014/main" id="{A71766F3-98E2-4F50-B824-E022D05F0A96}"/>
              </a:ext>
            </a:extLst>
          </p:cNvPr>
          <p:cNvSpPr>
            <a:spLocks noChangeArrowheads="1"/>
          </p:cNvSpPr>
          <p:nvPr/>
        </p:nvSpPr>
        <p:spPr bwMode="auto">
          <a:xfrm>
            <a:off x="539552" y="771550"/>
            <a:ext cx="7812868" cy="37548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ru-RU" altLang="ru-RU" sz="1400" b="1" dirty="0">
                <a:solidFill>
                  <a:srgbClr val="025373"/>
                </a:solidFill>
                <a:latin typeface="Calibri" panose="020F0502020204030204" pitchFamily="34" charset="0"/>
                <a:cs typeface="Calibri" panose="020F0502020204030204" pitchFamily="34" charset="0"/>
              </a:rPr>
              <a:t>Пример 2.</a:t>
            </a:r>
            <a:endParaRPr lang="ru-RU" altLang="ru-RU" sz="1400" dirty="0">
              <a:solidFill>
                <a:srgbClr val="025373"/>
              </a:solidFill>
              <a:latin typeface="Calibri" panose="020F0502020204030204" pitchFamily="34" charset="0"/>
              <a:cs typeface="Calibri" panose="020F0502020204030204" pitchFamily="34" charset="0"/>
            </a:endParaRPr>
          </a:p>
          <a:p>
            <a:pPr algn="just" eaLnBrk="1" hangingPunct="1"/>
            <a:r>
              <a:rPr lang="ru-RU" altLang="ru-RU" sz="1400" dirty="0">
                <a:solidFill>
                  <a:srgbClr val="025373"/>
                </a:solidFill>
                <a:latin typeface="Calibri" panose="020F0502020204030204" pitchFamily="34" charset="0"/>
                <a:cs typeface="Calibri" panose="020F0502020204030204" pitchFamily="34" charset="0"/>
              </a:rPr>
              <a:t>Продолжим пример 1.</a:t>
            </a:r>
          </a:p>
          <a:p>
            <a:pPr algn="just" eaLnBrk="1" hangingPunct="1"/>
            <a:r>
              <a:rPr lang="ru-RU" altLang="ru-RU" sz="1400" dirty="0">
                <a:solidFill>
                  <a:srgbClr val="025373"/>
                </a:solidFill>
                <a:latin typeface="Calibri" panose="020F0502020204030204" pitchFamily="34" charset="0"/>
                <a:cs typeface="Calibri" panose="020F0502020204030204" pitchFamily="34" charset="0"/>
              </a:rPr>
              <a:t>Организация произвела </a:t>
            </a:r>
            <a:r>
              <a:rPr lang="ru-RU" altLang="ru-RU" sz="1400" b="1" dirty="0">
                <a:solidFill>
                  <a:srgbClr val="025373"/>
                </a:solidFill>
                <a:latin typeface="Calibri" panose="020F0502020204030204" pitchFamily="34" charset="0"/>
                <a:cs typeface="Calibri" panose="020F0502020204030204" pitchFamily="34" charset="0"/>
              </a:rPr>
              <a:t>реконструкцию объекта недвижимости</a:t>
            </a:r>
            <a:r>
              <a:rPr lang="ru-RU" altLang="ru-RU" sz="1400" dirty="0">
                <a:solidFill>
                  <a:srgbClr val="025373"/>
                </a:solidFill>
                <a:latin typeface="Calibri" panose="020F0502020204030204" pitchFamily="34" charset="0"/>
                <a:cs typeface="Calibri" panose="020F0502020204030204" pitchFamily="34" charset="0"/>
              </a:rPr>
              <a:t>, которая была </a:t>
            </a:r>
            <a:r>
              <a:rPr lang="ru-RU" altLang="ru-RU" sz="1400" b="1" dirty="0">
                <a:solidFill>
                  <a:srgbClr val="025373"/>
                </a:solidFill>
                <a:latin typeface="Calibri" panose="020F0502020204030204" pitchFamily="34" charset="0"/>
                <a:cs typeface="Calibri" panose="020F0502020204030204" pitchFamily="34" charset="0"/>
              </a:rPr>
              <a:t>начата в апреле 2020 года и завершена в сентябре 2020 года</a:t>
            </a:r>
            <a:r>
              <a:rPr lang="ru-RU" altLang="ru-RU" sz="1400" dirty="0">
                <a:solidFill>
                  <a:srgbClr val="025373"/>
                </a:solidFill>
                <a:latin typeface="Calibri" panose="020F0502020204030204" pitchFamily="34" charset="0"/>
                <a:cs typeface="Calibri" panose="020F0502020204030204" pitchFamily="34" charset="0"/>
              </a:rPr>
              <a:t>. Расходы на модернизацию составили </a:t>
            </a:r>
            <a:r>
              <a:rPr lang="ru-RU" altLang="ru-RU" sz="1400" b="1" dirty="0">
                <a:solidFill>
                  <a:srgbClr val="025373"/>
                </a:solidFill>
                <a:latin typeface="Calibri" panose="020F0502020204030204" pitchFamily="34" charset="0"/>
                <a:cs typeface="Calibri" panose="020F0502020204030204" pitchFamily="34" charset="0"/>
              </a:rPr>
              <a:t>1 200 000 руб</a:t>
            </a:r>
            <a:r>
              <a:rPr lang="ru-RU" altLang="ru-RU" sz="1400" dirty="0">
                <a:solidFill>
                  <a:srgbClr val="025373"/>
                </a:solidFill>
                <a:latin typeface="Calibri" panose="020F0502020204030204" pitchFamily="34" charset="0"/>
                <a:cs typeface="Calibri" panose="020F0502020204030204" pitchFamily="34" charset="0"/>
              </a:rPr>
              <a:t>. (в том числе НДС – </a:t>
            </a:r>
            <a:r>
              <a:rPr lang="ru-RU" altLang="ru-RU" sz="1400" b="1" dirty="0">
                <a:solidFill>
                  <a:srgbClr val="025373"/>
                </a:solidFill>
                <a:latin typeface="Calibri" panose="020F0502020204030204" pitchFamily="34" charset="0"/>
                <a:cs typeface="Calibri" panose="020F0502020204030204" pitchFamily="34" charset="0"/>
              </a:rPr>
              <a:t>200 000 руб. ).</a:t>
            </a:r>
          </a:p>
          <a:p>
            <a:pPr algn="just" eaLnBrk="1" hangingPunct="1"/>
            <a:r>
              <a:rPr lang="ru-RU" altLang="ru-RU" sz="1400" dirty="0">
                <a:solidFill>
                  <a:srgbClr val="025373"/>
                </a:solidFill>
                <a:latin typeface="Calibri" panose="020F0502020204030204" pitchFamily="34" charset="0"/>
                <a:cs typeface="Calibri" panose="020F0502020204030204" pitchFamily="34" charset="0"/>
              </a:rPr>
              <a:t>Начисление амортизации с измененной стоимости началось с октября 2019 года.</a:t>
            </a:r>
          </a:p>
          <a:p>
            <a:pPr algn="just" eaLnBrk="1" hangingPunct="1"/>
            <a:r>
              <a:rPr lang="ru-RU" altLang="ru-RU" sz="1400" dirty="0">
                <a:solidFill>
                  <a:srgbClr val="025373"/>
                </a:solidFill>
                <a:latin typeface="Calibri" panose="020F0502020204030204" pitchFamily="34" charset="0"/>
                <a:cs typeface="Calibri" panose="020F0502020204030204" pitchFamily="34" charset="0"/>
              </a:rPr>
              <a:t>В связи с тем, что с 2020 года объект используется в операциях, не облагаемых НДС, «входной» НДС подлежит восстановлению.</a:t>
            </a:r>
          </a:p>
          <a:p>
            <a:pPr algn="just" eaLnBrk="1" hangingPunct="1"/>
            <a:r>
              <a:rPr lang="ru-RU" altLang="ru-RU" sz="1400" dirty="0">
                <a:solidFill>
                  <a:srgbClr val="025373"/>
                </a:solidFill>
                <a:latin typeface="Calibri" panose="020F0502020204030204" pitchFamily="34" charset="0"/>
                <a:cs typeface="Calibri" panose="020F0502020204030204" pitchFamily="34" charset="0"/>
              </a:rPr>
              <a:t>Налогоплательщик будет использовать порядок восстановления НДС в течение 10 лет начиная с года, в котором наступил момент начала начисления амортизации, – </a:t>
            </a:r>
            <a:r>
              <a:rPr lang="ru-RU" altLang="ru-RU" sz="1400" b="1" dirty="0">
                <a:solidFill>
                  <a:srgbClr val="025373"/>
                </a:solidFill>
                <a:latin typeface="Calibri" panose="020F0502020204030204" pitchFamily="34" charset="0"/>
                <a:cs typeface="Calibri" panose="020F0502020204030204" pitchFamily="34" charset="0"/>
              </a:rPr>
              <a:t>с 2020 по 2029 год включительно.</a:t>
            </a:r>
          </a:p>
          <a:p>
            <a:pPr algn="just" eaLnBrk="1" hangingPunct="1"/>
            <a:r>
              <a:rPr lang="ru-RU" altLang="ru-RU" sz="1400" b="1" dirty="0">
                <a:solidFill>
                  <a:srgbClr val="025373"/>
                </a:solidFill>
                <a:latin typeface="Calibri" panose="020F0502020204030204" pitchFamily="34" charset="0"/>
                <a:cs typeface="Calibri" panose="020F0502020204030204" pitchFamily="34" charset="0"/>
              </a:rPr>
              <a:t>1/10 суммы НДС</a:t>
            </a:r>
            <a:r>
              <a:rPr lang="ru-RU" altLang="ru-RU" sz="1400" dirty="0">
                <a:solidFill>
                  <a:srgbClr val="025373"/>
                </a:solidFill>
                <a:latin typeface="Calibri" panose="020F0502020204030204" pitchFamily="34" charset="0"/>
                <a:cs typeface="Calibri" panose="020F0502020204030204" pitchFamily="34" charset="0"/>
              </a:rPr>
              <a:t>, ранее принятой к вычету по реконструкции объекта</a:t>
            </a:r>
            <a:br>
              <a:rPr lang="ru-RU" altLang="ru-RU" sz="1400" dirty="0">
                <a:solidFill>
                  <a:srgbClr val="025373"/>
                </a:solidFill>
                <a:latin typeface="Calibri" panose="020F0502020204030204" pitchFamily="34" charset="0"/>
                <a:cs typeface="Calibri" panose="020F0502020204030204" pitchFamily="34" charset="0"/>
              </a:rPr>
            </a:br>
            <a:r>
              <a:rPr lang="ru-RU" altLang="ru-RU" sz="1400" dirty="0">
                <a:solidFill>
                  <a:srgbClr val="025373"/>
                </a:solidFill>
                <a:latin typeface="Calibri" panose="020F0502020204030204" pitchFamily="34" charset="0"/>
                <a:cs typeface="Calibri" panose="020F0502020204030204" pitchFamily="34" charset="0"/>
              </a:rPr>
              <a:t>недвижимости, </a:t>
            </a:r>
            <a:r>
              <a:rPr lang="ru-RU" altLang="ru-RU" sz="1400" b="1" dirty="0">
                <a:solidFill>
                  <a:srgbClr val="025373"/>
                </a:solidFill>
                <a:latin typeface="Calibri" panose="020F0502020204030204" pitchFamily="34" charset="0"/>
                <a:cs typeface="Calibri" panose="020F0502020204030204" pitchFamily="34" charset="0"/>
              </a:rPr>
              <a:t>равна 20 000 руб. (200 000 руб. / 10 лет).</a:t>
            </a:r>
          </a:p>
          <a:p>
            <a:pPr algn="just" eaLnBrk="1" hangingPunct="1"/>
            <a:r>
              <a:rPr lang="ru-RU" altLang="ru-RU" sz="1400" dirty="0">
                <a:solidFill>
                  <a:srgbClr val="025373"/>
                </a:solidFill>
                <a:latin typeface="Calibri" panose="020F0502020204030204" pitchFamily="34" charset="0"/>
                <a:cs typeface="Calibri" panose="020F0502020204030204" pitchFamily="34" charset="0"/>
              </a:rPr>
              <a:t>Суммы «входного» НДС по расходам на приобретение недвижимости подлежат восстановлению в период с 2020 по 2025 год включительно (см. пример 1), а по расходам на реконструкцию – </a:t>
            </a:r>
            <a:r>
              <a:rPr lang="ru-RU" altLang="ru-RU" sz="1400" b="1" dirty="0">
                <a:solidFill>
                  <a:srgbClr val="025373"/>
                </a:solidFill>
                <a:latin typeface="Calibri" panose="020F0502020204030204" pitchFamily="34" charset="0"/>
                <a:cs typeface="Calibri" panose="020F0502020204030204" pitchFamily="34" charset="0"/>
              </a:rPr>
              <a:t>в период с 2020 по 2029 год </a:t>
            </a:r>
            <a:r>
              <a:rPr lang="ru-RU" altLang="ru-RU" sz="1400" dirty="0">
                <a:solidFill>
                  <a:srgbClr val="025373"/>
                </a:solidFill>
                <a:latin typeface="Calibri" panose="020F0502020204030204" pitchFamily="34" charset="0"/>
                <a:cs typeface="Calibri" panose="020F0502020204030204" pitchFamily="34" charset="0"/>
              </a:rPr>
              <a:t>включительно.</a:t>
            </a:r>
          </a:p>
          <a:p>
            <a:pPr algn="just" eaLnBrk="1" hangingPunct="1"/>
            <a:r>
              <a:rPr lang="ru-RU" altLang="ru-RU" sz="1400" dirty="0">
                <a:solidFill>
                  <a:srgbClr val="025373"/>
                </a:solidFill>
                <a:latin typeface="Calibri" panose="020F0502020204030204" pitchFamily="34" charset="0"/>
                <a:cs typeface="Calibri" panose="020F0502020204030204" pitchFamily="34" charset="0"/>
              </a:rPr>
              <a:t>Рассмотрим, как в декларации за разные годы будут отражаться суммы восстановленного НДС.</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a:extLst>
              <a:ext uri="{FF2B5EF4-FFF2-40B4-BE49-F238E27FC236}">
                <a16:creationId xmlns="" xmlns:a16="http://schemas.microsoft.com/office/drawing/2014/main" id="{981262DA-BCF7-42ED-B1CE-3786C4180E2F}"/>
              </a:ext>
            </a:extLst>
          </p:cNvPr>
          <p:cNvGraphicFramePr>
            <a:graphicFrameLocks noGrp="1"/>
          </p:cNvGraphicFramePr>
          <p:nvPr>
            <p:ph sz="quarter" idx="13"/>
            <p:extLst>
              <p:ext uri="{D42A27DB-BD31-4B8C-83A1-F6EECF244321}">
                <p14:modId xmlns="" xmlns:p14="http://schemas.microsoft.com/office/powerpoint/2010/main" val="3408300625"/>
              </p:ext>
            </p:extLst>
          </p:nvPr>
        </p:nvGraphicFramePr>
        <p:xfrm>
          <a:off x="1259632" y="699542"/>
          <a:ext cx="6344071" cy="4102759"/>
        </p:xfrm>
        <a:graphic>
          <a:graphicData uri="http://schemas.openxmlformats.org/drawingml/2006/table">
            <a:tbl>
              <a:tblPr/>
              <a:tblGrid>
                <a:gridCol w="1044684">
                  <a:extLst>
                    <a:ext uri="{9D8B030D-6E8A-4147-A177-3AD203B41FA5}">
                      <a16:colId xmlns="" xmlns:a16="http://schemas.microsoft.com/office/drawing/2014/main" val="20000"/>
                    </a:ext>
                  </a:extLst>
                </a:gridCol>
                <a:gridCol w="816751">
                  <a:extLst>
                    <a:ext uri="{9D8B030D-6E8A-4147-A177-3AD203B41FA5}">
                      <a16:colId xmlns="" xmlns:a16="http://schemas.microsoft.com/office/drawing/2014/main" val="20001"/>
                    </a:ext>
                  </a:extLst>
                </a:gridCol>
                <a:gridCol w="1120659">
                  <a:extLst>
                    <a:ext uri="{9D8B030D-6E8A-4147-A177-3AD203B41FA5}">
                      <a16:colId xmlns="" xmlns:a16="http://schemas.microsoft.com/office/drawing/2014/main" val="20002"/>
                    </a:ext>
                  </a:extLst>
                </a:gridCol>
                <a:gridCol w="1120659">
                  <a:extLst>
                    <a:ext uri="{9D8B030D-6E8A-4147-A177-3AD203B41FA5}">
                      <a16:colId xmlns="" xmlns:a16="http://schemas.microsoft.com/office/drawing/2014/main" val="20003"/>
                    </a:ext>
                  </a:extLst>
                </a:gridCol>
                <a:gridCol w="1120659">
                  <a:extLst>
                    <a:ext uri="{9D8B030D-6E8A-4147-A177-3AD203B41FA5}">
                      <a16:colId xmlns="" xmlns:a16="http://schemas.microsoft.com/office/drawing/2014/main" val="20004"/>
                    </a:ext>
                  </a:extLst>
                </a:gridCol>
                <a:gridCol w="1120659">
                  <a:extLst>
                    <a:ext uri="{9D8B030D-6E8A-4147-A177-3AD203B41FA5}">
                      <a16:colId xmlns="" xmlns:a16="http://schemas.microsoft.com/office/drawing/2014/main" val="20005"/>
                    </a:ext>
                  </a:extLst>
                </a:gridCol>
              </a:tblGrid>
              <a:tr h="598125">
                <a:tc rowSpan="2">
                  <a:txBody>
                    <a:bodyPr/>
                    <a:lstStyle/>
                    <a:p>
                      <a:pPr algn="ctr" fontAlgn="t"/>
                      <a:r>
                        <a:rPr lang="ru-RU" sz="1100" b="1" dirty="0">
                          <a:solidFill>
                            <a:srgbClr val="000000"/>
                          </a:solidFill>
                          <a:latin typeface="Calibri" panose="020F0502020204030204" pitchFamily="34" charset="0"/>
                          <a:cs typeface="Calibri" panose="020F0502020204030204" pitchFamily="34" charset="0"/>
                        </a:rPr>
                        <a:t>Год восстановления НДС</a:t>
                      </a:r>
                      <a:endParaRPr lang="ru-RU" sz="1100" b="0" dirty="0">
                        <a:solidFill>
                          <a:srgbClr val="000000"/>
                        </a:solidFill>
                        <a:latin typeface="Calibri" panose="020F0502020204030204" pitchFamily="34" charset="0"/>
                        <a:cs typeface="Calibri" panose="020F0502020204030204" pitchFamily="34" charset="0"/>
                      </a:endParaRP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rowSpan="2">
                  <a:txBody>
                    <a:bodyPr/>
                    <a:lstStyle/>
                    <a:p>
                      <a:pPr algn="ctr" fontAlgn="t"/>
                      <a:r>
                        <a:rPr lang="ru-RU" sz="1100" b="1" dirty="0">
                          <a:solidFill>
                            <a:srgbClr val="000000"/>
                          </a:solidFill>
                          <a:latin typeface="Calibri" panose="020F0502020204030204" pitchFamily="34" charset="0"/>
                          <a:cs typeface="Calibri" panose="020F0502020204030204" pitchFamily="34" charset="0"/>
                        </a:rPr>
                        <a:t>Доля не облагаемых НДС операций*, %</a:t>
                      </a:r>
                      <a:endParaRPr lang="ru-RU" sz="1100" b="0" dirty="0">
                        <a:solidFill>
                          <a:srgbClr val="000000"/>
                        </a:solidFill>
                        <a:latin typeface="Calibri" panose="020F0502020204030204" pitchFamily="34" charset="0"/>
                        <a:cs typeface="Calibri" panose="020F0502020204030204" pitchFamily="34" charset="0"/>
                      </a:endParaRP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gridSpan="2">
                  <a:txBody>
                    <a:bodyPr/>
                    <a:lstStyle/>
                    <a:p>
                      <a:pPr algn="ctr" fontAlgn="t"/>
                      <a:r>
                        <a:rPr lang="ru-RU" sz="1100" b="1" dirty="0">
                          <a:solidFill>
                            <a:srgbClr val="000000"/>
                          </a:solidFill>
                          <a:latin typeface="Calibri" panose="020F0502020204030204" pitchFamily="34" charset="0"/>
                          <a:cs typeface="Calibri" panose="020F0502020204030204" pitchFamily="34" charset="0"/>
                        </a:rPr>
                        <a:t>Восстановление «входного» НДС по расходам на приобретение недвижимости</a:t>
                      </a:r>
                      <a:endParaRPr lang="ru-RU" sz="1100" b="0" dirty="0">
                        <a:solidFill>
                          <a:srgbClr val="000000"/>
                        </a:solidFill>
                        <a:latin typeface="Calibri" panose="020F0502020204030204" pitchFamily="34" charset="0"/>
                        <a:cs typeface="Calibri" panose="020F0502020204030204" pitchFamily="34" charset="0"/>
                      </a:endParaRP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hMerge="1">
                  <a:txBody>
                    <a:bodyPr/>
                    <a:lstStyle/>
                    <a:p>
                      <a:endParaRPr lang="ru-RU"/>
                    </a:p>
                  </a:txBody>
                  <a:tcPr/>
                </a:tc>
                <a:tc gridSpan="2">
                  <a:txBody>
                    <a:bodyPr/>
                    <a:lstStyle/>
                    <a:p>
                      <a:pPr algn="ctr" fontAlgn="t"/>
                      <a:r>
                        <a:rPr lang="ru-RU" sz="1100" b="1" dirty="0">
                          <a:solidFill>
                            <a:srgbClr val="000000"/>
                          </a:solidFill>
                          <a:latin typeface="Calibri" panose="020F0502020204030204" pitchFamily="34" charset="0"/>
                          <a:cs typeface="Calibri" panose="020F0502020204030204" pitchFamily="34" charset="0"/>
                        </a:rPr>
                        <a:t>Восстановление «входного» НДС по расходам на реконструкцию</a:t>
                      </a:r>
                      <a:endParaRPr lang="ru-RU" sz="1100" b="0" dirty="0">
                        <a:solidFill>
                          <a:srgbClr val="000000"/>
                        </a:solidFill>
                        <a:latin typeface="Calibri" panose="020F0502020204030204" pitchFamily="34" charset="0"/>
                        <a:cs typeface="Calibri" panose="020F0502020204030204" pitchFamily="34" charset="0"/>
                      </a:endParaRP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hMerge="1">
                  <a:txBody>
                    <a:bodyPr/>
                    <a:lstStyle/>
                    <a:p>
                      <a:endParaRPr lang="ru-RU"/>
                    </a:p>
                  </a:txBody>
                  <a:tcPr/>
                </a:tc>
                <a:extLst>
                  <a:ext uri="{0D108BD9-81ED-4DB2-BD59-A6C34878D82A}">
                    <a16:rowId xmlns="" xmlns:a16="http://schemas.microsoft.com/office/drawing/2014/main" val="10000"/>
                  </a:ext>
                </a:extLst>
              </a:tr>
              <a:tr h="824782">
                <a:tc vMerge="1">
                  <a:txBody>
                    <a:bodyPr/>
                    <a:lstStyle/>
                    <a:p>
                      <a:endParaRPr lang="ru-RU"/>
                    </a:p>
                  </a:txBody>
                  <a:tcPr/>
                </a:tc>
                <a:tc vMerge="1">
                  <a:txBody>
                    <a:bodyPr/>
                    <a:lstStyle/>
                    <a:p>
                      <a:endParaRPr lang="ru-RU"/>
                    </a:p>
                  </a:txBody>
                  <a:tcPr/>
                </a:tc>
                <a:tc>
                  <a:txBody>
                    <a:bodyPr/>
                    <a:lstStyle/>
                    <a:p>
                      <a:pPr algn="ctr" fontAlgn="t"/>
                      <a:r>
                        <a:rPr lang="ru-RU" sz="1100" b="1" dirty="0">
                          <a:solidFill>
                            <a:srgbClr val="000000"/>
                          </a:solidFill>
                          <a:latin typeface="Calibri" panose="020F0502020204030204" pitchFamily="34" charset="0"/>
                          <a:cs typeface="Calibri" panose="020F0502020204030204" pitchFamily="34" charset="0"/>
                        </a:rPr>
                        <a:t>1/10 суммы НДС, принятой к вычету, руб.</a:t>
                      </a:r>
                      <a:endParaRPr lang="ru-RU" sz="1100" b="0" dirty="0">
                        <a:solidFill>
                          <a:srgbClr val="000000"/>
                        </a:solidFill>
                        <a:latin typeface="Calibri" panose="020F0502020204030204" pitchFamily="34" charset="0"/>
                        <a:cs typeface="Calibri" panose="020F0502020204030204" pitchFamily="34" charset="0"/>
                      </a:endParaRP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1" dirty="0">
                          <a:solidFill>
                            <a:srgbClr val="000000"/>
                          </a:solidFill>
                          <a:latin typeface="Calibri" panose="020F0502020204030204" pitchFamily="34" charset="0"/>
                          <a:cs typeface="Calibri" panose="020F0502020204030204" pitchFamily="34" charset="0"/>
                        </a:rPr>
                        <a:t>Сумма НДС к восстановлению, руб.</a:t>
                      </a:r>
                      <a:endParaRPr lang="ru-RU" sz="1100" b="0" dirty="0">
                        <a:solidFill>
                          <a:srgbClr val="000000"/>
                        </a:solidFill>
                        <a:latin typeface="Calibri" panose="020F0502020204030204" pitchFamily="34" charset="0"/>
                        <a:cs typeface="Calibri" panose="020F0502020204030204" pitchFamily="34" charset="0"/>
                      </a:endParaRP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1" dirty="0">
                          <a:solidFill>
                            <a:srgbClr val="000000"/>
                          </a:solidFill>
                          <a:latin typeface="Calibri" panose="020F0502020204030204" pitchFamily="34" charset="0"/>
                          <a:cs typeface="Calibri" panose="020F0502020204030204" pitchFamily="34" charset="0"/>
                        </a:rPr>
                        <a:t>1/10 суммы НДС, принятой к вычету, руб.</a:t>
                      </a:r>
                      <a:endParaRPr lang="ru-RU" sz="1100" b="0" dirty="0">
                        <a:solidFill>
                          <a:srgbClr val="000000"/>
                        </a:solidFill>
                        <a:latin typeface="Calibri" panose="020F0502020204030204" pitchFamily="34" charset="0"/>
                        <a:cs typeface="Calibri" panose="020F0502020204030204" pitchFamily="34" charset="0"/>
                      </a:endParaRP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1" dirty="0">
                          <a:solidFill>
                            <a:srgbClr val="000000"/>
                          </a:solidFill>
                          <a:latin typeface="Calibri" panose="020F0502020204030204" pitchFamily="34" charset="0"/>
                          <a:cs typeface="Calibri" panose="020F0502020204030204" pitchFamily="34" charset="0"/>
                        </a:rPr>
                        <a:t>Сумма НДС к восстановлению, руб.</a:t>
                      </a:r>
                      <a:endParaRPr lang="ru-RU" sz="1100" b="0" dirty="0">
                        <a:solidFill>
                          <a:srgbClr val="000000"/>
                        </a:solidFill>
                        <a:latin typeface="Calibri" panose="020F0502020204030204" pitchFamily="34" charset="0"/>
                        <a:cs typeface="Calibri" panose="020F0502020204030204" pitchFamily="34" charset="0"/>
                      </a:endParaRP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 xmlns:a16="http://schemas.microsoft.com/office/drawing/2014/main" val="10001"/>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2016</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 xmlns:a16="http://schemas.microsoft.com/office/drawing/2014/main" val="10002"/>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2017</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 xmlns:a16="http://schemas.microsoft.com/office/drawing/2014/main" val="10003"/>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2018</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 xmlns:a16="http://schemas.microsoft.com/office/drawing/2014/main" val="10004"/>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2019</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 xmlns:a16="http://schemas.microsoft.com/office/drawing/2014/main" val="10005"/>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40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360 000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8 000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 xmlns:a16="http://schemas.microsoft.com/office/drawing/2014/main" val="10006"/>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2021</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42</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378 000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8 400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 xmlns:a16="http://schemas.microsoft.com/office/drawing/2014/main" val="10007"/>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2022</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45</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405 000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 xmlns:a16="http://schemas.microsoft.com/office/drawing/2014/main" val="10008"/>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2023</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30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270 000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6 000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 xmlns:a16="http://schemas.microsoft.com/office/drawing/2014/main" val="10009"/>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2024</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33</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297 000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6 600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 xmlns:a16="http://schemas.microsoft.com/office/drawing/2014/main" val="10010"/>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2025</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38</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900 000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342 000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7 600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 xmlns:a16="http://schemas.microsoft.com/office/drawing/2014/main" val="10011"/>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2026</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41</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8 200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 xmlns:a16="http://schemas.microsoft.com/office/drawing/2014/main" val="10012"/>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2027</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29</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5 800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 xmlns:a16="http://schemas.microsoft.com/office/drawing/2014/main" val="10013"/>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2028</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37</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7 400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 xmlns:a16="http://schemas.microsoft.com/office/drawing/2014/main" val="10014"/>
                  </a:ext>
                </a:extLst>
              </a:tr>
              <a:tr h="176109">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2029</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30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 –</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20 000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ctr" fontAlgn="t"/>
                      <a:r>
                        <a:rPr lang="ru-RU" sz="1100" b="0" dirty="0">
                          <a:solidFill>
                            <a:srgbClr val="000000"/>
                          </a:solidFill>
                          <a:latin typeface="Calibri" panose="020F0502020204030204" pitchFamily="34" charset="0"/>
                          <a:cs typeface="Calibri" panose="020F0502020204030204" pitchFamily="34" charset="0"/>
                        </a:rPr>
                        <a:t>6 000</a:t>
                      </a:r>
                    </a:p>
                  </a:txBody>
                  <a:tcPr marL="21402" marR="21402" marT="11889" marB="11889">
                    <a:lnL w="7620" cap="flat" cmpd="sng" algn="ctr">
                      <a:solidFill>
                        <a:srgbClr val="333333"/>
                      </a:solidFill>
                      <a:prstDash val="solid"/>
                      <a:round/>
                      <a:headEnd type="none" w="med" len="med"/>
                      <a:tailEnd type="none" w="med" len="med"/>
                    </a:lnL>
                    <a:lnR w="7620" cap="flat" cmpd="sng" algn="ctr">
                      <a:solidFill>
                        <a:srgbClr val="333333"/>
                      </a:solidFill>
                      <a:prstDash val="solid"/>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 xmlns:a16="http://schemas.microsoft.com/office/drawing/2014/main" val="10015"/>
                  </a:ext>
                </a:extLst>
              </a:tr>
            </a:tbl>
          </a:graphicData>
        </a:graphic>
      </p:graphicFrame>
      <p:sp>
        <p:nvSpPr>
          <p:cNvPr id="30839" name="Rectangle 1">
            <a:extLst>
              <a:ext uri="{FF2B5EF4-FFF2-40B4-BE49-F238E27FC236}">
                <a16:creationId xmlns="" xmlns:a16="http://schemas.microsoft.com/office/drawing/2014/main" id="{BC85C87F-4859-4CB3-BB6B-0D619AE6A2C7}"/>
              </a:ext>
            </a:extLst>
          </p:cNvPr>
          <p:cNvSpPr>
            <a:spLocks noChangeArrowheads="1"/>
          </p:cNvSpPr>
          <p:nvPr/>
        </p:nvSpPr>
        <p:spPr bwMode="auto">
          <a:xfrm>
            <a:off x="870980" y="360431"/>
            <a:ext cx="7121373"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ru-RU" sz="1400" dirty="0">
                <a:solidFill>
                  <a:srgbClr val="025373"/>
                </a:solidFill>
                <a:latin typeface="Calibri" panose="020F0502020204030204" pitchFamily="34" charset="0"/>
                <a:cs typeface="Calibri" panose="020F0502020204030204" pitchFamily="34" charset="0"/>
              </a:rPr>
              <a:t>* Данные по 2020 году рассчитаны в примере 2,  данные по 2021 – 2029 годам – условные.</a:t>
            </a:r>
            <a:endParaRPr lang="ru-RU" altLang="ru-RU" sz="3600" dirty="0">
              <a:solidFill>
                <a:srgbClr val="025373"/>
              </a:solidFill>
              <a:latin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Таблица 7">
            <a:extLst>
              <a:ext uri="{FF2B5EF4-FFF2-40B4-BE49-F238E27FC236}">
                <a16:creationId xmlns="" xmlns:a16="http://schemas.microsoft.com/office/drawing/2014/main" id="{C7E7A397-337A-4133-A2ED-9D4C75577E99}"/>
              </a:ext>
            </a:extLst>
          </p:cNvPr>
          <p:cNvGraphicFramePr>
            <a:graphicFrameLocks noGrp="1"/>
          </p:cNvGraphicFramePr>
          <p:nvPr>
            <p:extLst>
              <p:ext uri="{D42A27DB-BD31-4B8C-83A1-F6EECF244321}">
                <p14:modId xmlns="" xmlns:p14="http://schemas.microsoft.com/office/powerpoint/2010/main" val="2825039537"/>
              </p:ext>
            </p:extLst>
          </p:nvPr>
        </p:nvGraphicFramePr>
        <p:xfrm>
          <a:off x="1115616" y="843558"/>
          <a:ext cx="6659080" cy="2382731"/>
        </p:xfrm>
        <a:graphic>
          <a:graphicData uri="http://schemas.openxmlformats.org/drawingml/2006/table">
            <a:tbl>
              <a:tblPr>
                <a:tableStyleId>{5C22544A-7EE6-4342-B048-85BDC9FD1C3A}</a:tableStyleId>
              </a:tblPr>
              <a:tblGrid>
                <a:gridCol w="2099184">
                  <a:extLst>
                    <a:ext uri="{9D8B030D-6E8A-4147-A177-3AD203B41FA5}">
                      <a16:colId xmlns="" xmlns:a16="http://schemas.microsoft.com/office/drawing/2014/main" val="1872369903"/>
                    </a:ext>
                  </a:extLst>
                </a:gridCol>
                <a:gridCol w="2471722">
                  <a:extLst>
                    <a:ext uri="{9D8B030D-6E8A-4147-A177-3AD203B41FA5}">
                      <a16:colId xmlns="" xmlns:a16="http://schemas.microsoft.com/office/drawing/2014/main" val="3097442102"/>
                    </a:ext>
                  </a:extLst>
                </a:gridCol>
                <a:gridCol w="2088174">
                  <a:extLst>
                    <a:ext uri="{9D8B030D-6E8A-4147-A177-3AD203B41FA5}">
                      <a16:colId xmlns="" xmlns:a16="http://schemas.microsoft.com/office/drawing/2014/main" val="3977118500"/>
                    </a:ext>
                  </a:extLst>
                </a:gridCol>
              </a:tblGrid>
              <a:tr h="456477">
                <a:tc>
                  <a:txBody>
                    <a:bodyPr/>
                    <a:lstStyle/>
                    <a:p>
                      <a:pPr algn="ctr" fontAlgn="b"/>
                      <a:r>
                        <a:rPr lang="ru-RU" sz="1100" b="1" u="none" strike="noStrike" dirty="0">
                          <a:solidFill>
                            <a:schemeClr val="tx2"/>
                          </a:solidFill>
                          <a:effectLst/>
                        </a:rPr>
                        <a:t> </a:t>
                      </a:r>
                      <a:endParaRPr lang="ru-RU" sz="1100" b="1" i="0" u="none" strike="noStrike" dirty="0">
                        <a:solidFill>
                          <a:schemeClr val="tx2"/>
                        </a:solidFill>
                        <a:effectLst/>
                        <a:latin typeface="Calibri" panose="020F0502020204030204" pitchFamily="34" charset="0"/>
                      </a:endParaRPr>
                    </a:p>
                  </a:txBody>
                  <a:tcPr marL="7146" marR="7146" marT="7144" marB="0" anchor="ctr">
                    <a:solidFill>
                      <a:srgbClr val="D5F6FB"/>
                    </a:solidFill>
                  </a:tcPr>
                </a:tc>
                <a:tc>
                  <a:txBody>
                    <a:bodyPr/>
                    <a:lstStyle/>
                    <a:p>
                      <a:pPr algn="ctr" fontAlgn="b"/>
                      <a:r>
                        <a:rPr lang="ru-RU" sz="1100" b="1" u="none" strike="noStrike" dirty="0">
                          <a:solidFill>
                            <a:schemeClr val="tx2"/>
                          </a:solidFill>
                          <a:effectLst/>
                        </a:rPr>
                        <a:t>Для лимита </a:t>
                      </a:r>
                      <a:r>
                        <a:rPr lang="ru-RU" sz="1100" b="1" u="none" strike="noStrike" dirty="0" smtClean="0">
                          <a:solidFill>
                            <a:schemeClr val="tx2"/>
                          </a:solidFill>
                          <a:effectLst/>
                        </a:rPr>
                        <a:t>20 </a:t>
                      </a:r>
                      <a:r>
                        <a:rPr lang="ru-RU" sz="1100" b="1" u="none" strike="noStrike" dirty="0">
                          <a:solidFill>
                            <a:schemeClr val="tx2"/>
                          </a:solidFill>
                          <a:effectLst/>
                        </a:rPr>
                        <a:t>млн </a:t>
                      </a:r>
                      <a:r>
                        <a:rPr lang="ru-RU" sz="1100" b="1" u="none" strike="noStrike" dirty="0" smtClean="0">
                          <a:solidFill>
                            <a:schemeClr val="tx2"/>
                          </a:solidFill>
                          <a:effectLst/>
                        </a:rPr>
                        <a:t>рублей</a:t>
                      </a:r>
                    </a:p>
                    <a:p>
                      <a:pPr algn="ctr" fontAlgn="b"/>
                      <a:r>
                        <a:rPr lang="ru-RU" sz="1100" b="1" u="none" strike="noStrike" dirty="0" smtClean="0">
                          <a:solidFill>
                            <a:schemeClr val="tx2"/>
                          </a:solidFill>
                          <a:effectLst/>
                        </a:rPr>
                        <a:t> </a:t>
                      </a:r>
                      <a:r>
                        <a:rPr lang="ru-RU" sz="1100" b="1" u="none" strike="noStrike" dirty="0">
                          <a:solidFill>
                            <a:schemeClr val="tx2"/>
                          </a:solidFill>
                          <a:effectLst/>
                        </a:rPr>
                        <a:t>(п.1 </a:t>
                      </a:r>
                      <a:r>
                        <a:rPr lang="ru-RU" sz="1100" b="1" u="none" strike="noStrike" dirty="0" smtClean="0">
                          <a:solidFill>
                            <a:schemeClr val="tx2"/>
                          </a:solidFill>
                          <a:effectLst/>
                        </a:rPr>
                        <a:t>ст. </a:t>
                      </a:r>
                      <a:r>
                        <a:rPr lang="ru-RU" sz="1100" b="1" u="none" strike="noStrike" dirty="0">
                          <a:solidFill>
                            <a:schemeClr val="tx2"/>
                          </a:solidFill>
                          <a:effectLst/>
                        </a:rPr>
                        <a:t>145 НК РФ)</a:t>
                      </a:r>
                      <a:endParaRPr lang="ru-RU" sz="1100" b="1" i="0" u="none" strike="noStrike" dirty="0">
                        <a:solidFill>
                          <a:schemeClr val="tx2"/>
                        </a:solidFill>
                        <a:effectLst/>
                        <a:latin typeface="Calibri" panose="020F0502020204030204" pitchFamily="34" charset="0"/>
                      </a:endParaRPr>
                    </a:p>
                  </a:txBody>
                  <a:tcPr marL="7146" marR="7146" marT="7144" marB="0" anchor="ctr">
                    <a:solidFill>
                      <a:srgbClr val="D5F6F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1100" b="1" u="none" strike="noStrike" dirty="0">
                          <a:solidFill>
                            <a:schemeClr val="tx2"/>
                          </a:solidFill>
                          <a:effectLst/>
                        </a:rPr>
                        <a:t>Для </a:t>
                      </a:r>
                      <a:r>
                        <a:rPr lang="ru-RU" sz="1100" b="1" u="none" strike="noStrike" dirty="0" smtClean="0">
                          <a:solidFill>
                            <a:schemeClr val="tx2"/>
                          </a:solidFill>
                          <a:effectLst/>
                        </a:rPr>
                        <a:t>лимита доходов </a:t>
                      </a:r>
                      <a:r>
                        <a:rPr lang="ru-RU" sz="1100" b="1" u="none" strike="noStrike" dirty="0">
                          <a:solidFill>
                            <a:schemeClr val="tx2"/>
                          </a:solidFill>
                          <a:effectLst/>
                        </a:rPr>
                        <a:t>по </a:t>
                      </a:r>
                      <a:r>
                        <a:rPr lang="ru-RU" sz="1100" b="1" u="none" strike="noStrike" dirty="0" smtClean="0">
                          <a:solidFill>
                            <a:schemeClr val="tx2"/>
                          </a:solidFill>
                          <a:effectLst/>
                        </a:rPr>
                        <a:t>ставке НДС </a:t>
                      </a:r>
                      <a:r>
                        <a:rPr lang="ru-RU" sz="1100" b="1" u="none" strike="noStrike" dirty="0">
                          <a:solidFill>
                            <a:schemeClr val="tx2"/>
                          </a:solidFill>
                          <a:effectLst/>
                        </a:rPr>
                        <a:t>5/7 % </a:t>
                      </a:r>
                      <a:endParaRPr lang="ru-RU" sz="1100" b="1" u="none" strike="noStrike" dirty="0" smtClean="0">
                        <a:solidFill>
                          <a:schemeClr val="tx2"/>
                        </a:solidFill>
                        <a:effectLst/>
                      </a:endParaRPr>
                    </a:p>
                    <a:p>
                      <a:pPr marL="0" marR="0" lvl="0" indent="0" algn="ctr" defTabSz="914400" rtl="0" eaLnBrk="1" fontAlgn="b" latinLnBrk="0" hangingPunct="1">
                        <a:lnSpc>
                          <a:spcPct val="100000"/>
                        </a:lnSpc>
                        <a:spcBef>
                          <a:spcPts val="0"/>
                        </a:spcBef>
                        <a:spcAft>
                          <a:spcPts val="0"/>
                        </a:spcAft>
                        <a:buClrTx/>
                        <a:buSzTx/>
                        <a:buFontTx/>
                        <a:buNone/>
                        <a:tabLst/>
                        <a:defRPr/>
                      </a:pPr>
                      <a:r>
                        <a:rPr lang="ru-RU" sz="1100" b="1" i="0" u="none" strike="noStrike" kern="1200" baseline="0" dirty="0" smtClean="0">
                          <a:solidFill>
                            <a:schemeClr val="tx2"/>
                          </a:solidFill>
                          <a:latin typeface="+mn-lt"/>
                          <a:ea typeface="+mn-ea"/>
                          <a:cs typeface="+mn-cs"/>
                        </a:rPr>
                        <a:t>(п</a:t>
                      </a:r>
                      <a:r>
                        <a:rPr lang="ru-RU" sz="1100" b="1" i="0" u="none" strike="noStrike" kern="1200" baseline="0" dirty="0">
                          <a:solidFill>
                            <a:schemeClr val="tx2"/>
                          </a:solidFill>
                          <a:latin typeface="+mn-lt"/>
                          <a:ea typeface="+mn-ea"/>
                          <a:cs typeface="+mn-cs"/>
                        </a:rPr>
                        <a:t>. 8 </a:t>
                      </a:r>
                      <a:r>
                        <a:rPr lang="ru-RU" sz="1100" b="1" i="0" u="none" strike="noStrike" kern="1200" baseline="0" dirty="0" smtClean="0">
                          <a:solidFill>
                            <a:schemeClr val="tx2"/>
                          </a:solidFill>
                          <a:latin typeface="+mn-lt"/>
                          <a:ea typeface="+mn-ea"/>
                          <a:cs typeface="+mn-cs"/>
                        </a:rPr>
                        <a:t>ст. </a:t>
                      </a:r>
                      <a:r>
                        <a:rPr lang="ru-RU" sz="1100" b="1" i="0" u="none" strike="noStrike" kern="1200" baseline="0" dirty="0">
                          <a:solidFill>
                            <a:schemeClr val="tx2"/>
                          </a:solidFill>
                          <a:latin typeface="+mn-lt"/>
                          <a:ea typeface="+mn-ea"/>
                          <a:cs typeface="+mn-cs"/>
                        </a:rPr>
                        <a:t>164 НК РФ)</a:t>
                      </a:r>
                    </a:p>
                  </a:txBody>
                  <a:tcPr marL="7146" marR="7146" marT="7144" marB="0" anchor="ctr">
                    <a:solidFill>
                      <a:srgbClr val="D5F6FB"/>
                    </a:solidFill>
                  </a:tcPr>
                </a:tc>
                <a:extLst>
                  <a:ext uri="{0D108BD9-81ED-4DB2-BD59-A6C34878D82A}">
                    <a16:rowId xmlns="" xmlns:a16="http://schemas.microsoft.com/office/drawing/2014/main" val="374124164"/>
                  </a:ext>
                </a:extLst>
              </a:tr>
              <a:tr h="456477">
                <a:tc>
                  <a:txBody>
                    <a:bodyPr/>
                    <a:lstStyle/>
                    <a:p>
                      <a:pPr algn="ctr" fontAlgn="b"/>
                      <a:r>
                        <a:rPr lang="ru-RU" sz="1100" b="1" i="0" u="none" strike="noStrike" dirty="0" smtClean="0">
                          <a:solidFill>
                            <a:schemeClr val="tx2"/>
                          </a:solidFill>
                          <a:effectLst/>
                          <a:latin typeface="+mn-lt"/>
                        </a:rPr>
                        <a:t>ООО</a:t>
                      </a:r>
                      <a:r>
                        <a:rPr lang="ru-RU" sz="1100" b="1" i="0" u="none" strike="noStrike" baseline="0" dirty="0" smtClean="0">
                          <a:solidFill>
                            <a:schemeClr val="tx2"/>
                          </a:solidFill>
                          <a:effectLst/>
                          <a:latin typeface="+mn-lt"/>
                        </a:rPr>
                        <a:t> и ИП на УСН</a:t>
                      </a:r>
                      <a:endParaRPr lang="ru-RU" sz="1100" b="1" i="0" u="none" strike="noStrike" dirty="0">
                        <a:solidFill>
                          <a:schemeClr val="tx2"/>
                        </a:solidFill>
                        <a:effectLst/>
                        <a:latin typeface="Calibri" panose="020F0502020204030204" pitchFamily="34" charset="0"/>
                      </a:endParaRPr>
                    </a:p>
                  </a:txBody>
                  <a:tcPr marL="7146" marR="7146" marT="7144" marB="0" anchor="ctr">
                    <a:solidFill>
                      <a:srgbClr val="D5F6FB"/>
                    </a:solidFill>
                  </a:tcPr>
                </a:tc>
                <a:tc>
                  <a:txBody>
                    <a:bodyPr/>
                    <a:lstStyle/>
                    <a:p>
                      <a:pPr algn="ctr" fontAlgn="b"/>
                      <a:r>
                        <a:rPr lang="ru-RU" sz="1100" b="0" u="none" strike="noStrike" dirty="0" smtClean="0">
                          <a:solidFill>
                            <a:schemeClr val="tx2"/>
                          </a:solidFill>
                          <a:effectLst/>
                        </a:rPr>
                        <a:t>Гл.26.2 НК РФ, ст. </a:t>
                      </a:r>
                      <a:r>
                        <a:rPr lang="ru-RU" sz="1100" b="0" u="none" strike="noStrike" dirty="0">
                          <a:solidFill>
                            <a:schemeClr val="tx2"/>
                          </a:solidFill>
                          <a:effectLst/>
                        </a:rPr>
                        <a:t>346.15 НК РФ с учетом 346.25 НК РФ</a:t>
                      </a:r>
                      <a:endParaRPr lang="ru-RU" sz="1100" b="0" i="0" u="none" strike="noStrike" dirty="0">
                        <a:solidFill>
                          <a:schemeClr val="tx2"/>
                        </a:solidFill>
                        <a:effectLst/>
                        <a:latin typeface="Calibri" panose="020F0502020204030204" pitchFamily="34" charset="0"/>
                      </a:endParaRPr>
                    </a:p>
                  </a:txBody>
                  <a:tcPr marL="7146" marR="7146" marT="7144" marB="0" anchor="ctr">
                    <a:solidFill>
                      <a:srgbClr val="D5F6FB"/>
                    </a:solidFill>
                  </a:tcPr>
                </a:tc>
                <a:tc>
                  <a:txBody>
                    <a:bodyPr/>
                    <a:lstStyle/>
                    <a:p>
                      <a:pPr algn="ctr" fontAlgn="b"/>
                      <a:r>
                        <a:rPr lang="ru-RU" sz="1100" b="0" u="none" strike="noStrike" dirty="0" smtClean="0">
                          <a:solidFill>
                            <a:schemeClr val="tx2"/>
                          </a:solidFill>
                          <a:effectLst/>
                        </a:rPr>
                        <a:t>Гл.26.2, ст. </a:t>
                      </a:r>
                      <a:r>
                        <a:rPr lang="ru-RU" sz="1100" b="0" u="none" strike="noStrike" dirty="0">
                          <a:solidFill>
                            <a:schemeClr val="tx2"/>
                          </a:solidFill>
                          <a:effectLst/>
                        </a:rPr>
                        <a:t>346.15 НК РФ с учетом 346.25 НК РФ</a:t>
                      </a:r>
                      <a:endParaRPr lang="ru-RU" sz="1100" b="0" i="0" u="none" strike="noStrike" dirty="0">
                        <a:solidFill>
                          <a:schemeClr val="tx2"/>
                        </a:solidFill>
                        <a:effectLst/>
                        <a:latin typeface="Calibri" panose="020F0502020204030204" pitchFamily="34" charset="0"/>
                      </a:endParaRPr>
                    </a:p>
                  </a:txBody>
                  <a:tcPr marL="7146" marR="7146" marT="7144" marB="0" anchor="ctr">
                    <a:solidFill>
                      <a:srgbClr val="D5F6FB"/>
                    </a:solidFill>
                  </a:tcPr>
                </a:tc>
                <a:extLst>
                  <a:ext uri="{0D108BD9-81ED-4DB2-BD59-A6C34878D82A}">
                    <a16:rowId xmlns="" xmlns:a16="http://schemas.microsoft.com/office/drawing/2014/main" val="3067051497"/>
                  </a:ext>
                </a:extLst>
              </a:tr>
              <a:tr h="231435">
                <a:tc>
                  <a:txBody>
                    <a:bodyPr/>
                    <a:lstStyle/>
                    <a:p>
                      <a:pPr algn="ctr" fontAlgn="b"/>
                      <a:r>
                        <a:rPr lang="ru-RU" sz="1100" b="1" u="none" strike="noStrike" dirty="0">
                          <a:solidFill>
                            <a:schemeClr val="tx2"/>
                          </a:solidFill>
                          <a:effectLst/>
                        </a:rPr>
                        <a:t>ИП на ОСНО</a:t>
                      </a:r>
                      <a:endParaRPr lang="ru-RU" sz="1100" b="1" i="0" u="none" strike="noStrike" dirty="0">
                        <a:solidFill>
                          <a:schemeClr val="tx2"/>
                        </a:solidFill>
                        <a:effectLst/>
                        <a:latin typeface="Calibri" panose="020F0502020204030204" pitchFamily="34" charset="0"/>
                      </a:endParaRPr>
                    </a:p>
                  </a:txBody>
                  <a:tcPr marL="7146" marR="7146" marT="7144" marB="0" anchor="ctr">
                    <a:solidFill>
                      <a:srgbClr val="D5F6FB"/>
                    </a:solidFill>
                  </a:tcPr>
                </a:tc>
                <a:tc>
                  <a:txBody>
                    <a:bodyPr/>
                    <a:lstStyle/>
                    <a:p>
                      <a:pPr algn="ctr" fontAlgn="b"/>
                      <a:r>
                        <a:rPr lang="ru-RU" sz="1100" b="0" u="none" strike="noStrike" dirty="0" smtClean="0">
                          <a:solidFill>
                            <a:schemeClr val="tx2"/>
                          </a:solidFill>
                          <a:effectLst/>
                        </a:rPr>
                        <a:t>Гл. </a:t>
                      </a:r>
                      <a:r>
                        <a:rPr lang="ru-RU" sz="1100" b="0" u="none" strike="noStrike" dirty="0">
                          <a:solidFill>
                            <a:schemeClr val="tx2"/>
                          </a:solidFill>
                          <a:effectLst/>
                        </a:rPr>
                        <a:t>23 НК РФ</a:t>
                      </a:r>
                      <a:endParaRPr lang="ru-RU" sz="1100" b="0" i="0" u="none" strike="noStrike" dirty="0">
                        <a:solidFill>
                          <a:schemeClr val="tx2"/>
                        </a:solidFill>
                        <a:effectLst/>
                        <a:latin typeface="Calibri" panose="020F0502020204030204" pitchFamily="34" charset="0"/>
                      </a:endParaRPr>
                    </a:p>
                  </a:txBody>
                  <a:tcPr marL="7146" marR="7146" marT="7144" marB="0" anchor="ctr">
                    <a:solidFill>
                      <a:srgbClr val="D5F6FB"/>
                    </a:solidFill>
                  </a:tcPr>
                </a:tc>
                <a:tc>
                  <a:txBody>
                    <a:bodyPr/>
                    <a:lstStyle/>
                    <a:p>
                      <a:pPr algn="ctr" fontAlgn="b"/>
                      <a:r>
                        <a:rPr lang="ru-RU" sz="1100" b="0" u="none" strike="noStrike" dirty="0" smtClean="0">
                          <a:solidFill>
                            <a:schemeClr val="tx2"/>
                          </a:solidFill>
                          <a:effectLst/>
                        </a:rPr>
                        <a:t>Гл. </a:t>
                      </a:r>
                      <a:r>
                        <a:rPr lang="ru-RU" sz="1100" b="0" u="none" strike="noStrike" dirty="0">
                          <a:solidFill>
                            <a:schemeClr val="tx2"/>
                          </a:solidFill>
                          <a:effectLst/>
                        </a:rPr>
                        <a:t>23 НК РФ</a:t>
                      </a:r>
                      <a:endParaRPr lang="ru-RU" sz="1100" b="0" i="0" u="none" strike="noStrike" dirty="0">
                        <a:solidFill>
                          <a:schemeClr val="tx2"/>
                        </a:solidFill>
                        <a:effectLst/>
                        <a:latin typeface="Calibri" panose="020F0502020204030204" pitchFamily="34" charset="0"/>
                      </a:endParaRPr>
                    </a:p>
                  </a:txBody>
                  <a:tcPr marL="7146" marR="7146" marT="7144" marB="0" anchor="ctr">
                    <a:solidFill>
                      <a:srgbClr val="D5F6FB"/>
                    </a:solidFill>
                  </a:tcPr>
                </a:tc>
                <a:extLst>
                  <a:ext uri="{0D108BD9-81ED-4DB2-BD59-A6C34878D82A}">
                    <a16:rowId xmlns="" xmlns:a16="http://schemas.microsoft.com/office/drawing/2014/main" val="1800511586"/>
                  </a:ext>
                </a:extLst>
              </a:tr>
              <a:tr h="374643">
                <a:tc>
                  <a:txBody>
                    <a:bodyPr/>
                    <a:lstStyle/>
                    <a:p>
                      <a:pPr algn="ctr" fontAlgn="b"/>
                      <a:r>
                        <a:rPr lang="ru-RU" sz="1100" b="1" u="none" strike="noStrike" dirty="0">
                          <a:solidFill>
                            <a:schemeClr val="tx2"/>
                          </a:solidFill>
                          <a:effectLst/>
                        </a:rPr>
                        <a:t>ООО на ОСНО</a:t>
                      </a:r>
                      <a:endParaRPr lang="ru-RU" sz="1100" b="1" i="0" u="none" strike="noStrike" dirty="0">
                        <a:solidFill>
                          <a:schemeClr val="tx2"/>
                        </a:solidFill>
                        <a:effectLst/>
                        <a:latin typeface="Calibri" panose="020F0502020204030204" pitchFamily="34" charset="0"/>
                      </a:endParaRPr>
                    </a:p>
                  </a:txBody>
                  <a:tcPr marL="7146" marR="7146" marT="7144" marB="0" anchor="ctr">
                    <a:solidFill>
                      <a:srgbClr val="D5F6FB"/>
                    </a:solidFill>
                  </a:tcPr>
                </a:tc>
                <a:tc>
                  <a:txBody>
                    <a:bodyPr/>
                    <a:lstStyle/>
                    <a:p>
                      <a:pPr algn="ctr" fontAlgn="b"/>
                      <a:r>
                        <a:rPr lang="ru-RU" sz="1100" b="0" u="none" strike="noStrike" dirty="0" smtClean="0">
                          <a:solidFill>
                            <a:schemeClr val="tx2"/>
                          </a:solidFill>
                          <a:effectLst/>
                        </a:rPr>
                        <a:t>Гл.25 </a:t>
                      </a:r>
                      <a:r>
                        <a:rPr lang="ru-RU" sz="1100" b="0" u="none" strike="noStrike" dirty="0">
                          <a:solidFill>
                            <a:schemeClr val="tx2"/>
                          </a:solidFill>
                          <a:effectLst/>
                        </a:rPr>
                        <a:t>НК РФ (без учета НДС</a:t>
                      </a:r>
                      <a:r>
                        <a:rPr lang="ru-RU" sz="1100" b="0" u="none" strike="noStrike" dirty="0" smtClean="0">
                          <a:solidFill>
                            <a:schemeClr val="tx2"/>
                          </a:solidFill>
                          <a:effectLst/>
                        </a:rPr>
                        <a:t>,</a:t>
                      </a:r>
                    </a:p>
                    <a:p>
                      <a:pPr algn="ctr" fontAlgn="b"/>
                      <a:r>
                        <a:rPr lang="ru-RU" sz="1100" b="0" u="none" strike="noStrike" dirty="0" smtClean="0">
                          <a:solidFill>
                            <a:schemeClr val="tx2"/>
                          </a:solidFill>
                          <a:effectLst/>
                        </a:rPr>
                        <a:t> п.1ст.248 </a:t>
                      </a:r>
                      <a:r>
                        <a:rPr lang="ru-RU" sz="1100" b="0" u="none" strike="noStrike" dirty="0">
                          <a:solidFill>
                            <a:schemeClr val="tx2"/>
                          </a:solidFill>
                          <a:effectLst/>
                        </a:rPr>
                        <a:t>НК РФ)</a:t>
                      </a:r>
                      <a:endParaRPr lang="ru-RU" sz="1100" b="0" i="0" u="none" strike="noStrike" dirty="0">
                        <a:solidFill>
                          <a:schemeClr val="tx2"/>
                        </a:solidFill>
                        <a:effectLst/>
                        <a:latin typeface="Calibri" panose="020F0502020204030204" pitchFamily="34" charset="0"/>
                      </a:endParaRPr>
                    </a:p>
                  </a:txBody>
                  <a:tcPr marL="7146" marR="7146" marT="7144" marB="0" anchor="ctr">
                    <a:solidFill>
                      <a:srgbClr val="D5F6FB"/>
                    </a:solidFill>
                  </a:tcPr>
                </a:tc>
                <a:tc>
                  <a:txBody>
                    <a:bodyPr/>
                    <a:lstStyle/>
                    <a:p>
                      <a:pPr algn="ctr" fontAlgn="b"/>
                      <a:r>
                        <a:rPr lang="ru-RU" sz="1100" b="0" u="none" strike="noStrike" dirty="0" smtClean="0">
                          <a:solidFill>
                            <a:schemeClr val="tx2"/>
                          </a:solidFill>
                          <a:effectLst/>
                        </a:rPr>
                        <a:t>Гл. </a:t>
                      </a:r>
                      <a:r>
                        <a:rPr lang="ru-RU" sz="1100" b="0" u="none" strike="noStrike" dirty="0">
                          <a:solidFill>
                            <a:schemeClr val="tx2"/>
                          </a:solidFill>
                          <a:effectLst/>
                        </a:rPr>
                        <a:t>25 НК РФ (без учета НДС, п.1 </a:t>
                      </a:r>
                      <a:r>
                        <a:rPr lang="ru-RU" sz="1100" b="0" u="none" strike="noStrike" dirty="0" smtClean="0">
                          <a:solidFill>
                            <a:schemeClr val="tx2"/>
                          </a:solidFill>
                          <a:effectLst/>
                        </a:rPr>
                        <a:t>ст. </a:t>
                      </a:r>
                      <a:r>
                        <a:rPr lang="ru-RU" sz="1100" b="0" u="none" strike="noStrike" dirty="0">
                          <a:solidFill>
                            <a:schemeClr val="tx2"/>
                          </a:solidFill>
                          <a:effectLst/>
                        </a:rPr>
                        <a:t>248 НК РФ)</a:t>
                      </a:r>
                      <a:endParaRPr lang="ru-RU" sz="1100" b="0" i="0" u="none" strike="noStrike" dirty="0">
                        <a:solidFill>
                          <a:schemeClr val="tx2"/>
                        </a:solidFill>
                        <a:effectLst/>
                        <a:latin typeface="Calibri" panose="020F0502020204030204" pitchFamily="34" charset="0"/>
                      </a:endParaRPr>
                    </a:p>
                  </a:txBody>
                  <a:tcPr marL="7146" marR="7146" marT="7144" marB="0" anchor="ctr">
                    <a:solidFill>
                      <a:srgbClr val="D5F6FB"/>
                    </a:solidFill>
                  </a:tcPr>
                </a:tc>
                <a:extLst>
                  <a:ext uri="{0D108BD9-81ED-4DB2-BD59-A6C34878D82A}">
                    <a16:rowId xmlns="" xmlns:a16="http://schemas.microsoft.com/office/drawing/2014/main" val="2524040524"/>
                  </a:ext>
                </a:extLst>
              </a:tr>
              <a:tr h="231435">
                <a:tc>
                  <a:txBody>
                    <a:bodyPr/>
                    <a:lstStyle/>
                    <a:p>
                      <a:pPr algn="ctr" fontAlgn="b"/>
                      <a:r>
                        <a:rPr lang="ru-RU" sz="1100" b="1" u="none" strike="noStrike" dirty="0">
                          <a:solidFill>
                            <a:schemeClr val="tx2"/>
                          </a:solidFill>
                          <a:effectLst/>
                        </a:rPr>
                        <a:t>ИП или ООО на ЕСХН</a:t>
                      </a:r>
                      <a:endParaRPr lang="ru-RU" sz="1100" b="1" i="0" u="none" strike="noStrike" dirty="0">
                        <a:solidFill>
                          <a:schemeClr val="tx2"/>
                        </a:solidFill>
                        <a:effectLst/>
                        <a:latin typeface="Calibri" panose="020F0502020204030204" pitchFamily="34" charset="0"/>
                      </a:endParaRPr>
                    </a:p>
                  </a:txBody>
                  <a:tcPr marL="7146" marR="7146" marT="7144" marB="0" anchor="ctr">
                    <a:solidFill>
                      <a:srgbClr val="D5F6FB"/>
                    </a:solidFill>
                  </a:tcPr>
                </a:tc>
                <a:tc>
                  <a:txBody>
                    <a:bodyPr/>
                    <a:lstStyle/>
                    <a:p>
                      <a:pPr algn="ctr" fontAlgn="b"/>
                      <a:r>
                        <a:rPr lang="ru-RU" sz="1100" b="0" u="none" strike="noStrike" dirty="0" smtClean="0">
                          <a:solidFill>
                            <a:schemeClr val="tx2"/>
                          </a:solidFill>
                          <a:effectLst/>
                        </a:rPr>
                        <a:t>Гл.26.1 </a:t>
                      </a:r>
                      <a:r>
                        <a:rPr lang="ru-RU" sz="1100" b="0" u="none" strike="noStrike" dirty="0">
                          <a:solidFill>
                            <a:schemeClr val="tx2"/>
                          </a:solidFill>
                          <a:effectLst/>
                        </a:rPr>
                        <a:t>НК РФ</a:t>
                      </a:r>
                      <a:endParaRPr lang="ru-RU" sz="1100" b="0" i="0" u="none" strike="noStrike" dirty="0">
                        <a:solidFill>
                          <a:schemeClr val="tx2"/>
                        </a:solidFill>
                        <a:effectLst/>
                        <a:latin typeface="Calibri" panose="020F0502020204030204" pitchFamily="34" charset="0"/>
                      </a:endParaRPr>
                    </a:p>
                  </a:txBody>
                  <a:tcPr marL="7146" marR="7146" marT="7144" marB="0" anchor="ctr">
                    <a:solidFill>
                      <a:srgbClr val="D5F6FB"/>
                    </a:solidFill>
                  </a:tcPr>
                </a:tc>
                <a:tc>
                  <a:txBody>
                    <a:bodyPr/>
                    <a:lstStyle/>
                    <a:p>
                      <a:pPr algn="ctr" fontAlgn="b"/>
                      <a:r>
                        <a:rPr lang="ru-RU" sz="1100" b="0" u="none" strike="noStrike" dirty="0" smtClean="0">
                          <a:solidFill>
                            <a:schemeClr val="tx2"/>
                          </a:solidFill>
                          <a:effectLst/>
                        </a:rPr>
                        <a:t>Гл. </a:t>
                      </a:r>
                      <a:r>
                        <a:rPr lang="ru-RU" sz="1100" b="0" u="none" strike="noStrike" dirty="0">
                          <a:solidFill>
                            <a:schemeClr val="tx2"/>
                          </a:solidFill>
                          <a:effectLst/>
                        </a:rPr>
                        <a:t>26.1 НК РФ</a:t>
                      </a:r>
                      <a:endParaRPr lang="ru-RU" sz="1100" b="0" i="0" u="none" strike="noStrike" dirty="0">
                        <a:solidFill>
                          <a:schemeClr val="tx2"/>
                        </a:solidFill>
                        <a:effectLst/>
                        <a:latin typeface="Calibri" panose="020F0502020204030204" pitchFamily="34" charset="0"/>
                      </a:endParaRPr>
                    </a:p>
                  </a:txBody>
                  <a:tcPr marL="7146" marR="7146" marT="7144" marB="0" anchor="ctr">
                    <a:solidFill>
                      <a:srgbClr val="D5F6FB"/>
                    </a:solidFill>
                  </a:tcPr>
                </a:tc>
                <a:extLst>
                  <a:ext uri="{0D108BD9-81ED-4DB2-BD59-A6C34878D82A}">
                    <a16:rowId xmlns="" xmlns:a16="http://schemas.microsoft.com/office/drawing/2014/main" val="263326945"/>
                  </a:ext>
                </a:extLst>
              </a:tr>
              <a:tr h="578677">
                <a:tc>
                  <a:txBody>
                    <a:bodyPr/>
                    <a:lstStyle/>
                    <a:p>
                      <a:pPr algn="ctr" fontAlgn="b"/>
                      <a:r>
                        <a:rPr lang="ru-RU" sz="1100" b="1" u="none" strike="noStrike" dirty="0">
                          <a:solidFill>
                            <a:schemeClr val="tx2"/>
                          </a:solidFill>
                          <a:effectLst/>
                        </a:rPr>
                        <a:t>ИП ОСНО (УСН, ЕСХН)+патент </a:t>
                      </a:r>
                      <a:endParaRPr lang="ru-RU" sz="1100" b="1" i="0" u="none" strike="noStrike" dirty="0">
                        <a:solidFill>
                          <a:schemeClr val="tx2"/>
                        </a:solidFill>
                        <a:effectLst/>
                        <a:latin typeface="Calibri" panose="020F0502020204030204" pitchFamily="34" charset="0"/>
                      </a:endParaRPr>
                    </a:p>
                  </a:txBody>
                  <a:tcPr marL="7146" marR="7146" marT="7144" marB="0" anchor="ctr">
                    <a:solidFill>
                      <a:srgbClr val="D5F6FB"/>
                    </a:solidFill>
                  </a:tcPr>
                </a:tc>
                <a:tc>
                  <a:txBody>
                    <a:bodyPr/>
                    <a:lstStyle/>
                    <a:p>
                      <a:pPr algn="ctr" fontAlgn="b"/>
                      <a:r>
                        <a:rPr lang="ru-RU" sz="1100" b="0" u="none" strike="noStrike" dirty="0">
                          <a:solidFill>
                            <a:schemeClr val="tx2"/>
                          </a:solidFill>
                          <a:effectLst/>
                        </a:rPr>
                        <a:t>Доходы по </a:t>
                      </a:r>
                      <a:r>
                        <a:rPr lang="ru-RU" sz="1100" b="0" u="none" strike="noStrike" dirty="0" smtClean="0">
                          <a:solidFill>
                            <a:schemeClr val="tx2"/>
                          </a:solidFill>
                          <a:effectLst/>
                        </a:rPr>
                        <a:t>всем </a:t>
                      </a:r>
                      <a:r>
                        <a:rPr lang="ru-RU" sz="1100" b="0" u="none" strike="noStrike" dirty="0">
                          <a:solidFill>
                            <a:schemeClr val="tx2"/>
                          </a:solidFill>
                          <a:effectLst/>
                        </a:rPr>
                        <a:t>налоговым </a:t>
                      </a:r>
                      <a:r>
                        <a:rPr lang="ru-RU" sz="1100" b="0" u="none" strike="noStrike" dirty="0" smtClean="0">
                          <a:solidFill>
                            <a:schemeClr val="tx2"/>
                          </a:solidFill>
                          <a:effectLst/>
                        </a:rPr>
                        <a:t>режимам (п.9 ст.164 НК РФ)</a:t>
                      </a:r>
                      <a:endParaRPr lang="ru-RU" sz="1100" b="0" i="0" u="none" strike="noStrike" dirty="0">
                        <a:solidFill>
                          <a:schemeClr val="tx2"/>
                        </a:solidFill>
                        <a:effectLst/>
                        <a:latin typeface="Calibri" panose="020F0502020204030204" pitchFamily="34" charset="0"/>
                      </a:endParaRPr>
                    </a:p>
                  </a:txBody>
                  <a:tcPr marL="7146" marR="7146" marT="7144" marB="0" anchor="ctr">
                    <a:solidFill>
                      <a:srgbClr val="D5F6F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1100" b="0" u="none" strike="noStrike" dirty="0">
                          <a:solidFill>
                            <a:schemeClr val="tx2"/>
                          </a:solidFill>
                          <a:effectLst/>
                        </a:rPr>
                        <a:t>Доходы по </a:t>
                      </a:r>
                      <a:r>
                        <a:rPr lang="ru-RU" sz="1100" b="0" u="none" strike="noStrike" dirty="0" smtClean="0">
                          <a:solidFill>
                            <a:schemeClr val="tx2"/>
                          </a:solidFill>
                          <a:effectLst/>
                        </a:rPr>
                        <a:t>всем налоговым </a:t>
                      </a:r>
                      <a:r>
                        <a:rPr lang="ru-RU" sz="1100" b="0" u="none" strike="noStrike" dirty="0">
                          <a:solidFill>
                            <a:schemeClr val="tx2"/>
                          </a:solidFill>
                          <a:effectLst/>
                        </a:rPr>
                        <a:t>режимам </a:t>
                      </a:r>
                      <a:endParaRPr lang="ru-RU" sz="1100" b="0" i="0" u="none" strike="noStrike" dirty="0">
                        <a:solidFill>
                          <a:schemeClr val="tx2"/>
                        </a:solidFill>
                        <a:effectLst/>
                        <a:latin typeface="Calibri" panose="020F0502020204030204" pitchFamily="34" charset="0"/>
                      </a:endParaRPr>
                    </a:p>
                  </a:txBody>
                  <a:tcPr marL="7146" marR="7146" marT="7144" marB="0" anchor="ctr">
                    <a:solidFill>
                      <a:srgbClr val="D5F6FB"/>
                    </a:solidFill>
                  </a:tcPr>
                </a:tc>
                <a:extLst>
                  <a:ext uri="{0D108BD9-81ED-4DB2-BD59-A6C34878D82A}">
                    <a16:rowId xmlns="" xmlns:a16="http://schemas.microsoft.com/office/drawing/2014/main" val="101176841"/>
                  </a:ext>
                </a:extLst>
              </a:tr>
            </a:tbl>
          </a:graphicData>
        </a:graphic>
      </p:graphicFrame>
      <p:sp>
        <p:nvSpPr>
          <p:cNvPr id="9" name="TextBox 8">
            <a:extLst>
              <a:ext uri="{FF2B5EF4-FFF2-40B4-BE49-F238E27FC236}">
                <a16:creationId xmlns:a16="http://schemas.microsoft.com/office/drawing/2014/main" xmlns="" id="{FFEE596B-A331-10BD-7E7A-8EF49DE36EE6}"/>
              </a:ext>
            </a:extLst>
          </p:cNvPr>
          <p:cNvSpPr txBox="1"/>
          <p:nvPr/>
        </p:nvSpPr>
        <p:spPr>
          <a:xfrm>
            <a:off x="1979712" y="339502"/>
            <a:ext cx="6765108" cy="369332"/>
          </a:xfrm>
          <a:prstGeom prst="rect">
            <a:avLst/>
          </a:prstGeom>
          <a:noFill/>
        </p:spPr>
        <p:txBody>
          <a:bodyPr wrap="square">
            <a:spAutoFit/>
          </a:bodyPr>
          <a:lstStyle/>
          <a:p>
            <a:pPr lvl="0" fontAlgn="base"/>
            <a:r>
              <a:rPr lang="ru-RU" b="1" dirty="0" smtClean="0">
                <a:solidFill>
                  <a:schemeClr val="tx2"/>
                </a:solidFill>
              </a:rPr>
              <a:t>Как определить величину доходов</a:t>
            </a:r>
            <a:endParaRPr lang="ru-RU" b="1" dirty="0">
              <a:solidFill>
                <a:schemeClr val="tx2"/>
              </a:solidFill>
            </a:endParaRPr>
          </a:p>
        </p:txBody>
      </p:sp>
      <p:sp>
        <p:nvSpPr>
          <p:cNvPr id="10" name="Прямоугольник 9"/>
          <p:cNvSpPr/>
          <p:nvPr/>
        </p:nvSpPr>
        <p:spPr>
          <a:xfrm>
            <a:off x="467544" y="3291830"/>
            <a:ext cx="8208912" cy="1323439"/>
          </a:xfrm>
          <a:prstGeom prst="rect">
            <a:avLst/>
          </a:prstGeom>
        </p:spPr>
        <p:txBody>
          <a:bodyPr wrap="square">
            <a:spAutoFit/>
          </a:bodyPr>
          <a:lstStyle/>
          <a:p>
            <a:pPr algn="just">
              <a:spcBef>
                <a:spcPts val="600"/>
              </a:spcBef>
            </a:pPr>
            <a:r>
              <a:rPr lang="ru-RU" sz="1600" dirty="0" smtClean="0">
                <a:solidFill>
                  <a:schemeClr val="tx2"/>
                </a:solidFill>
              </a:rPr>
              <a:t>При определении величины доходов не учитываются доходы в виде положительной </a:t>
            </a:r>
            <a:r>
              <a:rPr lang="ru-RU" sz="1600" b="1" dirty="0" smtClean="0">
                <a:solidFill>
                  <a:schemeClr val="tx2"/>
                </a:solidFill>
              </a:rPr>
              <a:t>курсовой разницы, предусмотренные п. 11 части 2 ст. 250 НК РФ</a:t>
            </a:r>
            <a:r>
              <a:rPr lang="ru-RU" sz="1600" dirty="0" smtClean="0">
                <a:solidFill>
                  <a:schemeClr val="tx2"/>
                </a:solidFill>
              </a:rPr>
              <a:t>, и доходы в виде субсидий, признаваемые в порядке, установленном п. 4.1 ст. 271 НК РФ, при безвозмездной передаче в государственную и (или) муниципальную собственность имущества (имущественных прав).</a:t>
            </a:r>
          </a:p>
        </p:txBody>
      </p:sp>
    </p:spTree>
    <p:extLst>
      <p:ext uri="{BB962C8B-B14F-4D97-AF65-F5344CB8AC3E}">
        <p14:creationId xmlns="" xmlns:p14="http://schemas.microsoft.com/office/powerpoint/2010/main" val="35357570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Объект 2"/>
          <p:cNvSpPr txBox="1">
            <a:spLocks/>
          </p:cNvSpPr>
          <p:nvPr/>
        </p:nvSpPr>
        <p:spPr>
          <a:xfrm>
            <a:off x="285720" y="1125131"/>
            <a:ext cx="8208912" cy="2993808"/>
          </a:xfrm>
          <a:prstGeom prst="rect">
            <a:avLst/>
          </a:prstGeom>
        </p:spPr>
        <p:txBody>
          <a:bodyPr vert="horz" lIns="91440" tIns="45720" rIns="91440" bIns="45720" rtlCol="0">
            <a:noAutofit/>
          </a:bodyPr>
          <a:lstStyle/>
          <a:p>
            <a:pPr marR="0" lvl="0" indent="358775" algn="just" fontAlgn="auto">
              <a:lnSpc>
                <a:spcPct val="90000"/>
              </a:lnSpc>
              <a:spcBef>
                <a:spcPts val="1000"/>
              </a:spcBef>
              <a:spcAft>
                <a:spcPts val="0"/>
              </a:spcAft>
              <a:buClrTx/>
              <a:buSzTx/>
              <a:buFont typeface="Arial" panose="020B0604020202020204" pitchFamily="34" charset="0"/>
              <a:buNone/>
              <a:tabLst/>
              <a:defRPr/>
            </a:pPr>
            <a:r>
              <a:rPr kumimoji="0" lang="ru-RU" sz="20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a:t>
            </a:r>
            <a:endParaRPr kumimoji="0" lang="ru-RU" sz="20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u-RU"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Прямоугольник 10"/>
          <p:cNvSpPr/>
          <p:nvPr/>
        </p:nvSpPr>
        <p:spPr>
          <a:xfrm>
            <a:off x="539552" y="195486"/>
            <a:ext cx="6894576" cy="400110"/>
          </a:xfrm>
          <a:prstGeom prst="rect">
            <a:avLst/>
          </a:prstGeom>
        </p:spPr>
        <p:txBody>
          <a:bodyPr wrap="square">
            <a:spAutoFit/>
          </a:bodyPr>
          <a:lstStyle/>
          <a:p>
            <a:pPr algn="ctr">
              <a:defRPr/>
            </a:pPr>
            <a:r>
              <a:rPr lang="ru-RU" altLang="ru-RU" sz="2000" b="1" dirty="0" smtClean="0">
                <a:solidFill>
                  <a:srgbClr val="025373"/>
                </a:solidFill>
                <a:latin typeface="Calibri" pitchFamily="34" charset="0"/>
                <a:cs typeface="Calibri" panose="020F0502020204030204" pitchFamily="34" charset="0"/>
              </a:rPr>
              <a:t>Субсидии</a:t>
            </a:r>
            <a:endParaRPr lang="ru-RU" altLang="ru-RU" sz="2000" b="1" dirty="0">
              <a:solidFill>
                <a:srgbClr val="025373"/>
              </a:solidFill>
              <a:latin typeface="Calibri" pitchFamily="34" charset="0"/>
              <a:cs typeface="Calibri" panose="020F0502020204030204" pitchFamily="34" charset="0"/>
            </a:endParaRPr>
          </a:p>
        </p:txBody>
      </p:sp>
      <p:graphicFrame>
        <p:nvGraphicFramePr>
          <p:cNvPr id="17" name="Схема 16"/>
          <p:cNvGraphicFramePr/>
          <p:nvPr>
            <p:extLst>
              <p:ext uri="{D42A27DB-BD31-4B8C-83A1-F6EECF244321}">
                <p14:modId xmlns:p14="http://schemas.microsoft.com/office/powerpoint/2010/main" xmlns="" val="2429778541"/>
              </p:ext>
            </p:extLst>
          </p:nvPr>
        </p:nvGraphicFramePr>
        <p:xfrm>
          <a:off x="755576" y="627534"/>
          <a:ext cx="7128792" cy="32943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Прямоугольник 19"/>
          <p:cNvSpPr/>
          <p:nvPr/>
        </p:nvSpPr>
        <p:spPr>
          <a:xfrm>
            <a:off x="127635" y="4012422"/>
            <a:ext cx="8567928" cy="1384995"/>
          </a:xfrm>
          <a:prstGeom prst="rect">
            <a:avLst/>
          </a:prstGeom>
        </p:spPr>
        <p:txBody>
          <a:bodyPr wrap="square">
            <a:spAutoFit/>
          </a:bodyPr>
          <a:lstStyle/>
          <a:p>
            <a:r>
              <a:rPr lang="en-US" sz="1200" dirty="0">
                <a:solidFill>
                  <a:schemeClr val="tx2"/>
                </a:solidFill>
                <a:latin typeface="Calibri" pitchFamily="34" charset="0"/>
                <a:cs typeface="Calibri" pitchFamily="34" charset="0"/>
              </a:rPr>
              <a:t>&lt;1&gt; </a:t>
            </a:r>
            <a:r>
              <a:rPr lang="ru-RU" sz="1200" dirty="0">
                <a:solidFill>
                  <a:schemeClr val="tx2"/>
                </a:solidFill>
                <a:latin typeface="Calibri" pitchFamily="34" charset="0"/>
                <a:cs typeface="Calibri" pitchFamily="34" charset="0"/>
              </a:rPr>
              <a:t>Письмо Минфина России от 20.10.2023 N 03-07-11/99947</a:t>
            </a:r>
          </a:p>
          <a:p>
            <a:r>
              <a:rPr lang="en-US" sz="1200" dirty="0">
                <a:solidFill>
                  <a:schemeClr val="tx2"/>
                </a:solidFill>
                <a:latin typeface="Calibri" pitchFamily="34" charset="0"/>
                <a:cs typeface="Calibri" pitchFamily="34" charset="0"/>
              </a:rPr>
              <a:t>&lt;2&gt;</a:t>
            </a:r>
            <a:r>
              <a:rPr lang="ru-RU" sz="1200" dirty="0">
                <a:solidFill>
                  <a:schemeClr val="tx2"/>
                </a:solidFill>
                <a:latin typeface="Calibri" pitchFamily="34" charset="0"/>
                <a:cs typeface="Calibri" pitchFamily="34" charset="0"/>
              </a:rPr>
              <a:t> Письмо Минфина России от 15.03.2024 N 03-07-11/23279</a:t>
            </a:r>
          </a:p>
          <a:p>
            <a:r>
              <a:rPr lang="en-US" sz="1200" dirty="0">
                <a:solidFill>
                  <a:schemeClr val="tx2"/>
                </a:solidFill>
                <a:latin typeface="Calibri" pitchFamily="34" charset="0"/>
                <a:cs typeface="Calibri" pitchFamily="34" charset="0"/>
              </a:rPr>
              <a:t>&lt;3&gt;</a:t>
            </a:r>
            <a:r>
              <a:rPr lang="ru-RU" sz="1200" dirty="0">
                <a:solidFill>
                  <a:schemeClr val="tx2"/>
                </a:solidFill>
                <a:latin typeface="Calibri" pitchFamily="34" charset="0"/>
                <a:cs typeface="Calibri" pitchFamily="34" charset="0"/>
              </a:rPr>
              <a:t> Письмо Минфина России от 15.03.2024 N 03-07-11/23279</a:t>
            </a:r>
            <a:endParaRPr lang="en-US" sz="1200" dirty="0">
              <a:solidFill>
                <a:schemeClr val="tx2"/>
              </a:solidFill>
              <a:latin typeface="Calibri" pitchFamily="34" charset="0"/>
              <a:cs typeface="Calibri" pitchFamily="34" charset="0"/>
            </a:endParaRPr>
          </a:p>
          <a:p>
            <a:r>
              <a:rPr lang="en-US" sz="1200" dirty="0">
                <a:solidFill>
                  <a:schemeClr val="tx2"/>
                </a:solidFill>
                <a:latin typeface="Calibri" pitchFamily="34" charset="0"/>
                <a:cs typeface="Calibri" pitchFamily="34" charset="0"/>
              </a:rPr>
              <a:t>&lt;4&gt; </a:t>
            </a:r>
            <a:r>
              <a:rPr lang="ru-RU" sz="1200" dirty="0">
                <a:solidFill>
                  <a:schemeClr val="tx2"/>
                </a:solidFill>
                <a:latin typeface="Calibri" pitchFamily="34" charset="0"/>
                <a:cs typeface="Calibri" pitchFamily="34" charset="0"/>
              </a:rPr>
              <a:t>Письмо Минфина России от 16.03.2021 N 03-07-11/18341</a:t>
            </a:r>
          </a:p>
          <a:p>
            <a:endParaRPr lang="ru-RU" dirty="0"/>
          </a:p>
          <a:p>
            <a:pPr lvl="0"/>
            <a:endParaRPr lang="ru-RU" dirty="0"/>
          </a:p>
        </p:txBody>
      </p:sp>
    </p:spTree>
    <p:extLst>
      <p:ext uri="{BB962C8B-B14F-4D97-AF65-F5344CB8AC3E}">
        <p14:creationId xmlns:p14="http://schemas.microsoft.com/office/powerpoint/2010/main" xmlns="" val="3535757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55526"/>
            <a:ext cx="8229600" cy="857250"/>
          </a:xfrm>
        </p:spPr>
        <p:txBody>
          <a:bodyPr>
            <a:normAutofit fontScale="90000"/>
          </a:bodyPr>
          <a:lstStyle/>
          <a:p>
            <a:pPr lvl="0"/>
            <a:r>
              <a:rPr lang="ru-RU" altLang="ru-RU" sz="2200" b="1" dirty="0" smtClean="0">
                <a:solidFill>
                  <a:srgbClr val="025373"/>
                </a:solidFill>
                <a:latin typeface="Calibri" pitchFamily="34" charset="0"/>
                <a:ea typeface="+mn-ea"/>
                <a:cs typeface="Calibri" panose="020F0502020204030204" pitchFamily="34" charset="0"/>
              </a:rPr>
              <a:t>При применении государственных регулируемых цен или цен с учетом предоставляемых по законодательству льгот</a:t>
            </a:r>
            <a:r>
              <a:rPr lang="ru-RU" dirty="0" smtClean="0"/>
              <a:t/>
            </a:r>
            <a:br>
              <a:rPr lang="ru-RU" dirty="0" smtClean="0"/>
            </a:br>
            <a:endParaRPr lang="ru-RU" dirty="0"/>
          </a:p>
        </p:txBody>
      </p:sp>
      <p:sp>
        <p:nvSpPr>
          <p:cNvPr id="3" name="Содержимое 2"/>
          <p:cNvSpPr>
            <a:spLocks noGrp="1"/>
          </p:cNvSpPr>
          <p:nvPr>
            <p:ph idx="1"/>
          </p:nvPr>
        </p:nvSpPr>
        <p:spPr/>
        <p:txBody>
          <a:bodyPr>
            <a:noAutofit/>
          </a:bodyPr>
          <a:lstStyle/>
          <a:p>
            <a:r>
              <a:rPr lang="ru-RU" sz="1600" dirty="0" smtClean="0">
                <a:solidFill>
                  <a:schemeClr val="tx2"/>
                </a:solidFill>
                <a:latin typeface="Calibri" pitchFamily="34" charset="0"/>
                <a:cs typeface="Calibri" pitchFamily="34" charset="0"/>
              </a:rPr>
              <a:t>Например, государственное регулирование цен (тарифов) осуществляется в отношении услуг по транспортировке сточных вод с помощью централизованной системы канализации.</a:t>
            </a:r>
          </a:p>
          <a:p>
            <a:r>
              <a:rPr lang="ru-RU" sz="1600" dirty="0" smtClean="0">
                <a:solidFill>
                  <a:schemeClr val="tx2"/>
                </a:solidFill>
                <a:latin typeface="Calibri" pitchFamily="34" charset="0"/>
                <a:cs typeface="Calibri" pitchFamily="34" charset="0"/>
              </a:rPr>
              <a:t>субсидия, компенсирующая недополученные доходы в случае, когда отдельным категориям лиц коммунальные услуги предоставляются по льготным тарифам. Если она определена без НДС, уплачивать налог с ее суммы не нужно (Письма Минфина России от 16.03.2021 N 03-07-11/18341, от 15.05.2019 N 03-07-11/34601).</a:t>
            </a:r>
          </a:p>
          <a:p>
            <a:pPr>
              <a:spcBef>
                <a:spcPts val="0"/>
              </a:spcBef>
            </a:pPr>
            <a:r>
              <a:rPr lang="ru-RU" sz="1600" dirty="0" smtClean="0">
                <a:solidFill>
                  <a:schemeClr val="tx2"/>
                </a:solidFill>
                <a:latin typeface="Calibri" pitchFamily="34" charset="0"/>
                <a:cs typeface="Calibri" pitchFamily="34" charset="0"/>
              </a:rPr>
              <a:t>получение субсидии в соответствии с Постановлением Правительства РФ, цель предоставления которой - создание системы послепродажного обслуживания воздушных судов и подготовка авиационного персонала.</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5576" y="1563638"/>
            <a:ext cx="7488832" cy="2308324"/>
          </a:xfrm>
          <a:prstGeom prst="rect">
            <a:avLst/>
          </a:prstGeom>
        </p:spPr>
        <p:txBody>
          <a:bodyPr wrap="square">
            <a:spAutoFit/>
          </a:bodyPr>
          <a:lstStyle/>
          <a:p>
            <a:pPr marL="342900" indent="-342900"/>
            <a:r>
              <a:rPr lang="ru-RU" sz="1600" dirty="0" smtClean="0">
                <a:solidFill>
                  <a:schemeClr val="tx2"/>
                </a:solidFill>
                <a:latin typeface="Calibri" pitchFamily="34" charset="0"/>
                <a:cs typeface="Calibri" pitchFamily="34" charset="0"/>
              </a:rPr>
              <a:t>Организация "Альфа" применяет ОСН. В I квартале 2025 г. она получила субсидию из бюджета в размере 120 000,00 руб.</a:t>
            </a:r>
          </a:p>
          <a:p>
            <a:pPr marL="342900" indent="-342900"/>
            <a:r>
              <a:rPr lang="ru-RU" sz="1600" dirty="0" smtClean="0">
                <a:solidFill>
                  <a:schemeClr val="tx2"/>
                </a:solidFill>
                <a:latin typeface="Calibri" pitchFamily="34" charset="0"/>
                <a:cs typeface="Calibri" pitchFamily="34" charset="0"/>
              </a:rPr>
              <a:t>После этого организация закупила материалы стоимостью 240 000,00 руб., в том числе НДС 40 000,00 руб. Субсидия израсходована на оплату части стоимости этих материалов.</a:t>
            </a:r>
          </a:p>
          <a:p>
            <a:pPr marL="342900" indent="-342900"/>
            <a:r>
              <a:rPr lang="ru-RU" sz="1600" dirty="0" smtClean="0">
                <a:solidFill>
                  <a:schemeClr val="tx2"/>
                </a:solidFill>
                <a:latin typeface="Calibri" pitchFamily="34" charset="0"/>
                <a:cs typeface="Calibri" pitchFamily="34" charset="0"/>
              </a:rPr>
              <a:t>Доля "входного" НДС, которую организация не принимает к вычету, равна 0,5 (120 000,00 руб. / 240 000,00 руб.).</a:t>
            </a:r>
          </a:p>
          <a:p>
            <a:pPr marL="342900" indent="-342900"/>
            <a:r>
              <a:rPr lang="ru-RU" sz="1600" dirty="0" smtClean="0">
                <a:solidFill>
                  <a:schemeClr val="tx2"/>
                </a:solidFill>
                <a:latin typeface="Calibri" pitchFamily="34" charset="0"/>
                <a:cs typeface="Calibri" pitchFamily="34" charset="0"/>
              </a:rPr>
              <a:t>Принять к вычету организация может лишь часть "входного" НДС в сумме 20 000,00 руб. (40 000,00 руб. </a:t>
            </a:r>
            <a:r>
              <a:rPr lang="ru-RU" sz="1600" dirty="0" err="1" smtClean="0">
                <a:solidFill>
                  <a:schemeClr val="tx2"/>
                </a:solidFill>
                <a:latin typeface="Calibri" pitchFamily="34" charset="0"/>
                <a:cs typeface="Calibri" pitchFamily="34" charset="0"/>
              </a:rPr>
              <a:t>x</a:t>
            </a:r>
            <a:r>
              <a:rPr lang="ru-RU" sz="1600" dirty="0" smtClean="0">
                <a:solidFill>
                  <a:schemeClr val="tx2"/>
                </a:solidFill>
                <a:latin typeface="Calibri" pitchFamily="34" charset="0"/>
                <a:cs typeface="Calibri" pitchFamily="34" charset="0"/>
              </a:rPr>
              <a:t> (1 - 0,5)).</a:t>
            </a:r>
          </a:p>
        </p:txBody>
      </p:sp>
      <p:sp>
        <p:nvSpPr>
          <p:cNvPr id="5" name="Прямоугольник 4"/>
          <p:cNvSpPr/>
          <p:nvPr/>
        </p:nvSpPr>
        <p:spPr>
          <a:xfrm>
            <a:off x="899592" y="555526"/>
            <a:ext cx="7416824" cy="646331"/>
          </a:xfrm>
          <a:prstGeom prst="rect">
            <a:avLst/>
          </a:prstGeom>
        </p:spPr>
        <p:txBody>
          <a:bodyPr wrap="square">
            <a:spAutoFit/>
          </a:bodyPr>
          <a:lstStyle/>
          <a:p>
            <a:r>
              <a:rPr lang="ru-RU" b="1" dirty="0" smtClean="0">
                <a:solidFill>
                  <a:schemeClr val="tx2"/>
                </a:solidFill>
                <a:latin typeface="Calibri" pitchFamily="34" charset="0"/>
                <a:cs typeface="Calibri" pitchFamily="34" charset="0"/>
              </a:rPr>
              <a:t>Пример расчета НДС, принимаемого к вычету по товарам, частично оплаченным за счет субсидии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771550"/>
            <a:ext cx="8280920" cy="3046988"/>
          </a:xfrm>
          <a:prstGeom prst="rect">
            <a:avLst/>
          </a:prstGeom>
        </p:spPr>
        <p:txBody>
          <a:bodyPr wrap="square">
            <a:spAutoFit/>
          </a:bodyPr>
          <a:lstStyle/>
          <a:p>
            <a:pPr marL="342900" indent="-342900"/>
            <a:r>
              <a:rPr lang="ru-RU" sz="1600" b="1" dirty="0" smtClean="0">
                <a:solidFill>
                  <a:schemeClr val="tx2"/>
                </a:solidFill>
                <a:latin typeface="Calibri" pitchFamily="34" charset="0"/>
                <a:cs typeface="Calibri" pitchFamily="34" charset="0"/>
              </a:rPr>
              <a:t>Если за счет субсидии был сформирован уставный капитал организации </a:t>
            </a:r>
            <a:r>
              <a:rPr lang="ru-RU" sz="1600" dirty="0" smtClean="0">
                <a:solidFill>
                  <a:schemeClr val="tx2"/>
                </a:solidFill>
                <a:latin typeface="Calibri" pitchFamily="34" charset="0"/>
                <a:cs typeface="Calibri" pitchFamily="34" charset="0"/>
              </a:rPr>
              <a:t>и на эти средства совершена ею покупка, то "входной" НДС в этой ситуации она не может принять к вычету (Письмо Минфина России от 26.08.2022 N 03-07-11/83410).</a:t>
            </a:r>
          </a:p>
          <a:p>
            <a:pPr marL="342900" indent="-342900"/>
            <a:endParaRPr lang="ru-RU" sz="1600" dirty="0" smtClean="0">
              <a:solidFill>
                <a:schemeClr val="tx2"/>
              </a:solidFill>
              <a:latin typeface="Calibri" pitchFamily="34" charset="0"/>
              <a:cs typeface="Calibri" pitchFamily="34" charset="0"/>
            </a:endParaRPr>
          </a:p>
          <a:p>
            <a:pPr marL="342900" indent="-342900"/>
            <a:r>
              <a:rPr lang="ru-RU" sz="1600" b="1" dirty="0" smtClean="0">
                <a:solidFill>
                  <a:schemeClr val="tx2"/>
                </a:solidFill>
                <a:latin typeface="Calibri" pitchFamily="34" charset="0"/>
                <a:cs typeface="Calibri" pitchFamily="34" charset="0"/>
              </a:rPr>
              <a:t>Если субсидия была предоставлена на условиях возвратности</a:t>
            </a:r>
            <a:r>
              <a:rPr lang="ru-RU" sz="1600" dirty="0" smtClean="0">
                <a:solidFill>
                  <a:schemeClr val="tx2"/>
                </a:solidFill>
                <a:latin typeface="Calibri" pitchFamily="34" charset="0"/>
                <a:cs typeface="Calibri" pitchFamily="34" charset="0"/>
              </a:rPr>
              <a:t>, то НДС по товарам (работам, услугам), в том числе основным средствам и НМА, оплаченным за счет такой субсидии, можно принять к вычету (Письмо Минфина России от 04.10.2024 N 03-07-15/96417 (направлено Письмом ФНС России от 09.10.2024 N СД-4-3/11498@)).</a:t>
            </a:r>
          </a:p>
          <a:p>
            <a:pPr marL="342900" indent="-342900"/>
            <a:endParaRPr lang="ru-RU" sz="1600" dirty="0" smtClean="0">
              <a:solidFill>
                <a:schemeClr val="tx2"/>
              </a:solidFill>
              <a:latin typeface="Calibri" pitchFamily="34" charset="0"/>
              <a:cs typeface="Calibri" pitchFamily="34" charset="0"/>
            </a:endParaRPr>
          </a:p>
          <a:p>
            <a:pPr marL="342900" indent="-342900"/>
            <a:r>
              <a:rPr lang="ru-RU" sz="1600" b="1" dirty="0" smtClean="0">
                <a:solidFill>
                  <a:schemeClr val="tx2"/>
                </a:solidFill>
                <a:latin typeface="Calibri" pitchFamily="34" charset="0"/>
                <a:cs typeface="Calibri" pitchFamily="34" charset="0"/>
              </a:rPr>
              <a:t>В состав прочих расходов по налогу на прибыль </a:t>
            </a:r>
            <a:r>
              <a:rPr lang="ru-RU" sz="1600" dirty="0" smtClean="0">
                <a:solidFill>
                  <a:schemeClr val="tx2"/>
                </a:solidFill>
                <a:latin typeface="Calibri" pitchFamily="34" charset="0"/>
                <a:cs typeface="Calibri" pitchFamily="34" charset="0"/>
              </a:rPr>
              <a:t>покупатель включает сумму "входного" ("ввозного") НДС, которую не принимает к вычету полностью или в соответствующей части (п. 2.1 ст. 170 НК РФ).</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0"/>
            <a:ext cx="8280920" cy="1415772"/>
          </a:xfrm>
          <a:prstGeom prst="rect">
            <a:avLst/>
          </a:prstGeom>
        </p:spPr>
        <p:txBody>
          <a:bodyPr wrap="square">
            <a:spAutoFit/>
          </a:bodyPr>
          <a:lstStyle/>
          <a:p>
            <a:endParaRPr lang="ru-RU" sz="1600" dirty="0" smtClean="0"/>
          </a:p>
          <a:p>
            <a:endParaRPr lang="ru-RU" sz="1600" dirty="0" smtClean="0"/>
          </a:p>
          <a:p>
            <a:r>
              <a:rPr lang="ru-RU" b="1" dirty="0" smtClean="0">
                <a:solidFill>
                  <a:schemeClr val="tx2"/>
                </a:solidFill>
                <a:latin typeface="Calibri" pitchFamily="34" charset="0"/>
                <a:cs typeface="Calibri" pitchFamily="34" charset="0"/>
              </a:rPr>
              <a:t>Субсидия выдана на покупку конкретных товаров, работ, услуг, имущественных прав, ОС, НМА после того, как вы их оплатили и приняли НДС по ним к вычету</a:t>
            </a:r>
          </a:p>
          <a:p>
            <a:r>
              <a:rPr lang="ru-RU" b="1" dirty="0" smtClean="0">
                <a:solidFill>
                  <a:schemeClr val="tx2"/>
                </a:solidFill>
                <a:latin typeface="Calibri" pitchFamily="34" charset="0"/>
                <a:cs typeface="Calibri" pitchFamily="34" charset="0"/>
              </a:rPr>
              <a:t> (пп.6 п. 3 ст.170 НК РФ).</a:t>
            </a:r>
          </a:p>
        </p:txBody>
      </p:sp>
      <p:pic>
        <p:nvPicPr>
          <p:cNvPr id="1026" name="Picture 2"/>
          <p:cNvPicPr>
            <a:picLocks noChangeAspect="1" noChangeArrowheads="1"/>
          </p:cNvPicPr>
          <p:nvPr/>
        </p:nvPicPr>
        <p:blipFill>
          <a:blip r:embed="rId2" cstate="print"/>
          <a:srcRect/>
          <a:stretch>
            <a:fillRect/>
          </a:stretch>
        </p:blipFill>
        <p:spPr bwMode="auto">
          <a:xfrm>
            <a:off x="827584" y="1491630"/>
            <a:ext cx="6912645" cy="1157985"/>
          </a:xfrm>
          <a:prstGeom prst="rect">
            <a:avLst/>
          </a:prstGeom>
          <a:noFill/>
          <a:ln w="9525">
            <a:noFill/>
            <a:miter lim="800000"/>
            <a:headEnd/>
            <a:tailEnd/>
          </a:ln>
          <a:effectLst/>
        </p:spPr>
      </p:pic>
      <p:sp>
        <p:nvSpPr>
          <p:cNvPr id="5" name="Прямоугольник 4"/>
          <p:cNvSpPr/>
          <p:nvPr/>
        </p:nvSpPr>
        <p:spPr>
          <a:xfrm>
            <a:off x="467544" y="2715766"/>
            <a:ext cx="7920880" cy="2062103"/>
          </a:xfrm>
          <a:prstGeom prst="rect">
            <a:avLst/>
          </a:prstGeom>
        </p:spPr>
        <p:txBody>
          <a:bodyPr wrap="square">
            <a:spAutoFit/>
          </a:bodyPr>
          <a:lstStyle/>
          <a:p>
            <a:pPr marL="342900" indent="-342900"/>
            <a:r>
              <a:rPr lang="ru-RU" sz="1600" dirty="0" smtClean="0">
                <a:solidFill>
                  <a:schemeClr val="tx2"/>
                </a:solidFill>
                <a:latin typeface="Calibri" pitchFamily="34" charset="0"/>
                <a:cs typeface="Calibri" pitchFamily="34" charset="0"/>
              </a:rPr>
              <a:t>Организация "Альфа" применяет ОСН. Она приобрела в I квартале 2025 г. материалы стоимостью 120 000,00 руб., в том числе НДС 20 000,00 руб. В этом же периоде она приняла "входной" НДС к вычету.</a:t>
            </a:r>
          </a:p>
          <a:p>
            <a:pPr marL="342900" indent="-342900"/>
            <a:r>
              <a:rPr lang="ru-RU" sz="1600" dirty="0" smtClean="0">
                <a:solidFill>
                  <a:schemeClr val="tx2"/>
                </a:solidFill>
                <a:latin typeface="Calibri" pitchFamily="34" charset="0"/>
                <a:cs typeface="Calibri" pitchFamily="34" charset="0"/>
              </a:rPr>
              <a:t>Во II квартале организация получила из бюджета субсидию на компенсацию затрат по приобретению данных материалов в размере 90 000,00 руб.</a:t>
            </a:r>
          </a:p>
          <a:p>
            <a:pPr marL="342900" indent="-342900"/>
            <a:r>
              <a:rPr lang="ru-RU" sz="1600" dirty="0" smtClean="0">
                <a:solidFill>
                  <a:schemeClr val="tx2"/>
                </a:solidFill>
                <a:latin typeface="Calibri" pitchFamily="34" charset="0"/>
                <a:cs typeface="Calibri" pitchFamily="34" charset="0"/>
              </a:rPr>
              <a:t>Доля НДС к восстановлению = 0,75 (90 000,00 руб. / 120 000,00 руб.).</a:t>
            </a:r>
          </a:p>
          <a:p>
            <a:pPr marL="342900" indent="-342900"/>
            <a:r>
              <a:rPr lang="ru-RU" sz="1600" dirty="0" smtClean="0">
                <a:solidFill>
                  <a:schemeClr val="tx2"/>
                </a:solidFill>
                <a:latin typeface="Calibri" pitchFamily="34" charset="0"/>
                <a:cs typeface="Calibri" pitchFamily="34" charset="0"/>
              </a:rPr>
              <a:t>Таким образом, во II квартале организация восстановит НДС в сумме 15 000,00 руб. (20 000,00 руб. </a:t>
            </a:r>
            <a:r>
              <a:rPr lang="ru-RU" sz="1600" dirty="0" err="1" smtClean="0">
                <a:solidFill>
                  <a:schemeClr val="tx2"/>
                </a:solidFill>
                <a:latin typeface="Calibri" pitchFamily="34" charset="0"/>
                <a:cs typeface="Calibri" pitchFamily="34" charset="0"/>
              </a:rPr>
              <a:t>x</a:t>
            </a:r>
            <a:r>
              <a:rPr lang="ru-RU" sz="1600" dirty="0" smtClean="0">
                <a:solidFill>
                  <a:schemeClr val="tx2"/>
                </a:solidFill>
                <a:latin typeface="Calibri" pitchFamily="34" charset="0"/>
                <a:cs typeface="Calibri" pitchFamily="34" charset="0"/>
              </a:rPr>
              <a:t> 0,75).</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339502"/>
            <a:ext cx="8280920" cy="1877437"/>
          </a:xfrm>
          <a:prstGeom prst="rect">
            <a:avLst/>
          </a:prstGeom>
        </p:spPr>
        <p:txBody>
          <a:bodyPr wrap="square">
            <a:spAutoFit/>
          </a:bodyPr>
          <a:lstStyle/>
          <a:p>
            <a:r>
              <a:rPr lang="ru-RU" b="1" dirty="0" smtClean="0">
                <a:solidFill>
                  <a:schemeClr val="tx2"/>
                </a:solidFill>
                <a:latin typeface="Calibri" pitchFamily="34" charset="0"/>
                <a:cs typeface="Calibri" pitchFamily="34" charset="0"/>
              </a:rPr>
              <a:t>Субсидия выдана без указания конкретных товаров, работ, услуг, имущественных прав, ОС, НМА, на покупку которых она предоставлена,</a:t>
            </a:r>
          </a:p>
          <a:p>
            <a:r>
              <a:rPr lang="ru-RU" sz="1600" dirty="0" smtClean="0">
                <a:solidFill>
                  <a:schemeClr val="tx2"/>
                </a:solidFill>
                <a:latin typeface="Calibri" pitchFamily="34" charset="0"/>
                <a:cs typeface="Calibri" pitchFamily="34" charset="0"/>
              </a:rPr>
              <a:t>и вы не ведете раздельный учет расходов, которые оплачиваете за счет полученной субсидии.</a:t>
            </a:r>
          </a:p>
          <a:p>
            <a:endParaRPr lang="ru-RU" sz="1600" dirty="0" smtClean="0">
              <a:solidFill>
                <a:schemeClr val="tx2"/>
              </a:solidFill>
              <a:latin typeface="Calibri" pitchFamily="34" charset="0"/>
              <a:cs typeface="Calibri" pitchFamily="34" charset="0"/>
            </a:endParaRPr>
          </a:p>
          <a:p>
            <a:r>
              <a:rPr lang="ru-RU" sz="1600" dirty="0" smtClean="0">
                <a:solidFill>
                  <a:schemeClr val="tx2"/>
                </a:solidFill>
                <a:latin typeface="Calibri" pitchFamily="34" charset="0"/>
                <a:cs typeface="Calibri" pitchFamily="34" charset="0"/>
              </a:rPr>
              <a:t> В этом случае принятый к вычету НДС нужно восстановить в определенной доле в IV квартале того календарного года, в котором вы получили субсидию (</a:t>
            </a:r>
            <a:r>
              <a:rPr lang="ru-RU" sz="1600" dirty="0" err="1" smtClean="0">
                <a:solidFill>
                  <a:schemeClr val="tx2"/>
                </a:solidFill>
                <a:latin typeface="Calibri" pitchFamily="34" charset="0"/>
                <a:cs typeface="Calibri" pitchFamily="34" charset="0"/>
              </a:rPr>
              <a:t>пп</a:t>
            </a:r>
            <a:r>
              <a:rPr lang="ru-RU" sz="1600" dirty="0" smtClean="0">
                <a:solidFill>
                  <a:schemeClr val="tx2"/>
                </a:solidFill>
                <a:latin typeface="Calibri" pitchFamily="34" charset="0"/>
                <a:cs typeface="Calibri" pitchFamily="34" charset="0"/>
              </a:rPr>
              <a:t>. 7 п. 3 ст. 170 НК РФ).</a:t>
            </a:r>
          </a:p>
        </p:txBody>
      </p:sp>
      <p:pic>
        <p:nvPicPr>
          <p:cNvPr id="2050" name="Picture 2"/>
          <p:cNvPicPr>
            <a:picLocks noChangeAspect="1" noChangeArrowheads="1"/>
          </p:cNvPicPr>
          <p:nvPr/>
        </p:nvPicPr>
        <p:blipFill>
          <a:blip r:embed="rId2" cstate="print"/>
          <a:srcRect/>
          <a:stretch>
            <a:fillRect/>
          </a:stretch>
        </p:blipFill>
        <p:spPr bwMode="auto">
          <a:xfrm>
            <a:off x="1187624" y="2499742"/>
            <a:ext cx="6162817" cy="1008112"/>
          </a:xfrm>
          <a:prstGeom prst="rect">
            <a:avLst/>
          </a:prstGeom>
          <a:noFill/>
          <a:ln w="9525">
            <a:noFill/>
            <a:miter lim="800000"/>
            <a:headEnd/>
            <a:tailEnd/>
          </a:ln>
          <a:effec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483518"/>
            <a:ext cx="8280920" cy="1354217"/>
          </a:xfrm>
          <a:prstGeom prst="rect">
            <a:avLst/>
          </a:prstGeom>
        </p:spPr>
        <p:txBody>
          <a:bodyPr wrap="square">
            <a:spAutoFit/>
          </a:bodyPr>
          <a:lstStyle/>
          <a:p>
            <a:r>
              <a:rPr lang="ru-RU" b="1" dirty="0" smtClean="0">
                <a:solidFill>
                  <a:schemeClr val="tx2"/>
                </a:solidFill>
                <a:latin typeface="Calibri" pitchFamily="34" charset="0"/>
                <a:cs typeface="Calibri" pitchFamily="34" charset="0"/>
              </a:rPr>
              <a:t>Вы получили субсидию после того, как понесли расходы. </a:t>
            </a:r>
            <a:r>
              <a:rPr lang="ru-RU" sz="1600" dirty="0" smtClean="0">
                <a:solidFill>
                  <a:schemeClr val="tx2"/>
                </a:solidFill>
                <a:latin typeface="Calibri" pitchFamily="34" charset="0"/>
                <a:cs typeface="Calibri" pitchFamily="34" charset="0"/>
              </a:rPr>
              <a:t>В периоде ее получения придется восстановить часть НДС, заявленного к вычету в предыдущем году. Чтобы рассчитать НДС к восстановлению, умножьте общую сумму налога, которую заявили к вычету за прошлый год по товарам, работам, услугам, имущественным правам, ОС, НМА, на долю, определенную по формуле (</a:t>
            </a:r>
            <a:r>
              <a:rPr lang="ru-RU" sz="1600" dirty="0" err="1" smtClean="0">
                <a:solidFill>
                  <a:schemeClr val="tx2"/>
                </a:solidFill>
                <a:latin typeface="Calibri" pitchFamily="34" charset="0"/>
                <a:cs typeface="Calibri" pitchFamily="34" charset="0"/>
              </a:rPr>
              <a:t>пп</a:t>
            </a:r>
            <a:r>
              <a:rPr lang="ru-RU" sz="1600" dirty="0" smtClean="0">
                <a:solidFill>
                  <a:schemeClr val="tx2"/>
                </a:solidFill>
                <a:latin typeface="Calibri" pitchFamily="34" charset="0"/>
                <a:cs typeface="Calibri" pitchFamily="34" charset="0"/>
              </a:rPr>
              <a:t>. 6 п. 3 ст. 170 НК РФ):</a:t>
            </a:r>
          </a:p>
        </p:txBody>
      </p:sp>
      <p:pic>
        <p:nvPicPr>
          <p:cNvPr id="3074" name="Picture 2"/>
          <p:cNvPicPr>
            <a:picLocks noChangeAspect="1" noChangeArrowheads="1"/>
          </p:cNvPicPr>
          <p:nvPr/>
        </p:nvPicPr>
        <p:blipFill>
          <a:blip r:embed="rId2" cstate="print"/>
          <a:srcRect/>
          <a:stretch>
            <a:fillRect/>
          </a:stretch>
        </p:blipFill>
        <p:spPr bwMode="auto">
          <a:xfrm>
            <a:off x="827584" y="2211710"/>
            <a:ext cx="6871941" cy="1151761"/>
          </a:xfrm>
          <a:prstGeom prst="rect">
            <a:avLst/>
          </a:prstGeom>
          <a:noFill/>
          <a:ln w="9525">
            <a:noFill/>
            <a:miter lim="800000"/>
            <a:headEnd/>
            <a:tailEnd/>
          </a:ln>
          <a:effec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832693"/>
            <a:ext cx="7632651" cy="387549"/>
          </a:xfrm>
          <a:prstGeom prst="rect">
            <a:avLst/>
          </a:prstGeom>
          <a:noFill/>
          <a:ln/>
        </p:spPr>
        <p:txBody>
          <a:bodyPr wrap="none" lIns="0" tIns="0" rIns="0" bIns="0" rtlCol="0" anchor="t"/>
          <a:lstStyle/>
          <a:p>
            <a:pPr>
              <a:lnSpc>
                <a:spcPts val="3031"/>
              </a:lnSpc>
            </a:pPr>
            <a:r>
              <a:rPr lang="en-US" sz="2400" b="1" dirty="0">
                <a:solidFill>
                  <a:srgbClr val="025373"/>
                </a:solidFill>
                <a:latin typeface="Calibri" pitchFamily="34" charset="0"/>
                <a:ea typeface="Roboto Slab" pitchFamily="34" charset="-122"/>
                <a:cs typeface="Calibri" pitchFamily="34" charset="0"/>
              </a:rPr>
              <a:t>Налоговый агент по НДС: основания признания</a:t>
            </a:r>
          </a:p>
        </p:txBody>
      </p:sp>
      <p:sp>
        <p:nvSpPr>
          <p:cNvPr id="3" name="Text 1"/>
          <p:cNvSpPr/>
          <p:nvPr/>
        </p:nvSpPr>
        <p:spPr>
          <a:xfrm>
            <a:off x="496119" y="1468264"/>
            <a:ext cx="8151763" cy="396924"/>
          </a:xfrm>
          <a:prstGeom prst="rect">
            <a:avLst/>
          </a:prstGeom>
          <a:noFill/>
          <a:ln/>
        </p:spPr>
        <p:txBody>
          <a:bodyPr wrap="square" lIns="0" tIns="0" rIns="0" bIns="0" rtlCol="0" anchor="t"/>
          <a:lstStyle/>
          <a:p>
            <a:pPr>
              <a:lnSpc>
                <a:spcPts val="1563"/>
              </a:lnSpc>
            </a:pPr>
            <a:r>
              <a:rPr lang="en-US" sz="1000" dirty="0">
                <a:solidFill>
                  <a:srgbClr val="15213F"/>
                </a:solidFill>
                <a:latin typeface="Roboto" pitchFamily="34" charset="0"/>
                <a:ea typeface="Roboto" pitchFamily="34" charset="-122"/>
                <a:cs typeface="Roboto" pitchFamily="34" charset="-120"/>
              </a:rPr>
              <a:t>Российская организация признаётся налоговым агентом по НДС в трёх ключевых ситуациях: при </a:t>
            </a:r>
            <a:r>
              <a:rPr lang="en-US" sz="1000" b="1" dirty="0">
                <a:solidFill>
                  <a:srgbClr val="15213F"/>
                </a:solidFill>
                <a:latin typeface="Roboto" pitchFamily="34" charset="0"/>
                <a:ea typeface="Roboto" pitchFamily="34" charset="-122"/>
                <a:cs typeface="Roboto" pitchFamily="34" charset="-120"/>
              </a:rPr>
              <a:t>покупке</a:t>
            </a:r>
            <a:r>
              <a:rPr lang="en-US" sz="1000" dirty="0">
                <a:solidFill>
                  <a:srgbClr val="15213F"/>
                </a:solidFill>
                <a:latin typeface="Roboto" pitchFamily="34" charset="0"/>
                <a:ea typeface="Roboto" pitchFamily="34" charset="-122"/>
                <a:cs typeface="Roboto" pitchFamily="34" charset="-120"/>
              </a:rPr>
              <a:t> определённых товаров и имущества, при </a:t>
            </a:r>
            <a:r>
              <a:rPr lang="en-US" sz="1000" b="1" dirty="0">
                <a:solidFill>
                  <a:srgbClr val="15213F"/>
                </a:solidFill>
                <a:latin typeface="Roboto" pitchFamily="34" charset="0"/>
                <a:ea typeface="Roboto" pitchFamily="34" charset="-122"/>
                <a:cs typeface="Roboto" pitchFamily="34" charset="-120"/>
              </a:rPr>
              <a:t>продаже</a:t>
            </a:r>
            <a:r>
              <a:rPr lang="en-US" sz="1000" dirty="0">
                <a:solidFill>
                  <a:srgbClr val="15213F"/>
                </a:solidFill>
                <a:latin typeface="Roboto" pitchFamily="34" charset="0"/>
                <a:ea typeface="Roboto" pitchFamily="34" charset="-122"/>
                <a:cs typeface="Roboto" pitchFamily="34" charset="-120"/>
              </a:rPr>
              <a:t> в качестве посредника, а также по </a:t>
            </a:r>
            <a:r>
              <a:rPr lang="en-US" sz="1000" b="1" dirty="0">
                <a:solidFill>
                  <a:srgbClr val="15213F"/>
                </a:solidFill>
                <a:latin typeface="Roboto" pitchFamily="34" charset="0"/>
                <a:ea typeface="Roboto" pitchFamily="34" charset="-122"/>
                <a:cs typeface="Roboto" pitchFamily="34" charset="-120"/>
              </a:rPr>
              <a:t>иным операциям</a:t>
            </a:r>
            <a:r>
              <a:rPr lang="en-US" sz="1000" dirty="0">
                <a:solidFill>
                  <a:srgbClr val="15213F"/>
                </a:solidFill>
                <a:latin typeface="Roboto" pitchFamily="34" charset="0"/>
                <a:ea typeface="Roboto" pitchFamily="34" charset="-122"/>
                <a:cs typeface="Roboto" pitchFamily="34" charset="-120"/>
              </a:rPr>
              <a:t>. Ниже — случаи при покупке.</a:t>
            </a:r>
            <a:endParaRPr lang="en-US" sz="1000" dirty="0"/>
          </a:p>
        </p:txBody>
      </p:sp>
      <p:sp>
        <p:nvSpPr>
          <p:cNvPr id="4" name="Shape 2"/>
          <p:cNvSpPr/>
          <p:nvPr/>
        </p:nvSpPr>
        <p:spPr>
          <a:xfrm>
            <a:off x="496119" y="2004715"/>
            <a:ext cx="2634556" cy="2306092"/>
          </a:xfrm>
          <a:prstGeom prst="roundRect">
            <a:avLst>
              <a:gd name="adj" fmla="val 807"/>
            </a:avLst>
          </a:prstGeom>
          <a:solidFill>
            <a:srgbClr val="FBFCFE"/>
          </a:solidFill>
          <a:ln w="22860">
            <a:solidFill>
              <a:srgbClr val="CFD2D8"/>
            </a:solidFill>
            <a:prstDash val="solid"/>
          </a:ln>
        </p:spPr>
      </p:sp>
      <p:sp>
        <p:nvSpPr>
          <p:cNvPr id="5" name="Shape 3"/>
          <p:cNvSpPr/>
          <p:nvPr/>
        </p:nvSpPr>
        <p:spPr>
          <a:xfrm>
            <a:off x="510406" y="2019003"/>
            <a:ext cx="2605981" cy="372071"/>
          </a:xfrm>
          <a:prstGeom prst="roundRect">
            <a:avLst>
              <a:gd name="adj" fmla="val 393"/>
            </a:avLst>
          </a:prstGeom>
          <a:solidFill>
            <a:srgbClr val="E9ECF2"/>
          </a:solidFill>
          <a:ln/>
        </p:spPr>
      </p:sp>
      <p:sp>
        <p:nvSpPr>
          <p:cNvPr id="6" name="Text 4"/>
          <p:cNvSpPr/>
          <p:nvPr/>
        </p:nvSpPr>
        <p:spPr>
          <a:xfrm>
            <a:off x="1720379" y="2088728"/>
            <a:ext cx="186035" cy="232544"/>
          </a:xfrm>
          <a:prstGeom prst="rect">
            <a:avLst/>
          </a:prstGeom>
          <a:noFill/>
          <a:ln/>
        </p:spPr>
        <p:txBody>
          <a:bodyPr wrap="none" lIns="0" tIns="0" rIns="0" bIns="0" rtlCol="0" anchor="t"/>
          <a:lstStyle/>
          <a:p>
            <a:pPr>
              <a:lnSpc>
                <a:spcPts val="1438"/>
              </a:lnSpc>
            </a:pPr>
            <a:r>
              <a:rPr lang="en-US" sz="1400" dirty="0">
                <a:solidFill>
                  <a:srgbClr val="15213F"/>
                </a:solidFill>
                <a:latin typeface="Roboto Slab" pitchFamily="34" charset="0"/>
                <a:ea typeface="Roboto Slab" pitchFamily="34" charset="-122"/>
                <a:cs typeface="Roboto Slab" pitchFamily="34" charset="-120"/>
              </a:rPr>
              <a:t>1</a:t>
            </a:r>
            <a:endParaRPr lang="en-US" sz="1400" dirty="0"/>
          </a:p>
        </p:txBody>
      </p:sp>
      <p:sp>
        <p:nvSpPr>
          <p:cNvPr id="7" name="Text 5"/>
          <p:cNvSpPr/>
          <p:nvPr/>
        </p:nvSpPr>
        <p:spPr>
          <a:xfrm>
            <a:off x="634380" y="2515046"/>
            <a:ext cx="1906191" cy="193849"/>
          </a:xfrm>
          <a:prstGeom prst="rect">
            <a:avLst/>
          </a:prstGeom>
          <a:noFill/>
          <a:ln/>
        </p:spPr>
        <p:txBody>
          <a:bodyPr wrap="none" lIns="0" tIns="0" rIns="0" bIns="0" rtlCol="0" anchor="t"/>
          <a:lstStyle/>
          <a:p>
            <a:pPr>
              <a:lnSpc>
                <a:spcPts val="1500"/>
              </a:lnSpc>
            </a:pPr>
            <a:r>
              <a:rPr lang="en-US" sz="1200" dirty="0">
                <a:solidFill>
                  <a:srgbClr val="15213F"/>
                </a:solidFill>
                <a:latin typeface="Roboto Slab" pitchFamily="34" charset="0"/>
                <a:ea typeface="Roboto Slab" pitchFamily="34" charset="-122"/>
                <a:cs typeface="Roboto Slab" pitchFamily="34" charset="-120"/>
              </a:rPr>
              <a:t>ТРУ у иностранных лиц</a:t>
            </a:r>
            <a:endParaRPr lang="en-US" sz="1200" dirty="0"/>
          </a:p>
        </p:txBody>
      </p:sp>
      <p:sp>
        <p:nvSpPr>
          <p:cNvPr id="8" name="Text 6"/>
          <p:cNvSpPr/>
          <p:nvPr/>
        </p:nvSpPr>
        <p:spPr>
          <a:xfrm>
            <a:off x="634380" y="2783310"/>
            <a:ext cx="2358033" cy="1389236"/>
          </a:xfrm>
          <a:prstGeom prst="rect">
            <a:avLst/>
          </a:prstGeom>
          <a:noFill/>
          <a:ln/>
        </p:spPr>
        <p:txBody>
          <a:bodyPr wrap="square" lIns="0" tIns="0" rIns="0" bIns="0" rtlCol="0" anchor="t"/>
          <a:lstStyle/>
          <a:p>
            <a:pPr>
              <a:lnSpc>
                <a:spcPts val="1563"/>
              </a:lnSpc>
            </a:pPr>
            <a:r>
              <a:rPr lang="en-US" sz="1000" dirty="0">
                <a:solidFill>
                  <a:srgbClr val="15213F"/>
                </a:solidFill>
                <a:latin typeface="Roboto" pitchFamily="34" charset="0"/>
                <a:ea typeface="Roboto" pitchFamily="34" charset="-122"/>
                <a:cs typeface="Roboto" pitchFamily="34" charset="-120"/>
              </a:rPr>
              <a:t>Покупка товаров (работ, услуг) на территории России у иностранных лиц (п. 1, 2 ст. 161 НК РФ). Обязанности сохраняются даже при списании кредиторской задолженности (Письмо Минфина от 02.10.2025 № 03-07-08/95612).</a:t>
            </a:r>
            <a:endParaRPr lang="en-US" sz="1000" dirty="0"/>
          </a:p>
        </p:txBody>
      </p:sp>
      <p:sp>
        <p:nvSpPr>
          <p:cNvPr id="9" name="Shape 7"/>
          <p:cNvSpPr/>
          <p:nvPr/>
        </p:nvSpPr>
        <p:spPr>
          <a:xfrm>
            <a:off x="3254648" y="2004715"/>
            <a:ext cx="2634630" cy="2306092"/>
          </a:xfrm>
          <a:prstGeom prst="roundRect">
            <a:avLst>
              <a:gd name="adj" fmla="val 807"/>
            </a:avLst>
          </a:prstGeom>
          <a:solidFill>
            <a:srgbClr val="FBFCFE"/>
          </a:solidFill>
          <a:ln w="22860">
            <a:solidFill>
              <a:srgbClr val="CFD2D8"/>
            </a:solidFill>
            <a:prstDash val="solid"/>
          </a:ln>
        </p:spPr>
      </p:sp>
      <p:sp>
        <p:nvSpPr>
          <p:cNvPr id="10" name="Shape 8"/>
          <p:cNvSpPr/>
          <p:nvPr/>
        </p:nvSpPr>
        <p:spPr>
          <a:xfrm>
            <a:off x="3268936" y="2019003"/>
            <a:ext cx="2606055" cy="372071"/>
          </a:xfrm>
          <a:prstGeom prst="roundRect">
            <a:avLst>
              <a:gd name="adj" fmla="val 393"/>
            </a:avLst>
          </a:prstGeom>
          <a:solidFill>
            <a:srgbClr val="E9ECF2"/>
          </a:solidFill>
          <a:ln/>
        </p:spPr>
      </p:sp>
      <p:sp>
        <p:nvSpPr>
          <p:cNvPr id="11" name="Text 9"/>
          <p:cNvSpPr/>
          <p:nvPr/>
        </p:nvSpPr>
        <p:spPr>
          <a:xfrm>
            <a:off x="4478908" y="2088728"/>
            <a:ext cx="186035" cy="232544"/>
          </a:xfrm>
          <a:prstGeom prst="rect">
            <a:avLst/>
          </a:prstGeom>
          <a:noFill/>
          <a:ln/>
        </p:spPr>
        <p:txBody>
          <a:bodyPr wrap="none" lIns="0" tIns="0" rIns="0" bIns="0" rtlCol="0" anchor="t"/>
          <a:lstStyle/>
          <a:p>
            <a:pPr>
              <a:lnSpc>
                <a:spcPts val="1438"/>
              </a:lnSpc>
            </a:pPr>
            <a:r>
              <a:rPr lang="en-US" sz="1400" dirty="0">
                <a:solidFill>
                  <a:srgbClr val="15213F"/>
                </a:solidFill>
                <a:latin typeface="Roboto Slab" pitchFamily="34" charset="0"/>
                <a:ea typeface="Roboto Slab" pitchFamily="34" charset="-122"/>
                <a:cs typeface="Roboto Slab" pitchFamily="34" charset="-120"/>
              </a:rPr>
              <a:t>2</a:t>
            </a:r>
            <a:endParaRPr lang="en-US" sz="1400" dirty="0"/>
          </a:p>
        </p:txBody>
      </p:sp>
      <p:sp>
        <p:nvSpPr>
          <p:cNvPr id="12" name="Text 10"/>
          <p:cNvSpPr/>
          <p:nvPr/>
        </p:nvSpPr>
        <p:spPr>
          <a:xfrm>
            <a:off x="3392910" y="2515046"/>
            <a:ext cx="2287637" cy="193849"/>
          </a:xfrm>
          <a:prstGeom prst="rect">
            <a:avLst/>
          </a:prstGeom>
          <a:noFill/>
          <a:ln/>
        </p:spPr>
        <p:txBody>
          <a:bodyPr wrap="none" lIns="0" tIns="0" rIns="0" bIns="0" rtlCol="0" anchor="t"/>
          <a:lstStyle/>
          <a:p>
            <a:pPr>
              <a:lnSpc>
                <a:spcPts val="1500"/>
              </a:lnSpc>
            </a:pPr>
            <a:r>
              <a:rPr lang="en-US" sz="1200" dirty="0">
                <a:solidFill>
                  <a:srgbClr val="15213F"/>
                </a:solidFill>
                <a:latin typeface="Roboto Slab" pitchFamily="34" charset="0"/>
                <a:ea typeface="Roboto Slab" pitchFamily="34" charset="-122"/>
                <a:cs typeface="Roboto Slab" pitchFamily="34" charset="-120"/>
              </a:rPr>
              <a:t>Государственное имущество</a:t>
            </a:r>
            <a:endParaRPr lang="en-US" sz="1200" dirty="0"/>
          </a:p>
        </p:txBody>
      </p:sp>
      <p:sp>
        <p:nvSpPr>
          <p:cNvPr id="13" name="Text 11"/>
          <p:cNvSpPr/>
          <p:nvPr/>
        </p:nvSpPr>
        <p:spPr>
          <a:xfrm>
            <a:off x="3392909" y="2783310"/>
            <a:ext cx="2358108" cy="992311"/>
          </a:xfrm>
          <a:prstGeom prst="rect">
            <a:avLst/>
          </a:prstGeom>
          <a:noFill/>
          <a:ln/>
        </p:spPr>
        <p:txBody>
          <a:bodyPr wrap="square" lIns="0" tIns="0" rIns="0" bIns="0" rtlCol="0" anchor="t"/>
          <a:lstStyle/>
          <a:p>
            <a:pPr>
              <a:lnSpc>
                <a:spcPts val="1563"/>
              </a:lnSpc>
            </a:pPr>
            <a:r>
              <a:rPr lang="en-US" sz="1000" dirty="0">
                <a:solidFill>
                  <a:srgbClr val="15213F"/>
                </a:solidFill>
                <a:latin typeface="Roboto" pitchFamily="34" charset="0"/>
                <a:ea typeface="Roboto" pitchFamily="34" charset="-122"/>
                <a:cs typeface="Roboto" pitchFamily="34" charset="-120"/>
              </a:rPr>
              <a:t>Покупка государственного или муниципального имущества, не закреплённого за предприятиями и учреждениями, у органов власти (п. 3 ст. 161 НК РФ).</a:t>
            </a:r>
            <a:endParaRPr lang="en-US" sz="1000" dirty="0"/>
          </a:p>
        </p:txBody>
      </p:sp>
      <p:sp>
        <p:nvSpPr>
          <p:cNvPr id="14" name="Shape 12"/>
          <p:cNvSpPr/>
          <p:nvPr/>
        </p:nvSpPr>
        <p:spPr>
          <a:xfrm>
            <a:off x="6013252" y="2004715"/>
            <a:ext cx="2634556" cy="2306092"/>
          </a:xfrm>
          <a:prstGeom prst="roundRect">
            <a:avLst>
              <a:gd name="adj" fmla="val 807"/>
            </a:avLst>
          </a:prstGeom>
          <a:solidFill>
            <a:srgbClr val="FBFCFE"/>
          </a:solidFill>
          <a:ln w="22860">
            <a:solidFill>
              <a:srgbClr val="CFD2D8"/>
            </a:solidFill>
            <a:prstDash val="solid"/>
          </a:ln>
        </p:spPr>
      </p:sp>
      <p:sp>
        <p:nvSpPr>
          <p:cNvPr id="15" name="Shape 13"/>
          <p:cNvSpPr/>
          <p:nvPr/>
        </p:nvSpPr>
        <p:spPr>
          <a:xfrm>
            <a:off x="6027540" y="2019003"/>
            <a:ext cx="2605981" cy="372071"/>
          </a:xfrm>
          <a:prstGeom prst="roundRect">
            <a:avLst>
              <a:gd name="adj" fmla="val 393"/>
            </a:avLst>
          </a:prstGeom>
          <a:solidFill>
            <a:srgbClr val="E9ECF2"/>
          </a:solidFill>
          <a:ln/>
        </p:spPr>
      </p:sp>
      <p:sp>
        <p:nvSpPr>
          <p:cNvPr id="16" name="Text 14"/>
          <p:cNvSpPr/>
          <p:nvPr/>
        </p:nvSpPr>
        <p:spPr>
          <a:xfrm>
            <a:off x="7237512" y="2088728"/>
            <a:ext cx="186035" cy="232544"/>
          </a:xfrm>
          <a:prstGeom prst="rect">
            <a:avLst/>
          </a:prstGeom>
          <a:noFill/>
          <a:ln/>
        </p:spPr>
        <p:txBody>
          <a:bodyPr wrap="none" lIns="0" tIns="0" rIns="0" bIns="0" rtlCol="0" anchor="t"/>
          <a:lstStyle/>
          <a:p>
            <a:pPr>
              <a:lnSpc>
                <a:spcPts val="1438"/>
              </a:lnSpc>
            </a:pPr>
            <a:r>
              <a:rPr lang="en-US" sz="1400" dirty="0">
                <a:solidFill>
                  <a:srgbClr val="15213F"/>
                </a:solidFill>
                <a:latin typeface="Roboto Slab" pitchFamily="34" charset="0"/>
                <a:ea typeface="Roboto Slab" pitchFamily="34" charset="-122"/>
                <a:cs typeface="Roboto Slab" pitchFamily="34" charset="-120"/>
              </a:rPr>
              <a:t>3</a:t>
            </a:r>
            <a:endParaRPr lang="en-US" sz="1400" dirty="0"/>
          </a:p>
        </p:txBody>
      </p:sp>
      <p:sp>
        <p:nvSpPr>
          <p:cNvPr id="17" name="Text 15"/>
          <p:cNvSpPr/>
          <p:nvPr/>
        </p:nvSpPr>
        <p:spPr>
          <a:xfrm>
            <a:off x="6151514" y="2515046"/>
            <a:ext cx="1884313" cy="193849"/>
          </a:xfrm>
          <a:prstGeom prst="rect">
            <a:avLst/>
          </a:prstGeom>
          <a:noFill/>
          <a:ln/>
        </p:spPr>
        <p:txBody>
          <a:bodyPr wrap="none" lIns="0" tIns="0" rIns="0" bIns="0" rtlCol="0" anchor="t"/>
          <a:lstStyle/>
          <a:p>
            <a:pPr>
              <a:lnSpc>
                <a:spcPts val="1500"/>
              </a:lnSpc>
            </a:pPr>
            <a:r>
              <a:rPr lang="en-US" sz="1200" dirty="0">
                <a:solidFill>
                  <a:srgbClr val="15213F"/>
                </a:solidFill>
                <a:latin typeface="Roboto Slab" pitchFamily="34" charset="0"/>
                <a:ea typeface="Roboto Slab" pitchFamily="34" charset="-122"/>
                <a:cs typeface="Roboto Slab" pitchFamily="34" charset="-120"/>
              </a:rPr>
              <a:t>Отдельные виды сырья</a:t>
            </a:r>
            <a:endParaRPr lang="en-US" sz="1200" dirty="0"/>
          </a:p>
        </p:txBody>
      </p:sp>
      <p:sp>
        <p:nvSpPr>
          <p:cNvPr id="18" name="Text 16"/>
          <p:cNvSpPr/>
          <p:nvPr/>
        </p:nvSpPr>
        <p:spPr>
          <a:xfrm>
            <a:off x="6151514" y="2783310"/>
            <a:ext cx="2358033" cy="992311"/>
          </a:xfrm>
          <a:prstGeom prst="rect">
            <a:avLst/>
          </a:prstGeom>
          <a:noFill/>
          <a:ln/>
        </p:spPr>
        <p:txBody>
          <a:bodyPr wrap="square" lIns="0" tIns="0" rIns="0" bIns="0" rtlCol="0" anchor="t"/>
          <a:lstStyle/>
          <a:p>
            <a:pPr>
              <a:lnSpc>
                <a:spcPts val="1563"/>
              </a:lnSpc>
            </a:pPr>
            <a:r>
              <a:rPr lang="en-US" sz="1000" dirty="0">
                <a:solidFill>
                  <a:srgbClr val="15213F"/>
                </a:solidFill>
                <a:latin typeface="Roboto" pitchFamily="34" charset="0"/>
                <a:ea typeface="Roboto" pitchFamily="34" charset="-122"/>
                <a:cs typeface="Roboto" pitchFamily="34" charset="-120"/>
              </a:rPr>
              <a:t>Покупка медных полуфабрикатов, сырых шкур животных, металлолома, макулатуры, вторичного алюминия и его сплавов у плательщиков НДС (п. 8 ст. 161 НК РФ).</a:t>
            </a:r>
            <a:endParaRPr lang="en-US" sz="10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397223"/>
            <a:ext cx="5669086" cy="348853"/>
          </a:xfrm>
          <a:prstGeom prst="rect">
            <a:avLst/>
          </a:prstGeom>
          <a:noFill/>
          <a:ln/>
        </p:spPr>
        <p:txBody>
          <a:bodyPr wrap="none" lIns="0" tIns="0" rIns="0" bIns="0" rtlCol="0" anchor="t"/>
          <a:lstStyle/>
          <a:p>
            <a:pPr>
              <a:lnSpc>
                <a:spcPts val="2719"/>
              </a:lnSpc>
            </a:pPr>
            <a:r>
              <a:rPr lang="en-US" sz="2400" b="1" dirty="0">
                <a:solidFill>
                  <a:srgbClr val="025373"/>
                </a:solidFill>
                <a:latin typeface="Calibri" pitchFamily="34" charset="0"/>
                <a:ea typeface="Roboto Slab" pitchFamily="34" charset="-122"/>
                <a:cs typeface="Calibri" pitchFamily="34" charset="0"/>
              </a:rPr>
              <a:t>Случаи при продаже и иных операциях</a:t>
            </a:r>
          </a:p>
        </p:txBody>
      </p:sp>
      <p:sp>
        <p:nvSpPr>
          <p:cNvPr id="3" name="Shape 1"/>
          <p:cNvSpPr/>
          <p:nvPr/>
        </p:nvSpPr>
        <p:spPr>
          <a:xfrm>
            <a:off x="415752" y="896764"/>
            <a:ext cx="4100438" cy="3849514"/>
          </a:xfrm>
          <a:prstGeom prst="roundRect">
            <a:avLst>
              <a:gd name="adj" fmla="val 435"/>
            </a:avLst>
          </a:prstGeom>
          <a:solidFill>
            <a:srgbClr val="3257B8"/>
          </a:solidFill>
          <a:ln/>
        </p:spPr>
      </p:sp>
      <p:sp>
        <p:nvSpPr>
          <p:cNvPr id="4" name="Text 2"/>
          <p:cNvSpPr/>
          <p:nvPr/>
        </p:nvSpPr>
        <p:spPr>
          <a:xfrm>
            <a:off x="527373" y="997223"/>
            <a:ext cx="1395487" cy="174352"/>
          </a:xfrm>
          <a:prstGeom prst="rect">
            <a:avLst/>
          </a:prstGeom>
          <a:noFill/>
          <a:ln/>
        </p:spPr>
        <p:txBody>
          <a:bodyPr wrap="none" lIns="0" tIns="0" rIns="0" bIns="0" rtlCol="0" anchor="t"/>
          <a:lstStyle/>
          <a:p>
            <a:pPr>
              <a:lnSpc>
                <a:spcPts val="1344"/>
              </a:lnSpc>
            </a:pPr>
            <a:r>
              <a:rPr lang="en-US" sz="1100" dirty="0">
                <a:solidFill>
                  <a:srgbClr val="FFFFFF"/>
                </a:solidFill>
                <a:latin typeface="Roboto Slab" pitchFamily="34" charset="0"/>
                <a:ea typeface="Roboto Slab" pitchFamily="34" charset="-122"/>
                <a:cs typeface="Roboto Slab" pitchFamily="34" charset="-120"/>
              </a:rPr>
              <a:t>При продаже</a:t>
            </a:r>
            <a:endParaRPr lang="en-US" sz="1100" dirty="0"/>
          </a:p>
        </p:txBody>
      </p:sp>
      <p:pic>
        <p:nvPicPr>
          <p:cNvPr id="5" name="Image 0" descr="preencoded.png"/>
          <p:cNvPicPr>
            <a:picLocks noChangeAspect="1"/>
          </p:cNvPicPr>
          <p:nvPr/>
        </p:nvPicPr>
        <p:blipFill>
          <a:blip r:embed="rId3" cstate="print"/>
          <a:stretch>
            <a:fillRect/>
          </a:stretch>
        </p:blipFill>
        <p:spPr>
          <a:xfrm>
            <a:off x="527373" y="1346002"/>
            <a:ext cx="55811" cy="55811"/>
          </a:xfrm>
          <a:prstGeom prst="rect">
            <a:avLst/>
          </a:prstGeom>
        </p:spPr>
      </p:pic>
      <p:sp>
        <p:nvSpPr>
          <p:cNvPr id="6" name="Text 3"/>
          <p:cNvSpPr/>
          <p:nvPr/>
        </p:nvSpPr>
        <p:spPr>
          <a:xfrm>
            <a:off x="683642" y="1284611"/>
            <a:ext cx="1719560" cy="1017984"/>
          </a:xfrm>
          <a:prstGeom prst="rect">
            <a:avLst/>
          </a:prstGeom>
          <a:noFill/>
          <a:ln/>
        </p:spPr>
        <p:txBody>
          <a:bodyPr wrap="square" lIns="0" tIns="0" rIns="0" bIns="0" rtlCol="0" anchor="t"/>
          <a:lstStyle/>
          <a:p>
            <a:pPr>
              <a:lnSpc>
                <a:spcPts val="1313"/>
              </a:lnSpc>
            </a:pPr>
            <a:r>
              <a:rPr lang="en-US" sz="900" b="1" dirty="0">
                <a:solidFill>
                  <a:srgbClr val="FFFFFF"/>
                </a:solidFill>
                <a:latin typeface="Roboto" pitchFamily="34" charset="0"/>
                <a:ea typeface="Roboto" pitchFamily="34" charset="-122"/>
                <a:cs typeface="Roboto" pitchFamily="34" charset="-120"/>
              </a:rPr>
              <a:t>Конфискованное имущество</a:t>
            </a:r>
            <a:r>
              <a:rPr lang="en-US" sz="900" dirty="0">
                <a:solidFill>
                  <a:srgbClr val="FFFFFF"/>
                </a:solidFill>
                <a:latin typeface="Roboto" pitchFamily="34" charset="0"/>
                <a:ea typeface="Roboto" pitchFamily="34" charset="-122"/>
                <a:cs typeface="Roboto" pitchFamily="34" charset="-120"/>
              </a:rPr>
              <a:t> и имущество по решению суда, бесхозяйные ценности, клады, наследство государства (п. 4 ст. 161 НК РФ). Исключение — товары должников-банкротов.</a:t>
            </a:r>
            <a:endParaRPr lang="en-US" sz="900" dirty="0"/>
          </a:p>
        </p:txBody>
      </p:sp>
      <p:pic>
        <p:nvPicPr>
          <p:cNvPr id="7" name="Image 1" descr="preencoded.png"/>
          <p:cNvPicPr>
            <a:picLocks noChangeAspect="1"/>
          </p:cNvPicPr>
          <p:nvPr/>
        </p:nvPicPr>
        <p:blipFill>
          <a:blip r:embed="rId3" cstate="print"/>
          <a:stretch>
            <a:fillRect/>
          </a:stretch>
        </p:blipFill>
        <p:spPr>
          <a:xfrm>
            <a:off x="2528739" y="1346002"/>
            <a:ext cx="55811" cy="55811"/>
          </a:xfrm>
          <a:prstGeom prst="rect">
            <a:avLst/>
          </a:prstGeom>
        </p:spPr>
      </p:pic>
      <p:sp>
        <p:nvSpPr>
          <p:cNvPr id="8" name="Text 4"/>
          <p:cNvSpPr/>
          <p:nvPr/>
        </p:nvSpPr>
        <p:spPr>
          <a:xfrm>
            <a:off x="2685008" y="1284610"/>
            <a:ext cx="1719560" cy="1187649"/>
          </a:xfrm>
          <a:prstGeom prst="rect">
            <a:avLst/>
          </a:prstGeom>
          <a:noFill/>
          <a:ln/>
        </p:spPr>
        <p:txBody>
          <a:bodyPr wrap="square" lIns="0" tIns="0" rIns="0" bIns="0" rtlCol="0" anchor="t"/>
          <a:lstStyle/>
          <a:p>
            <a:pPr>
              <a:lnSpc>
                <a:spcPts val="1313"/>
              </a:lnSpc>
            </a:pPr>
            <a:r>
              <a:rPr lang="en-US" sz="900" b="1" dirty="0">
                <a:solidFill>
                  <a:srgbClr val="FFFFFF"/>
                </a:solidFill>
                <a:latin typeface="Roboto" pitchFamily="34" charset="0"/>
                <a:ea typeface="Roboto" pitchFamily="34" charset="-122"/>
                <a:cs typeface="Roboto" pitchFamily="34" charset="-120"/>
              </a:rPr>
              <a:t>Посредничество для иностранца</a:t>
            </a:r>
            <a:r>
              <a:rPr lang="en-US" sz="900" dirty="0">
                <a:solidFill>
                  <a:srgbClr val="FFFFFF"/>
                </a:solidFill>
                <a:latin typeface="Roboto" pitchFamily="34" charset="0"/>
                <a:ea typeface="Roboto" pitchFamily="34" charset="-122"/>
                <a:cs typeface="Roboto" pitchFamily="34" charset="-120"/>
              </a:rPr>
              <a:t> по договорам поручения, комиссии или агентским договорам при реализации на территории России (п. 5 ст. 161, п. 10 ст. 174.2 НК РФ).</a:t>
            </a:r>
            <a:endParaRPr lang="en-US" sz="900" dirty="0"/>
          </a:p>
        </p:txBody>
      </p:sp>
      <p:pic>
        <p:nvPicPr>
          <p:cNvPr id="9" name="Image 2" descr="preencoded.png"/>
          <p:cNvPicPr>
            <a:picLocks noChangeAspect="1"/>
          </p:cNvPicPr>
          <p:nvPr/>
        </p:nvPicPr>
        <p:blipFill>
          <a:blip r:embed="rId3" cstate="print"/>
          <a:stretch>
            <a:fillRect/>
          </a:stretch>
        </p:blipFill>
        <p:spPr>
          <a:xfrm>
            <a:off x="527373" y="2734568"/>
            <a:ext cx="55811" cy="55811"/>
          </a:xfrm>
          <a:prstGeom prst="rect">
            <a:avLst/>
          </a:prstGeom>
        </p:spPr>
      </p:pic>
      <p:sp>
        <p:nvSpPr>
          <p:cNvPr id="10" name="Text 5"/>
          <p:cNvSpPr/>
          <p:nvPr/>
        </p:nvSpPr>
        <p:spPr>
          <a:xfrm>
            <a:off x="683642" y="2673176"/>
            <a:ext cx="3720926" cy="508993"/>
          </a:xfrm>
          <a:prstGeom prst="rect">
            <a:avLst/>
          </a:prstGeom>
          <a:noFill/>
          <a:ln/>
        </p:spPr>
        <p:txBody>
          <a:bodyPr wrap="square" lIns="0" tIns="0" rIns="0" bIns="0" rtlCol="0" anchor="t"/>
          <a:lstStyle/>
          <a:p>
            <a:pPr>
              <a:lnSpc>
                <a:spcPts val="1313"/>
              </a:lnSpc>
            </a:pPr>
            <a:r>
              <a:rPr lang="en-US" sz="900" b="1" dirty="0">
                <a:solidFill>
                  <a:srgbClr val="FFFFFF"/>
                </a:solidFill>
                <a:latin typeface="Roboto" pitchFamily="34" charset="0"/>
                <a:ea typeface="Roboto" pitchFamily="34" charset="-122"/>
                <a:cs typeface="Roboto" pitchFamily="34" charset="-120"/>
              </a:rPr>
              <a:t>Маркетплейсы</a:t>
            </a:r>
            <a:r>
              <a:rPr lang="en-US" sz="900" dirty="0">
                <a:solidFill>
                  <a:srgbClr val="FFFFFF"/>
                </a:solidFill>
                <a:latin typeface="Roboto" pitchFamily="34" charset="0"/>
                <a:ea typeface="Roboto" pitchFamily="34" charset="-122"/>
                <a:cs typeface="Roboto" pitchFamily="34" charset="-120"/>
              </a:rPr>
              <a:t>: продажа товаров физлицам через электронные торговые площадки как посредника иностранца — члена ЕАЭС (пп. 4 п. 1 ст. 147 НК РФ).</a:t>
            </a:r>
            <a:endParaRPr lang="en-US" sz="900" dirty="0"/>
          </a:p>
        </p:txBody>
      </p:sp>
      <p:sp>
        <p:nvSpPr>
          <p:cNvPr id="11" name="Text 6"/>
          <p:cNvSpPr/>
          <p:nvPr/>
        </p:nvSpPr>
        <p:spPr>
          <a:xfrm>
            <a:off x="4712940" y="997223"/>
            <a:ext cx="1481808" cy="174352"/>
          </a:xfrm>
          <a:prstGeom prst="rect">
            <a:avLst/>
          </a:prstGeom>
          <a:noFill/>
          <a:ln/>
        </p:spPr>
        <p:txBody>
          <a:bodyPr wrap="none" lIns="0" tIns="0" rIns="0" bIns="0" rtlCol="0" anchor="t"/>
          <a:lstStyle/>
          <a:p>
            <a:pPr>
              <a:lnSpc>
                <a:spcPts val="1344"/>
              </a:lnSpc>
            </a:pPr>
            <a:r>
              <a:rPr lang="en-US" sz="1100" dirty="0">
                <a:solidFill>
                  <a:srgbClr val="3257B8"/>
                </a:solidFill>
                <a:latin typeface="Roboto Slab" pitchFamily="34" charset="0"/>
                <a:ea typeface="Roboto Slab" pitchFamily="34" charset="-122"/>
                <a:cs typeface="Roboto Slab" pitchFamily="34" charset="-120"/>
              </a:rPr>
              <a:t>По иным операциям</a:t>
            </a:r>
            <a:endParaRPr lang="en-US" sz="1100" dirty="0"/>
          </a:p>
        </p:txBody>
      </p:sp>
      <p:pic>
        <p:nvPicPr>
          <p:cNvPr id="12" name="Image 3" descr="preencoded.png"/>
          <p:cNvPicPr>
            <a:picLocks noChangeAspect="1"/>
          </p:cNvPicPr>
          <p:nvPr/>
        </p:nvPicPr>
        <p:blipFill>
          <a:blip r:embed="rId4" cstate="print">
            <a:extLst>
              <a:ext uri="{96DAC541-7B7A-43D3-8B79-37D633B846F1}">
                <asvg:svgBlip xmlns:asvg="http://schemas.microsoft.com/office/drawing/2016/SVG/main" xmlns="" r:embed="rId5"/>
              </a:ext>
            </a:extLst>
          </a:blip>
          <a:stretch>
            <a:fillRect/>
          </a:stretch>
        </p:blipFill>
        <p:spPr>
          <a:xfrm>
            <a:off x="4754762" y="1290154"/>
            <a:ext cx="167432" cy="167432"/>
          </a:xfrm>
          <a:prstGeom prst="rect">
            <a:avLst/>
          </a:prstGeom>
        </p:spPr>
      </p:pic>
      <p:sp>
        <p:nvSpPr>
          <p:cNvPr id="13" name="Text 7"/>
          <p:cNvSpPr/>
          <p:nvPr/>
        </p:nvSpPr>
        <p:spPr>
          <a:xfrm>
            <a:off x="5075709" y="1284610"/>
            <a:ext cx="3576935" cy="508993"/>
          </a:xfrm>
          <a:prstGeom prst="rect">
            <a:avLst/>
          </a:prstGeom>
          <a:noFill/>
          <a:ln/>
        </p:spPr>
        <p:txBody>
          <a:bodyPr wrap="square" lIns="0" tIns="0" rIns="0" bIns="0" rtlCol="0" anchor="t"/>
          <a:lstStyle/>
          <a:p>
            <a:pPr>
              <a:lnSpc>
                <a:spcPts val="1313"/>
              </a:lnSpc>
            </a:pPr>
            <a:r>
              <a:rPr lang="en-US" sz="900" b="1" dirty="0">
                <a:solidFill>
                  <a:srgbClr val="15213F"/>
                </a:solidFill>
                <a:latin typeface="Roboto" pitchFamily="34" charset="0"/>
                <a:ea typeface="Roboto" pitchFamily="34" charset="-122"/>
                <a:cs typeface="Roboto" pitchFamily="34" charset="-120"/>
              </a:rPr>
              <a:t>Аренда</a:t>
            </a:r>
            <a:r>
              <a:rPr lang="en-US" sz="900" dirty="0">
                <a:solidFill>
                  <a:srgbClr val="15213F"/>
                </a:solidFill>
                <a:latin typeface="Roboto" pitchFamily="34" charset="0"/>
                <a:ea typeface="Roboto" pitchFamily="34" charset="-122"/>
                <a:cs typeface="Roboto" pitchFamily="34" charset="-120"/>
              </a:rPr>
              <a:t> муниципального, государственного имущества и имущества федеральной территории «Сириус» у госорганов (п. 3 ст. 161 НК РФ).</a:t>
            </a:r>
            <a:endParaRPr lang="en-US" sz="900" dirty="0"/>
          </a:p>
        </p:txBody>
      </p:sp>
      <p:pic>
        <p:nvPicPr>
          <p:cNvPr id="14" name="Image 4" descr="preencoded.png"/>
          <p:cNvPicPr>
            <a:picLocks noChangeAspect="1"/>
          </p:cNvPicPr>
          <p:nvPr/>
        </p:nvPicPr>
        <p:blipFill>
          <a:blip r:embed="rId4" cstate="print">
            <a:extLst>
              <a:ext uri="{96DAC541-7B7A-43D3-8B79-37D633B846F1}">
                <asvg:svgBlip xmlns:asvg="http://schemas.microsoft.com/office/drawing/2016/SVG/main" xmlns="" r:embed="rId7"/>
              </a:ext>
            </a:extLst>
          </a:blip>
          <a:stretch>
            <a:fillRect/>
          </a:stretch>
        </p:blipFill>
        <p:spPr>
          <a:xfrm>
            <a:off x="4754762" y="2000064"/>
            <a:ext cx="167432" cy="167432"/>
          </a:xfrm>
          <a:prstGeom prst="rect">
            <a:avLst/>
          </a:prstGeom>
        </p:spPr>
      </p:pic>
      <p:sp>
        <p:nvSpPr>
          <p:cNvPr id="15" name="Text 8"/>
          <p:cNvSpPr/>
          <p:nvPr/>
        </p:nvSpPr>
        <p:spPr>
          <a:xfrm>
            <a:off x="5075709" y="1994520"/>
            <a:ext cx="3576935" cy="508993"/>
          </a:xfrm>
          <a:prstGeom prst="rect">
            <a:avLst/>
          </a:prstGeom>
          <a:noFill/>
          <a:ln/>
        </p:spPr>
        <p:txBody>
          <a:bodyPr wrap="square" lIns="0" tIns="0" rIns="0" bIns="0" rtlCol="0" anchor="t"/>
          <a:lstStyle/>
          <a:p>
            <a:pPr>
              <a:lnSpc>
                <a:spcPts val="1313"/>
              </a:lnSpc>
            </a:pPr>
            <a:r>
              <a:rPr lang="en-US" sz="900" b="1" dirty="0">
                <a:solidFill>
                  <a:srgbClr val="15213F"/>
                </a:solidFill>
                <a:latin typeface="Roboto" pitchFamily="34" charset="0"/>
                <a:ea typeface="Roboto" pitchFamily="34" charset="-122"/>
                <a:cs typeface="Roboto" pitchFamily="34" charset="-120"/>
              </a:rPr>
              <a:t>Сервитут</a:t>
            </a:r>
            <a:r>
              <a:rPr lang="en-US" sz="900" dirty="0">
                <a:solidFill>
                  <a:srgbClr val="15213F"/>
                </a:solidFill>
                <a:latin typeface="Roboto" pitchFamily="34" charset="0"/>
                <a:ea typeface="Roboto" pitchFamily="34" charset="-122"/>
                <a:cs typeface="Roboto" pitchFamily="34" charset="-120"/>
              </a:rPr>
              <a:t> земельных участков в федеральной, муниципальной собственности или собственности субъектов РФ (п. 3 ст. 161 НК РФ).</a:t>
            </a:r>
            <a:endParaRPr lang="en-US" sz="900" dirty="0"/>
          </a:p>
        </p:txBody>
      </p:sp>
      <p:pic>
        <p:nvPicPr>
          <p:cNvPr id="16" name="Image 5" descr="preencoded.png"/>
          <p:cNvPicPr>
            <a:picLocks noChangeAspect="1"/>
          </p:cNvPicPr>
          <p:nvPr/>
        </p:nvPicPr>
        <p:blipFill>
          <a:blip r:embed="rId4" cstate="print">
            <a:extLst>
              <a:ext uri="{96DAC541-7B7A-43D3-8B79-37D633B846F1}">
                <asvg:svgBlip xmlns:asvg="http://schemas.microsoft.com/office/drawing/2016/SVG/main" xmlns="" r:embed="rId9"/>
              </a:ext>
            </a:extLst>
          </a:blip>
          <a:stretch>
            <a:fillRect/>
          </a:stretch>
        </p:blipFill>
        <p:spPr>
          <a:xfrm>
            <a:off x="4754762" y="2709975"/>
            <a:ext cx="167432" cy="167432"/>
          </a:xfrm>
          <a:prstGeom prst="rect">
            <a:avLst/>
          </a:prstGeom>
        </p:spPr>
      </p:pic>
      <p:sp>
        <p:nvSpPr>
          <p:cNvPr id="17" name="Text 9"/>
          <p:cNvSpPr/>
          <p:nvPr/>
        </p:nvSpPr>
        <p:spPr>
          <a:xfrm>
            <a:off x="5075709" y="2704430"/>
            <a:ext cx="3576935" cy="508993"/>
          </a:xfrm>
          <a:prstGeom prst="rect">
            <a:avLst/>
          </a:prstGeom>
          <a:noFill/>
          <a:ln/>
        </p:spPr>
        <p:txBody>
          <a:bodyPr wrap="square" lIns="0" tIns="0" rIns="0" bIns="0" rtlCol="0" anchor="t"/>
          <a:lstStyle/>
          <a:p>
            <a:pPr>
              <a:lnSpc>
                <a:spcPts val="1313"/>
              </a:lnSpc>
            </a:pPr>
            <a:r>
              <a:rPr lang="en-US" sz="900" b="1" dirty="0">
                <a:solidFill>
                  <a:srgbClr val="15213F"/>
                </a:solidFill>
                <a:latin typeface="Roboto" pitchFamily="34" charset="0"/>
                <a:ea typeface="Roboto" pitchFamily="34" charset="-122"/>
                <a:cs typeface="Roboto" pitchFamily="34" charset="-120"/>
              </a:rPr>
              <a:t>Цифровые права</a:t>
            </a:r>
            <a:r>
              <a:rPr lang="en-US" sz="900" dirty="0">
                <a:solidFill>
                  <a:srgbClr val="15213F"/>
                </a:solidFill>
                <a:latin typeface="Roboto" pitchFamily="34" charset="0"/>
                <a:ea typeface="Roboto" pitchFamily="34" charset="-122"/>
                <a:cs typeface="Roboto" pitchFamily="34" charset="-120"/>
              </a:rPr>
              <a:t> у физлиц или банков, удостоверяющие право на драгоценные металлы (кроме серебра). Банки агентами не являются (п. 5.3 ст. 161 НК РФ).</a:t>
            </a:r>
            <a:endParaRPr lang="en-US" sz="900" dirty="0"/>
          </a:p>
        </p:txBody>
      </p:sp>
      <p:pic>
        <p:nvPicPr>
          <p:cNvPr id="18" name="Image 6" descr="preencoded.png"/>
          <p:cNvPicPr>
            <a:picLocks noChangeAspect="1"/>
          </p:cNvPicPr>
          <p:nvPr/>
        </p:nvPicPr>
        <p:blipFill>
          <a:blip r:embed="rId4" cstate="print">
            <a:extLst>
              <a:ext uri="{96DAC541-7B7A-43D3-8B79-37D633B846F1}">
                <asvg:svgBlip xmlns:asvg="http://schemas.microsoft.com/office/drawing/2016/SVG/main" xmlns="" r:embed="rId11"/>
              </a:ext>
            </a:extLst>
          </a:blip>
          <a:stretch>
            <a:fillRect/>
          </a:stretch>
        </p:blipFill>
        <p:spPr>
          <a:xfrm>
            <a:off x="4754762" y="3419885"/>
            <a:ext cx="167432" cy="167432"/>
          </a:xfrm>
          <a:prstGeom prst="rect">
            <a:avLst/>
          </a:prstGeom>
        </p:spPr>
      </p:pic>
      <p:sp>
        <p:nvSpPr>
          <p:cNvPr id="19" name="Text 10"/>
          <p:cNvSpPr/>
          <p:nvPr/>
        </p:nvSpPr>
        <p:spPr>
          <a:xfrm>
            <a:off x="5075709" y="3414340"/>
            <a:ext cx="3576935" cy="508993"/>
          </a:xfrm>
          <a:prstGeom prst="rect">
            <a:avLst/>
          </a:prstGeom>
          <a:noFill/>
          <a:ln/>
        </p:spPr>
        <p:txBody>
          <a:bodyPr wrap="square" lIns="0" tIns="0" rIns="0" bIns="0" rtlCol="0" anchor="t"/>
          <a:lstStyle/>
          <a:p>
            <a:pPr>
              <a:lnSpc>
                <a:spcPts val="1313"/>
              </a:lnSpc>
            </a:pPr>
            <a:r>
              <a:rPr lang="en-US" sz="900" b="1" dirty="0">
                <a:solidFill>
                  <a:srgbClr val="15213F"/>
                </a:solidFill>
                <a:latin typeface="Roboto" pitchFamily="34" charset="0"/>
                <a:ea typeface="Roboto" pitchFamily="34" charset="-122"/>
                <a:cs typeface="Roboto" pitchFamily="34" charset="-120"/>
              </a:rPr>
              <a:t>Судно / воздушное судно</a:t>
            </a:r>
            <a:r>
              <a:rPr lang="en-US" sz="900" dirty="0">
                <a:solidFill>
                  <a:srgbClr val="15213F"/>
                </a:solidFill>
                <a:latin typeface="Roboto" pitchFamily="34" charset="0"/>
                <a:ea typeface="Roboto" pitchFamily="34" charset="-122"/>
                <a:cs typeface="Roboto" pitchFamily="34" charset="-120"/>
              </a:rPr>
              <a:t>, не зарегистрированное в реестре в течение 90 дней с момента передачи покупателю (п. 6 ст. 161 НК РФ).</a:t>
            </a:r>
            <a:endParaRPr lang="en-US" sz="900" dirty="0"/>
          </a:p>
        </p:txBody>
      </p:sp>
      <p:pic>
        <p:nvPicPr>
          <p:cNvPr id="20" name="Image 7" descr="preencoded.png"/>
          <p:cNvPicPr>
            <a:picLocks noChangeAspect="1"/>
          </p:cNvPicPr>
          <p:nvPr/>
        </p:nvPicPr>
        <p:blipFill>
          <a:blip r:embed="rId4" cstate="print">
            <a:extLst>
              <a:ext uri="{96DAC541-7B7A-43D3-8B79-37D633B846F1}">
                <asvg:svgBlip xmlns:asvg="http://schemas.microsoft.com/office/drawing/2016/SVG/main" xmlns="" r:embed="rId13"/>
              </a:ext>
            </a:extLst>
          </a:blip>
          <a:stretch>
            <a:fillRect/>
          </a:stretch>
        </p:blipFill>
        <p:spPr>
          <a:xfrm>
            <a:off x="4754762" y="4129795"/>
            <a:ext cx="167432" cy="167432"/>
          </a:xfrm>
          <a:prstGeom prst="rect">
            <a:avLst/>
          </a:prstGeom>
        </p:spPr>
      </p:pic>
      <p:sp>
        <p:nvSpPr>
          <p:cNvPr id="21" name="Text 11"/>
          <p:cNvSpPr/>
          <p:nvPr/>
        </p:nvSpPr>
        <p:spPr>
          <a:xfrm>
            <a:off x="5075709" y="4124250"/>
            <a:ext cx="3576935" cy="508993"/>
          </a:xfrm>
          <a:prstGeom prst="rect">
            <a:avLst/>
          </a:prstGeom>
          <a:noFill/>
          <a:ln/>
        </p:spPr>
        <p:txBody>
          <a:bodyPr wrap="square" lIns="0" tIns="0" rIns="0" bIns="0" rtlCol="0" anchor="t"/>
          <a:lstStyle/>
          <a:p>
            <a:pPr>
              <a:lnSpc>
                <a:spcPts val="1313"/>
              </a:lnSpc>
            </a:pPr>
            <a:r>
              <a:rPr lang="en-US" sz="900" b="1" dirty="0">
                <a:solidFill>
                  <a:srgbClr val="15213F"/>
                </a:solidFill>
                <a:latin typeface="Roboto" pitchFamily="34" charset="0"/>
                <a:ea typeface="Roboto" pitchFamily="34" charset="-122"/>
                <a:cs typeface="Roboto" pitchFamily="34" charset="-120"/>
              </a:rPr>
              <a:t>Железнодорожный состав / контейнеры</a:t>
            </a:r>
            <a:r>
              <a:rPr lang="en-US" sz="900" dirty="0">
                <a:solidFill>
                  <a:srgbClr val="15213F"/>
                </a:solidFill>
                <a:latin typeface="Roboto" pitchFamily="34" charset="0"/>
                <a:ea typeface="Roboto" pitchFamily="34" charset="-122"/>
                <a:cs typeface="Roboto" pitchFamily="34" charset="-120"/>
              </a:rPr>
              <a:t> по посредническим договорам на территории РФ, кроме международных и экспортных перевозок (п. 5.1 ст. 161 НК РФ).</a:t>
            </a:r>
            <a:endParaRPr lang="en-US" sz="9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717575"/>
            <a:ext cx="8151763" cy="775097"/>
          </a:xfrm>
          <a:prstGeom prst="rect">
            <a:avLst/>
          </a:prstGeom>
          <a:noFill/>
          <a:ln/>
        </p:spPr>
        <p:txBody>
          <a:bodyPr wrap="square" lIns="0" tIns="0" rIns="0" bIns="0" rtlCol="0" anchor="t"/>
          <a:lstStyle/>
          <a:p>
            <a:pPr algn="ctr">
              <a:lnSpc>
                <a:spcPts val="3031"/>
              </a:lnSpc>
            </a:pPr>
            <a:r>
              <a:rPr lang="en-US" sz="2400" b="1" dirty="0">
                <a:solidFill>
                  <a:srgbClr val="025373"/>
                </a:solidFill>
                <a:latin typeface="Calibri" pitchFamily="34" charset="0"/>
                <a:ea typeface="Roboto Slab" pitchFamily="34" charset="-122"/>
                <a:cs typeface="Calibri" pitchFamily="34" charset="0"/>
              </a:rPr>
              <a:t>Налоговый агент по НДС: когда возникает обязанность при приобретении ТРУ</a:t>
            </a:r>
            <a:endParaRPr lang="en-US" sz="2400" b="1" dirty="0">
              <a:solidFill>
                <a:srgbClr val="025373"/>
              </a:solidFill>
              <a:latin typeface="Calibri" pitchFamily="34" charset="0"/>
              <a:cs typeface="Calibri" pitchFamily="34" charset="0"/>
            </a:endParaRPr>
          </a:p>
        </p:txBody>
      </p:sp>
      <p:sp>
        <p:nvSpPr>
          <p:cNvPr id="3" name="Text 1"/>
          <p:cNvSpPr/>
          <p:nvPr/>
        </p:nvSpPr>
        <p:spPr>
          <a:xfrm>
            <a:off x="496119" y="1740694"/>
            <a:ext cx="8151763" cy="396924"/>
          </a:xfrm>
          <a:prstGeom prst="rect">
            <a:avLst/>
          </a:prstGeom>
          <a:noFill/>
          <a:ln/>
        </p:spPr>
        <p:txBody>
          <a:bodyPr wrap="square" lIns="0" tIns="0" rIns="0" bIns="0" rtlCol="0" anchor="t"/>
          <a:lstStyle/>
          <a:p>
            <a:pPr>
              <a:lnSpc>
                <a:spcPts val="1563"/>
              </a:lnSpc>
            </a:pPr>
            <a:r>
              <a:rPr lang="en-US" sz="1000" dirty="0">
                <a:solidFill>
                  <a:srgbClr val="15213F"/>
                </a:solidFill>
                <a:latin typeface="Roboto" pitchFamily="34" charset="0"/>
                <a:ea typeface="Roboto" pitchFamily="34" charset="-122"/>
                <a:cs typeface="Roboto" pitchFamily="34" charset="-120"/>
              </a:rPr>
              <a:t>Организация становится налоговым агентом по НДС в случаях, предусмотренных </a:t>
            </a:r>
            <a:r>
              <a:rPr lang="en-US" sz="1000" b="1" dirty="0">
                <a:solidFill>
                  <a:srgbClr val="15213F"/>
                </a:solidFill>
                <a:latin typeface="Roboto" pitchFamily="34" charset="0"/>
                <a:ea typeface="Roboto" pitchFamily="34" charset="-122"/>
                <a:cs typeface="Roboto" pitchFamily="34" charset="-120"/>
              </a:rPr>
              <a:t>ст. 161 НК РФ</a:t>
            </a:r>
            <a:r>
              <a:rPr lang="en-US" sz="1000" dirty="0">
                <a:solidFill>
                  <a:srgbClr val="15213F"/>
                </a:solidFill>
                <a:latin typeface="Roboto" pitchFamily="34" charset="0"/>
                <a:ea typeface="Roboto" pitchFamily="34" charset="-122"/>
                <a:cs typeface="Roboto" pitchFamily="34" charset="-120"/>
              </a:rPr>
              <a:t>. Агент самостоятельно исчисляет, удерживает и перечисляет налог в бюджет.</a:t>
            </a:r>
            <a:endParaRPr lang="en-US" sz="1000" dirty="0"/>
          </a:p>
        </p:txBody>
      </p:sp>
      <p:sp>
        <p:nvSpPr>
          <p:cNvPr id="4" name="Shape 2"/>
          <p:cNvSpPr/>
          <p:nvPr/>
        </p:nvSpPr>
        <p:spPr>
          <a:xfrm>
            <a:off x="496119" y="2277145"/>
            <a:ext cx="4013894" cy="913135"/>
          </a:xfrm>
          <a:prstGeom prst="roundRect">
            <a:avLst>
              <a:gd name="adj" fmla="val 2038"/>
            </a:avLst>
          </a:prstGeom>
          <a:solidFill>
            <a:srgbClr val="E9ECF2"/>
          </a:solidFill>
          <a:ln/>
        </p:spPr>
      </p:sp>
      <p:sp>
        <p:nvSpPr>
          <p:cNvPr id="5" name="Text 3"/>
          <p:cNvSpPr/>
          <p:nvPr/>
        </p:nvSpPr>
        <p:spPr>
          <a:xfrm>
            <a:off x="620093" y="2401119"/>
            <a:ext cx="1774850" cy="193849"/>
          </a:xfrm>
          <a:prstGeom prst="rect">
            <a:avLst/>
          </a:prstGeom>
          <a:noFill/>
          <a:ln/>
        </p:spPr>
        <p:txBody>
          <a:bodyPr wrap="none" lIns="0" tIns="0" rIns="0" bIns="0" rtlCol="0" anchor="t"/>
          <a:lstStyle/>
          <a:p>
            <a:pPr>
              <a:lnSpc>
                <a:spcPts val="1500"/>
              </a:lnSpc>
            </a:pPr>
            <a:r>
              <a:rPr lang="en-US" sz="1200" dirty="0">
                <a:solidFill>
                  <a:srgbClr val="15213F"/>
                </a:solidFill>
                <a:latin typeface="Roboto Slab" pitchFamily="34" charset="0"/>
                <a:ea typeface="Roboto Slab" pitchFamily="34" charset="-122"/>
                <a:cs typeface="Roboto Slab" pitchFamily="34" charset="-120"/>
              </a:rPr>
              <a:t>Аренда госимущества</a:t>
            </a:r>
            <a:endParaRPr lang="en-US" sz="1200" dirty="0"/>
          </a:p>
        </p:txBody>
      </p:sp>
      <p:sp>
        <p:nvSpPr>
          <p:cNvPr id="6" name="Text 4"/>
          <p:cNvSpPr/>
          <p:nvPr/>
        </p:nvSpPr>
        <p:spPr>
          <a:xfrm>
            <a:off x="620093" y="2669382"/>
            <a:ext cx="3765947" cy="396924"/>
          </a:xfrm>
          <a:prstGeom prst="rect">
            <a:avLst/>
          </a:prstGeom>
          <a:noFill/>
          <a:ln/>
        </p:spPr>
        <p:txBody>
          <a:bodyPr wrap="square" lIns="0" tIns="0" rIns="0" bIns="0" rtlCol="0" anchor="t"/>
          <a:lstStyle/>
          <a:p>
            <a:pPr>
              <a:lnSpc>
                <a:spcPts val="1563"/>
              </a:lnSpc>
            </a:pPr>
            <a:r>
              <a:rPr lang="en-US" sz="1000" dirty="0">
                <a:solidFill>
                  <a:srgbClr val="15213F"/>
                </a:solidFill>
                <a:latin typeface="Roboto" pitchFamily="34" charset="0"/>
                <a:ea typeface="Roboto" pitchFamily="34" charset="-122"/>
                <a:cs typeface="Roboto" pitchFamily="34" charset="-120"/>
              </a:rPr>
              <a:t>Ставка </a:t>
            </a:r>
            <a:r>
              <a:rPr lang="en-US" sz="1000" b="1" dirty="0">
                <a:solidFill>
                  <a:srgbClr val="15213F"/>
                </a:solidFill>
                <a:latin typeface="Roboto" pitchFamily="34" charset="0"/>
                <a:ea typeface="Roboto" pitchFamily="34" charset="-122"/>
                <a:cs typeface="Roboto" pitchFamily="34" charset="-120"/>
              </a:rPr>
              <a:t>22/122</a:t>
            </a:r>
            <a:r>
              <a:rPr lang="en-US" sz="1000" dirty="0">
                <a:solidFill>
                  <a:srgbClr val="15213F"/>
                </a:solidFill>
                <a:latin typeface="Roboto" pitchFamily="34" charset="0"/>
                <a:ea typeface="Roboto" pitchFamily="34" charset="-122"/>
                <a:cs typeface="Roboto" pitchFamily="34" charset="-120"/>
              </a:rPr>
              <a:t> с арендной платы, включающей НДС. При аренде у МУП/ГУП и земли — НДС не удерживается.</a:t>
            </a:r>
            <a:endParaRPr lang="en-US" sz="1000" dirty="0"/>
          </a:p>
        </p:txBody>
      </p:sp>
      <p:sp>
        <p:nvSpPr>
          <p:cNvPr id="7" name="Shape 5"/>
          <p:cNvSpPr/>
          <p:nvPr/>
        </p:nvSpPr>
        <p:spPr>
          <a:xfrm>
            <a:off x="4633987" y="2277145"/>
            <a:ext cx="4013894" cy="913135"/>
          </a:xfrm>
          <a:prstGeom prst="roundRect">
            <a:avLst>
              <a:gd name="adj" fmla="val 2038"/>
            </a:avLst>
          </a:prstGeom>
          <a:solidFill>
            <a:srgbClr val="E9ECF2"/>
          </a:solidFill>
          <a:ln/>
        </p:spPr>
      </p:sp>
      <p:sp>
        <p:nvSpPr>
          <p:cNvPr id="8" name="Text 6"/>
          <p:cNvSpPr/>
          <p:nvPr/>
        </p:nvSpPr>
        <p:spPr>
          <a:xfrm>
            <a:off x="4757960" y="2401119"/>
            <a:ext cx="1870993" cy="193849"/>
          </a:xfrm>
          <a:prstGeom prst="rect">
            <a:avLst/>
          </a:prstGeom>
          <a:noFill/>
          <a:ln/>
        </p:spPr>
        <p:txBody>
          <a:bodyPr wrap="none" lIns="0" tIns="0" rIns="0" bIns="0" rtlCol="0" anchor="t"/>
          <a:lstStyle/>
          <a:p>
            <a:pPr>
              <a:lnSpc>
                <a:spcPts val="1500"/>
              </a:lnSpc>
            </a:pPr>
            <a:r>
              <a:rPr lang="en-US" sz="1200" dirty="0">
                <a:solidFill>
                  <a:srgbClr val="15213F"/>
                </a:solidFill>
                <a:latin typeface="Roboto Slab" pitchFamily="34" charset="0"/>
                <a:ea typeface="Roboto Slab" pitchFamily="34" charset="-122"/>
                <a:cs typeface="Roboto Slab" pitchFamily="34" charset="-120"/>
              </a:rPr>
              <a:t>Покупка госимущества</a:t>
            </a:r>
            <a:endParaRPr lang="en-US" sz="1200" dirty="0"/>
          </a:p>
        </p:txBody>
      </p:sp>
      <p:sp>
        <p:nvSpPr>
          <p:cNvPr id="9" name="Text 7"/>
          <p:cNvSpPr/>
          <p:nvPr/>
        </p:nvSpPr>
        <p:spPr>
          <a:xfrm>
            <a:off x="4757961" y="2669382"/>
            <a:ext cx="3765947" cy="396924"/>
          </a:xfrm>
          <a:prstGeom prst="rect">
            <a:avLst/>
          </a:prstGeom>
          <a:noFill/>
          <a:ln/>
        </p:spPr>
        <p:txBody>
          <a:bodyPr wrap="square" lIns="0" tIns="0" rIns="0" bIns="0" rtlCol="0" anchor="t"/>
          <a:lstStyle/>
          <a:p>
            <a:pPr>
              <a:lnSpc>
                <a:spcPts val="1563"/>
              </a:lnSpc>
            </a:pPr>
            <a:r>
              <a:rPr lang="en-US" sz="1000" dirty="0">
                <a:solidFill>
                  <a:srgbClr val="15213F"/>
                </a:solidFill>
                <a:latin typeface="Roboto" pitchFamily="34" charset="0"/>
                <a:ea typeface="Roboto" pitchFamily="34" charset="-122"/>
                <a:cs typeface="Roboto" pitchFamily="34" charset="-120"/>
              </a:rPr>
              <a:t>Ставка </a:t>
            </a:r>
            <a:r>
              <a:rPr lang="en-US" sz="1000" b="1" dirty="0">
                <a:solidFill>
                  <a:srgbClr val="15213F"/>
                </a:solidFill>
                <a:latin typeface="Roboto" pitchFamily="34" charset="0"/>
                <a:ea typeface="Roboto" pitchFamily="34" charset="-122"/>
                <a:cs typeface="Roboto" pitchFamily="34" charset="-120"/>
              </a:rPr>
              <a:t>22/122</a:t>
            </a:r>
            <a:r>
              <a:rPr lang="en-US" sz="1000" dirty="0">
                <a:solidFill>
                  <a:srgbClr val="15213F"/>
                </a:solidFill>
                <a:latin typeface="Roboto" pitchFamily="34" charset="0"/>
                <a:ea typeface="Roboto" pitchFamily="34" charset="-122"/>
                <a:cs typeface="Roboto" pitchFamily="34" charset="-120"/>
              </a:rPr>
              <a:t> со стоимости имущества, включающей НДС. Налог удерживается при оплате.</a:t>
            </a:r>
            <a:endParaRPr lang="en-US" sz="1000" dirty="0"/>
          </a:p>
        </p:txBody>
      </p:sp>
      <p:sp>
        <p:nvSpPr>
          <p:cNvPr id="10" name="Shape 8"/>
          <p:cNvSpPr/>
          <p:nvPr/>
        </p:nvSpPr>
        <p:spPr>
          <a:xfrm>
            <a:off x="496119" y="3314254"/>
            <a:ext cx="4013894" cy="1111598"/>
          </a:xfrm>
          <a:prstGeom prst="roundRect">
            <a:avLst>
              <a:gd name="adj" fmla="val 1674"/>
            </a:avLst>
          </a:prstGeom>
          <a:solidFill>
            <a:srgbClr val="E9ECF2"/>
          </a:solidFill>
          <a:ln/>
        </p:spPr>
      </p:sp>
      <p:sp>
        <p:nvSpPr>
          <p:cNvPr id="11" name="Text 9"/>
          <p:cNvSpPr/>
          <p:nvPr/>
        </p:nvSpPr>
        <p:spPr>
          <a:xfrm>
            <a:off x="620093" y="3438227"/>
            <a:ext cx="1852836" cy="193849"/>
          </a:xfrm>
          <a:prstGeom prst="rect">
            <a:avLst/>
          </a:prstGeom>
          <a:noFill/>
          <a:ln/>
        </p:spPr>
        <p:txBody>
          <a:bodyPr wrap="none" lIns="0" tIns="0" rIns="0" bIns="0" rtlCol="0" anchor="t"/>
          <a:lstStyle/>
          <a:p>
            <a:pPr>
              <a:lnSpc>
                <a:spcPts val="1500"/>
              </a:lnSpc>
            </a:pPr>
            <a:r>
              <a:rPr lang="en-US" sz="1200" dirty="0">
                <a:solidFill>
                  <a:srgbClr val="15213F"/>
                </a:solidFill>
                <a:latin typeface="Roboto Slab" pitchFamily="34" charset="0"/>
                <a:ea typeface="Roboto Slab" pitchFamily="34" charset="-122"/>
                <a:cs typeface="Roboto Slab" pitchFamily="34" charset="-120"/>
              </a:rPr>
              <a:t>Покупка у нерезидента</a:t>
            </a:r>
            <a:endParaRPr lang="en-US" sz="1200" dirty="0"/>
          </a:p>
        </p:txBody>
      </p:sp>
      <p:sp>
        <p:nvSpPr>
          <p:cNvPr id="12" name="Text 10"/>
          <p:cNvSpPr/>
          <p:nvPr/>
        </p:nvSpPr>
        <p:spPr>
          <a:xfrm>
            <a:off x="620093" y="3706491"/>
            <a:ext cx="3765947" cy="396924"/>
          </a:xfrm>
          <a:prstGeom prst="rect">
            <a:avLst/>
          </a:prstGeom>
          <a:noFill/>
          <a:ln/>
        </p:spPr>
        <p:txBody>
          <a:bodyPr wrap="square" lIns="0" tIns="0" rIns="0" bIns="0" rtlCol="0" anchor="t"/>
          <a:lstStyle/>
          <a:p>
            <a:pPr>
              <a:lnSpc>
                <a:spcPts val="1563"/>
              </a:lnSpc>
            </a:pPr>
            <a:r>
              <a:rPr lang="en-US" sz="1000" dirty="0">
                <a:solidFill>
                  <a:srgbClr val="15213F"/>
                </a:solidFill>
                <a:latin typeface="Roboto" pitchFamily="34" charset="0"/>
                <a:ea typeface="Roboto" pitchFamily="34" charset="-122"/>
                <a:cs typeface="Roboto" pitchFamily="34" charset="-120"/>
              </a:rPr>
              <a:t>Ставка </a:t>
            </a:r>
            <a:r>
              <a:rPr lang="en-US" sz="1000" b="1" dirty="0">
                <a:solidFill>
                  <a:srgbClr val="15213F"/>
                </a:solidFill>
                <a:latin typeface="Roboto" pitchFamily="34" charset="0"/>
                <a:ea typeface="Roboto" pitchFamily="34" charset="-122"/>
                <a:cs typeface="Roboto" pitchFamily="34" charset="-120"/>
              </a:rPr>
              <a:t>22/122</a:t>
            </a:r>
            <a:r>
              <a:rPr lang="en-US" sz="1000" dirty="0">
                <a:solidFill>
                  <a:srgbClr val="15213F"/>
                </a:solidFill>
                <a:latin typeface="Roboto" pitchFamily="34" charset="0"/>
                <a:ea typeface="Roboto" pitchFamily="34" charset="-122"/>
                <a:cs typeface="Roboto" pitchFamily="34" charset="-120"/>
              </a:rPr>
              <a:t> (если НДС включён в цену) или </a:t>
            </a:r>
            <a:r>
              <a:rPr lang="en-US" sz="1000" b="1" dirty="0">
                <a:solidFill>
                  <a:srgbClr val="15213F"/>
                </a:solidFill>
                <a:latin typeface="Roboto" pitchFamily="34" charset="0"/>
                <a:ea typeface="Roboto" pitchFamily="34" charset="-122"/>
                <a:cs typeface="Roboto" pitchFamily="34" charset="-120"/>
              </a:rPr>
              <a:t>22%</a:t>
            </a:r>
            <a:r>
              <a:rPr lang="en-US" sz="1000" dirty="0">
                <a:solidFill>
                  <a:srgbClr val="15213F"/>
                </a:solidFill>
                <a:latin typeface="Roboto" pitchFamily="34" charset="0"/>
                <a:ea typeface="Roboto" pitchFamily="34" charset="-122"/>
                <a:cs typeface="Roboto" pitchFamily="34" charset="-120"/>
              </a:rPr>
              <a:t> за свой счёт. Сумма считается по курсу ЦБ на дату оплаты.</a:t>
            </a:r>
            <a:endParaRPr lang="en-US" sz="1000" dirty="0"/>
          </a:p>
        </p:txBody>
      </p:sp>
      <p:sp>
        <p:nvSpPr>
          <p:cNvPr id="13" name="Shape 11"/>
          <p:cNvSpPr/>
          <p:nvPr/>
        </p:nvSpPr>
        <p:spPr>
          <a:xfrm>
            <a:off x="4633987" y="3314254"/>
            <a:ext cx="4013894" cy="1111598"/>
          </a:xfrm>
          <a:prstGeom prst="roundRect">
            <a:avLst>
              <a:gd name="adj" fmla="val 1674"/>
            </a:avLst>
          </a:prstGeom>
          <a:solidFill>
            <a:srgbClr val="E9ECF2"/>
          </a:solidFill>
          <a:ln/>
        </p:spPr>
      </p:sp>
      <p:sp>
        <p:nvSpPr>
          <p:cNvPr id="14" name="Text 12"/>
          <p:cNvSpPr/>
          <p:nvPr/>
        </p:nvSpPr>
        <p:spPr>
          <a:xfrm>
            <a:off x="4757961" y="3438227"/>
            <a:ext cx="2794694" cy="193849"/>
          </a:xfrm>
          <a:prstGeom prst="rect">
            <a:avLst/>
          </a:prstGeom>
          <a:noFill/>
          <a:ln/>
        </p:spPr>
        <p:txBody>
          <a:bodyPr wrap="none" lIns="0" tIns="0" rIns="0" bIns="0" rtlCol="0" anchor="t"/>
          <a:lstStyle/>
          <a:p>
            <a:pPr>
              <a:lnSpc>
                <a:spcPts val="1500"/>
              </a:lnSpc>
            </a:pPr>
            <a:r>
              <a:rPr lang="en-US" sz="1200" dirty="0">
                <a:solidFill>
                  <a:srgbClr val="15213F"/>
                </a:solidFill>
                <a:latin typeface="Roboto Slab" pitchFamily="34" charset="0"/>
                <a:ea typeface="Roboto Slab" pitchFamily="34" charset="-122"/>
                <a:cs typeface="Roboto Slab" pitchFamily="34" charset="-120"/>
              </a:rPr>
              <a:t>Электронные услуги и посредники</a:t>
            </a:r>
            <a:endParaRPr lang="en-US" sz="1200" dirty="0"/>
          </a:p>
        </p:txBody>
      </p:sp>
      <p:sp>
        <p:nvSpPr>
          <p:cNvPr id="15" name="Text 13"/>
          <p:cNvSpPr/>
          <p:nvPr/>
        </p:nvSpPr>
        <p:spPr>
          <a:xfrm>
            <a:off x="4757961" y="3706490"/>
            <a:ext cx="3765947" cy="595387"/>
          </a:xfrm>
          <a:prstGeom prst="rect">
            <a:avLst/>
          </a:prstGeom>
          <a:noFill/>
          <a:ln/>
        </p:spPr>
        <p:txBody>
          <a:bodyPr wrap="square" lIns="0" tIns="0" rIns="0" bIns="0" rtlCol="0" anchor="t"/>
          <a:lstStyle/>
          <a:p>
            <a:pPr>
              <a:lnSpc>
                <a:spcPts val="1563"/>
              </a:lnSpc>
            </a:pPr>
            <a:r>
              <a:rPr lang="en-US" sz="1000" dirty="0">
                <a:solidFill>
                  <a:srgbClr val="15213F"/>
                </a:solidFill>
                <a:latin typeface="Roboto" pitchFamily="34" charset="0"/>
                <a:ea typeface="Roboto" pitchFamily="34" charset="-122"/>
                <a:cs typeface="Roboto" pitchFamily="34" charset="-120"/>
              </a:rPr>
              <a:t>«Налог на Google» — НДС платит покупатель (ст. 174.2 НК РФ). Российский посредник нерезидента начисляет НДС и с товаров, и со своего вознаграждения.</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одержимое 1"/>
          <p:cNvSpPr txBox="1">
            <a:spLocks/>
          </p:cNvSpPr>
          <p:nvPr/>
        </p:nvSpPr>
        <p:spPr>
          <a:xfrm>
            <a:off x="189668" y="1488910"/>
            <a:ext cx="8512833" cy="3263504"/>
          </a:xfrm>
          <a:prstGeom prst="rect">
            <a:avLst/>
          </a:prstGeom>
        </p:spPr>
        <p:txBody>
          <a:bodyPr vert="horz" lIns="91440" tIns="45720" rIns="91440" bIns="45720" rtlCol="0">
            <a:normAutofit/>
          </a:bodyPr>
          <a:lstStyle/>
          <a:p>
            <a:pPr marL="3175" marR="0" lvl="0" indent="-3175"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1600" b="0" i="0" u="none" strike="noStrike" kern="1200" cap="none" spc="0" normalizeH="0" baseline="0" noProof="0" dirty="0" smtClean="0">
                <a:ln>
                  <a:noFill/>
                </a:ln>
                <a:solidFill>
                  <a:schemeClr val="tx2"/>
                </a:solidFill>
                <a:effectLst/>
                <a:uLnTx/>
                <a:uFillTx/>
                <a:latin typeface="Arial" pitchFamily="34" charset="0"/>
                <a:cs typeface="Arial" pitchFamily="34" charset="0"/>
              </a:rPr>
              <a:t>Применяется </a:t>
            </a:r>
            <a:r>
              <a:rPr kumimoji="0" lang="ru-RU" sz="1600" b="1" i="0" u="none" strike="noStrike" kern="1200" cap="none" spc="0" normalizeH="0" baseline="0" noProof="0" dirty="0" smtClean="0">
                <a:ln>
                  <a:noFill/>
                </a:ln>
                <a:solidFill>
                  <a:schemeClr val="tx2"/>
                </a:solidFill>
                <a:effectLst/>
                <a:uLnTx/>
                <a:uFillTx/>
                <a:latin typeface="Arial" pitchFamily="34" charset="0"/>
                <a:cs typeface="Arial" pitchFamily="34" charset="0"/>
              </a:rPr>
              <a:t>освобождение от уплаты НДС  (</a:t>
            </a:r>
            <a:r>
              <a:rPr kumimoji="0" lang="ru-RU" sz="1600" b="0" i="0" u="none" strike="noStrike" kern="1200" cap="none" spc="0" normalizeH="0" baseline="0" noProof="0" dirty="0" smtClean="0">
                <a:ln>
                  <a:noFill/>
                </a:ln>
                <a:solidFill>
                  <a:schemeClr val="tx2"/>
                </a:solidFill>
                <a:effectLst/>
                <a:uLnTx/>
                <a:uFillTx/>
                <a:latin typeface="Arial" pitchFamily="34" charset="0"/>
                <a:cs typeface="Arial" pitchFamily="34" charset="0"/>
              </a:rPr>
              <a:t>ст. 145 НК). </a:t>
            </a:r>
          </a:p>
          <a:p>
            <a:pPr marL="3175" marR="0" lvl="0" indent="-3175"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1600" b="0" i="0" u="none" strike="noStrike" kern="1200" cap="none" spc="0" normalizeH="0" baseline="0" noProof="0" dirty="0" smtClean="0">
                <a:ln>
                  <a:noFill/>
                </a:ln>
                <a:solidFill>
                  <a:schemeClr val="tx2"/>
                </a:solidFill>
                <a:effectLst/>
                <a:uLnTx/>
                <a:uFillTx/>
                <a:latin typeface="Arial" pitchFamily="34" charset="0"/>
                <a:cs typeface="Arial" pitchFamily="34" charset="0"/>
              </a:rPr>
              <a:t>Для освобождения </a:t>
            </a:r>
            <a:r>
              <a:rPr kumimoji="0" lang="ru-RU" sz="1600" b="1" i="0" u="none" strike="noStrike" kern="1200" cap="none" spc="0" normalizeH="0" baseline="0" noProof="0" dirty="0" smtClean="0">
                <a:ln>
                  <a:noFill/>
                </a:ln>
                <a:solidFill>
                  <a:schemeClr val="tx2"/>
                </a:solidFill>
                <a:effectLst/>
                <a:uLnTx/>
                <a:uFillTx/>
                <a:latin typeface="Arial" pitchFamily="34" charset="0"/>
                <a:cs typeface="Arial" pitchFamily="34" charset="0"/>
              </a:rPr>
              <a:t>не потребуется подавать заявление </a:t>
            </a:r>
            <a:r>
              <a:rPr kumimoji="0" lang="ru-RU" sz="1600" b="0" i="0" u="none" strike="noStrike" kern="1200" cap="none" spc="0" normalizeH="0" baseline="0" noProof="0" dirty="0" smtClean="0">
                <a:ln>
                  <a:noFill/>
                </a:ln>
                <a:solidFill>
                  <a:schemeClr val="tx2"/>
                </a:solidFill>
                <a:effectLst/>
                <a:uLnTx/>
                <a:uFillTx/>
                <a:latin typeface="Arial" pitchFamily="34" charset="0"/>
                <a:cs typeface="Arial" pitchFamily="34" charset="0"/>
              </a:rPr>
              <a:t>в ИФНС.</a:t>
            </a:r>
          </a:p>
          <a:p>
            <a:pPr marL="3175" marR="0" lvl="0" indent="-3175"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1600" b="0" i="0" u="none" strike="noStrike" kern="1200" cap="none" spc="0" normalizeH="0" baseline="0" noProof="0" dirty="0" smtClean="0">
                <a:ln>
                  <a:noFill/>
                </a:ln>
                <a:solidFill>
                  <a:schemeClr val="tx2"/>
                </a:solidFill>
                <a:effectLst/>
                <a:uLnTx/>
                <a:uFillTx/>
                <a:latin typeface="Arial" pitchFamily="34" charset="0"/>
                <a:cs typeface="Arial" pitchFamily="34" charset="0"/>
              </a:rPr>
              <a:t>Если доходы </a:t>
            </a:r>
            <a:r>
              <a:rPr kumimoji="0" lang="ru-RU" sz="1600" b="1" i="0" u="none" strike="noStrike" kern="1200" cap="none" spc="0" normalizeH="0" baseline="0" noProof="0" dirty="0" smtClean="0">
                <a:ln>
                  <a:noFill/>
                </a:ln>
                <a:solidFill>
                  <a:schemeClr val="tx2"/>
                </a:solidFill>
                <a:effectLst/>
                <a:uLnTx/>
                <a:uFillTx/>
                <a:latin typeface="Arial" pitchFamily="34" charset="0"/>
                <a:cs typeface="Arial" pitchFamily="34" charset="0"/>
              </a:rPr>
              <a:t>превысили порог 20 млн. руб</a:t>
            </a:r>
            <a:r>
              <a:rPr kumimoji="0" lang="ru-RU" sz="1600" b="0" i="0" u="none" strike="noStrike" kern="1200" cap="none" spc="0" normalizeH="0" baseline="0" noProof="0" dirty="0" smtClean="0">
                <a:ln>
                  <a:noFill/>
                </a:ln>
                <a:solidFill>
                  <a:schemeClr val="tx2"/>
                </a:solidFill>
                <a:effectLst/>
                <a:uLnTx/>
                <a:uFillTx/>
                <a:latin typeface="Arial" pitchFamily="34" charset="0"/>
                <a:cs typeface="Arial" pitchFamily="34" charset="0"/>
              </a:rPr>
              <a:t>., такие налогоплательщики </a:t>
            </a:r>
            <a:r>
              <a:rPr kumimoji="0" lang="ru-RU" sz="1600" b="1" i="0" u="none" strike="noStrike" kern="1200" cap="none" spc="0" normalizeH="0" baseline="0" noProof="0" dirty="0" smtClean="0">
                <a:ln>
                  <a:noFill/>
                </a:ln>
                <a:solidFill>
                  <a:schemeClr val="tx2"/>
                </a:solidFill>
                <a:effectLst/>
                <a:uLnTx/>
                <a:uFillTx/>
                <a:latin typeface="Arial" pitchFamily="34" charset="0"/>
                <a:cs typeface="Arial" pitchFamily="34" charset="0"/>
              </a:rPr>
              <a:t>начиная с 1-го числа месяца, следующего за месяцем превышения</a:t>
            </a:r>
            <a:r>
              <a:rPr kumimoji="0" lang="ru-RU" sz="1600" b="0" i="0" u="none" strike="noStrike" kern="1200" cap="none" spc="0" normalizeH="0" baseline="0" noProof="0" dirty="0" smtClean="0">
                <a:ln>
                  <a:noFill/>
                </a:ln>
                <a:solidFill>
                  <a:schemeClr val="tx2"/>
                </a:solidFill>
                <a:effectLst/>
                <a:uLnTx/>
                <a:uFillTx/>
                <a:latin typeface="Arial" pitchFamily="34" charset="0"/>
                <a:cs typeface="Arial" pitchFamily="34" charset="0"/>
              </a:rPr>
              <a:t>, утрачивают право на освобождение.</a:t>
            </a:r>
          </a:p>
          <a:p>
            <a:pPr marL="3175" marR="0" lvl="0" indent="-3175"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ru-RU" sz="1600" dirty="0" smtClean="0">
                <a:solidFill>
                  <a:schemeClr val="tx2"/>
                </a:solidFill>
                <a:latin typeface="Arial" pitchFamily="34" charset="0"/>
                <a:cs typeface="Arial" pitchFamily="34" charset="0"/>
              </a:rPr>
              <a:t>НДС входной учитывается </a:t>
            </a:r>
            <a:r>
              <a:rPr lang="ru-RU" sz="1600" b="1" dirty="0" smtClean="0">
                <a:solidFill>
                  <a:schemeClr val="tx2"/>
                </a:solidFill>
                <a:latin typeface="Arial" pitchFamily="34" charset="0"/>
                <a:cs typeface="Arial" pitchFamily="34" charset="0"/>
              </a:rPr>
              <a:t>в стоимости приобретенных товаров </a:t>
            </a:r>
            <a:r>
              <a:rPr lang="ru-RU" sz="1600" dirty="0" smtClean="0">
                <a:solidFill>
                  <a:schemeClr val="tx2"/>
                </a:solidFill>
                <a:latin typeface="Arial" pitchFamily="34" charset="0"/>
                <a:cs typeface="Arial" pitchFamily="34" charset="0"/>
              </a:rPr>
              <a:t>(пп.3.п.2 ст.170 НК РФ)</a:t>
            </a:r>
          </a:p>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1600" b="1" i="0" u="none" strike="noStrike" kern="1200" cap="none" spc="0" normalizeH="0" baseline="0" noProof="0" dirty="0" smtClean="0">
                <a:ln>
                  <a:noFill/>
                </a:ln>
                <a:solidFill>
                  <a:schemeClr val="tx2"/>
                </a:solidFill>
                <a:effectLst/>
                <a:uLnTx/>
                <a:uFillTx/>
                <a:latin typeface="Arial" pitchFamily="34" charset="0"/>
                <a:cs typeface="Arial" pitchFamily="34" charset="0"/>
              </a:rPr>
              <a:t>ВАЖНО! </a:t>
            </a:r>
            <a:r>
              <a:rPr kumimoji="0" lang="ru-RU" sz="1600" b="0" i="1" u="none" strike="noStrike" kern="1200" cap="none" spc="0" normalizeH="0" baseline="0" noProof="0" dirty="0" smtClean="0">
                <a:ln>
                  <a:noFill/>
                </a:ln>
                <a:solidFill>
                  <a:schemeClr val="tx2"/>
                </a:solidFill>
                <a:effectLst/>
                <a:uLnTx/>
                <a:uFillTx/>
                <a:latin typeface="Arial" pitchFamily="34" charset="0"/>
                <a:cs typeface="Arial" pitchFamily="34" charset="0"/>
              </a:rPr>
              <a:t>При переходе на УСН с использованием освобождения по ст.145 НК РФ ранее принятый к вычету НДС восстанавливается в последнем периоде перед переходом и учитывается в составе прочих расходов</a:t>
            </a:r>
            <a:r>
              <a:rPr kumimoji="0" lang="ru-RU" sz="1600" b="0" i="0" u="none" strike="noStrike" kern="1200" cap="none" spc="0" normalizeH="0" baseline="0" noProof="0" dirty="0" smtClean="0">
                <a:ln>
                  <a:noFill/>
                </a:ln>
                <a:solidFill>
                  <a:schemeClr val="tx2"/>
                </a:solidFill>
                <a:effectLst/>
                <a:uLnTx/>
                <a:uFillTx/>
                <a:latin typeface="Arial" pitchFamily="34" charset="0"/>
                <a:cs typeface="Arial" pitchFamily="34" charset="0"/>
              </a:rPr>
              <a:t>.</a:t>
            </a:r>
            <a:endParaRPr kumimoji="0" lang="ru-RU" sz="1600" b="0" i="0" u="none" strike="noStrike" kern="1200" cap="none" spc="0" normalizeH="0" baseline="0" noProof="0" dirty="0">
              <a:ln>
                <a:noFill/>
              </a:ln>
              <a:solidFill>
                <a:schemeClr val="tx2"/>
              </a:solidFill>
              <a:effectLst/>
              <a:uLnTx/>
              <a:uFillTx/>
              <a:latin typeface="Arial" pitchFamily="34" charset="0"/>
              <a:cs typeface="Arial" pitchFamily="34" charset="0"/>
            </a:endParaRPr>
          </a:p>
        </p:txBody>
      </p:sp>
      <p:sp>
        <p:nvSpPr>
          <p:cNvPr id="10" name="Прямоугольник 9"/>
          <p:cNvSpPr/>
          <p:nvPr/>
        </p:nvSpPr>
        <p:spPr>
          <a:xfrm>
            <a:off x="226169" y="1091613"/>
            <a:ext cx="8626415" cy="338554"/>
          </a:xfrm>
          <a:prstGeom prst="rect">
            <a:avLst/>
          </a:prstGeom>
        </p:spPr>
        <p:txBody>
          <a:bodyPr wrap="square">
            <a:spAutoFit/>
          </a:bodyPr>
          <a:lstStyle/>
          <a:p>
            <a:r>
              <a:rPr lang="ru-RU" altLang="ru-RU" sz="1600" b="1" dirty="0" smtClean="0">
                <a:solidFill>
                  <a:schemeClr val="tx2"/>
                </a:solidFill>
              </a:rPr>
              <a:t>УСН. Если доходы менее 20 млн. руб. за прошлый год</a:t>
            </a:r>
            <a:endParaRPr lang="ru-RU" sz="1600" b="1" dirty="0" smtClean="0">
              <a:solidFill>
                <a:schemeClr val="tx2"/>
              </a:solidFill>
            </a:endParaRPr>
          </a:p>
        </p:txBody>
      </p:sp>
      <p:sp>
        <p:nvSpPr>
          <p:cNvPr id="13" name="TextBox 12">
            <a:extLst>
              <a:ext uri="{FF2B5EF4-FFF2-40B4-BE49-F238E27FC236}">
                <a16:creationId xmlns:a16="http://schemas.microsoft.com/office/drawing/2014/main" xmlns="" id="{FFEE596B-A331-10BD-7E7A-8EF49DE36EE6}"/>
              </a:ext>
            </a:extLst>
          </p:cNvPr>
          <p:cNvSpPr txBox="1"/>
          <p:nvPr/>
        </p:nvSpPr>
        <p:spPr>
          <a:xfrm>
            <a:off x="1115616" y="267494"/>
            <a:ext cx="6792367" cy="646331"/>
          </a:xfrm>
          <a:prstGeom prst="rect">
            <a:avLst/>
          </a:prstGeom>
          <a:noFill/>
        </p:spPr>
        <p:txBody>
          <a:bodyPr wrap="square">
            <a:spAutoFit/>
          </a:bodyPr>
          <a:lstStyle/>
          <a:p>
            <a:pPr algn="ctr"/>
            <a:r>
              <a:rPr lang="ru-RU" b="1" dirty="0" smtClean="0">
                <a:solidFill>
                  <a:schemeClr val="tx2"/>
                </a:solidFill>
              </a:rPr>
              <a:t>Применение освобождения от обязанностей плательщика НДС </a:t>
            </a:r>
          </a:p>
        </p:txBody>
      </p:sp>
    </p:spTree>
    <p:extLst>
      <p:ext uri="{BB962C8B-B14F-4D97-AF65-F5344CB8AC3E}">
        <p14:creationId xmlns="" xmlns:p14="http://schemas.microsoft.com/office/powerpoint/2010/main" val="35357570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858664"/>
            <a:ext cx="5138217" cy="387549"/>
          </a:xfrm>
          <a:prstGeom prst="rect">
            <a:avLst/>
          </a:prstGeom>
          <a:noFill/>
          <a:ln/>
        </p:spPr>
        <p:txBody>
          <a:bodyPr wrap="none" lIns="0" tIns="0" rIns="0" bIns="0" rtlCol="0" anchor="t"/>
          <a:lstStyle/>
          <a:p>
            <a:pPr algn="ctr">
              <a:lnSpc>
                <a:spcPts val="3031"/>
              </a:lnSpc>
            </a:pPr>
            <a:r>
              <a:rPr lang="en-US" sz="2400" b="1" dirty="0">
                <a:solidFill>
                  <a:srgbClr val="025373"/>
                </a:solidFill>
                <a:latin typeface="Calibri" pitchFamily="34" charset="0"/>
                <a:ea typeface="Roboto Slab" pitchFamily="34" charset="-122"/>
                <a:cs typeface="Calibri" pitchFamily="34" charset="0"/>
              </a:rPr>
              <a:t>Счёт-фактура налогового агента</a:t>
            </a:r>
          </a:p>
        </p:txBody>
      </p:sp>
      <p:sp>
        <p:nvSpPr>
          <p:cNvPr id="3" name="Shape 1"/>
          <p:cNvSpPr/>
          <p:nvPr/>
        </p:nvSpPr>
        <p:spPr>
          <a:xfrm>
            <a:off x="406822" y="1432248"/>
            <a:ext cx="4525863" cy="1987525"/>
          </a:xfrm>
          <a:prstGeom prst="roundRect">
            <a:avLst>
              <a:gd name="adj" fmla="val 936"/>
            </a:avLst>
          </a:prstGeom>
          <a:solidFill>
            <a:srgbClr val="3257B8"/>
          </a:solidFill>
          <a:ln/>
        </p:spPr>
      </p:sp>
      <p:sp>
        <p:nvSpPr>
          <p:cNvPr id="4" name="Text 2"/>
          <p:cNvSpPr/>
          <p:nvPr/>
        </p:nvSpPr>
        <p:spPr>
          <a:xfrm>
            <a:off x="530796" y="1556221"/>
            <a:ext cx="1550566" cy="193849"/>
          </a:xfrm>
          <a:prstGeom prst="rect">
            <a:avLst/>
          </a:prstGeom>
          <a:noFill/>
          <a:ln/>
        </p:spPr>
        <p:txBody>
          <a:bodyPr wrap="none" lIns="0" tIns="0" rIns="0" bIns="0" rtlCol="0" anchor="t"/>
          <a:lstStyle/>
          <a:p>
            <a:pPr>
              <a:lnSpc>
                <a:spcPts val="1500"/>
              </a:lnSpc>
            </a:pPr>
            <a:r>
              <a:rPr lang="en-US" sz="1200" dirty="0">
                <a:solidFill>
                  <a:srgbClr val="FFFFFF"/>
                </a:solidFill>
                <a:latin typeface="Roboto Slab" pitchFamily="34" charset="0"/>
                <a:ea typeface="Roboto Slab" pitchFamily="34" charset="-122"/>
                <a:cs typeface="Roboto Slab" pitchFamily="34" charset="-120"/>
              </a:rPr>
              <a:t>Общий порядок</a:t>
            </a:r>
            <a:endParaRPr lang="en-US" sz="1200" dirty="0"/>
          </a:p>
        </p:txBody>
      </p:sp>
      <p:sp>
        <p:nvSpPr>
          <p:cNvPr id="5" name="Text 3"/>
          <p:cNvSpPr/>
          <p:nvPr/>
        </p:nvSpPr>
        <p:spPr>
          <a:xfrm>
            <a:off x="530796" y="1874044"/>
            <a:ext cx="4277916" cy="595387"/>
          </a:xfrm>
          <a:prstGeom prst="rect">
            <a:avLst/>
          </a:prstGeom>
          <a:noFill/>
          <a:ln/>
        </p:spPr>
        <p:txBody>
          <a:bodyPr wrap="square" lIns="0" tIns="0" rIns="0" bIns="0" rtlCol="0" anchor="t"/>
          <a:lstStyle/>
          <a:p>
            <a:pPr>
              <a:lnSpc>
                <a:spcPts val="1563"/>
              </a:lnSpc>
            </a:pPr>
            <a:r>
              <a:rPr lang="en-US" sz="1000" dirty="0">
                <a:solidFill>
                  <a:srgbClr val="FFFFFF"/>
                </a:solidFill>
                <a:latin typeface="Roboto" pitchFamily="34" charset="0"/>
                <a:ea typeface="Roboto" pitchFamily="34" charset="-122"/>
                <a:cs typeface="Roboto" pitchFamily="34" charset="-120"/>
              </a:rPr>
              <a:t>Агент составляет счёт-фактуру в </a:t>
            </a:r>
            <a:r>
              <a:rPr lang="en-US" sz="1000" b="1" dirty="0">
                <a:solidFill>
                  <a:srgbClr val="FFFFFF"/>
                </a:solidFill>
                <a:latin typeface="Roboto" pitchFamily="34" charset="0"/>
                <a:ea typeface="Roboto" pitchFamily="34" charset="-122"/>
                <a:cs typeface="Roboto" pitchFamily="34" charset="-120"/>
              </a:rPr>
              <a:t>одном экземпляре</a:t>
            </a:r>
            <a:r>
              <a:rPr lang="en-US" sz="1000" dirty="0">
                <a:solidFill>
                  <a:srgbClr val="FFFFFF"/>
                </a:solidFill>
                <a:latin typeface="Roboto" pitchFamily="34" charset="0"/>
                <a:ea typeface="Roboto" pitchFamily="34" charset="-122"/>
                <a:cs typeface="Roboto" pitchFamily="34" charset="-120"/>
              </a:rPr>
              <a:t> в течение 5 календарных дней со дня удержания налога. Регистрируется в книге продаж с </a:t>
            </a:r>
            <a:r>
              <a:rPr lang="en-US" sz="1000" b="1" dirty="0">
                <a:solidFill>
                  <a:srgbClr val="FFFFFF"/>
                </a:solidFill>
                <a:latin typeface="Roboto" pitchFamily="34" charset="0"/>
                <a:ea typeface="Roboto" pitchFamily="34" charset="-122"/>
                <a:cs typeface="Roboto" pitchFamily="34" charset="-120"/>
              </a:rPr>
              <a:t>кодом 06</a:t>
            </a:r>
            <a:r>
              <a:rPr lang="en-US" sz="1000" dirty="0">
                <a:solidFill>
                  <a:srgbClr val="FFFFFF"/>
                </a:solidFill>
                <a:latin typeface="Roboto" pitchFamily="34" charset="0"/>
                <a:ea typeface="Roboto" pitchFamily="34" charset="-122"/>
                <a:cs typeface="Roboto" pitchFamily="34" charset="-120"/>
              </a:rPr>
              <a:t>.</a:t>
            </a:r>
            <a:endParaRPr lang="en-US" sz="1000" dirty="0"/>
          </a:p>
        </p:txBody>
      </p:sp>
      <p:sp>
        <p:nvSpPr>
          <p:cNvPr id="6" name="Text 4"/>
          <p:cNvSpPr/>
          <p:nvPr/>
        </p:nvSpPr>
        <p:spPr>
          <a:xfrm>
            <a:off x="530796" y="2593404"/>
            <a:ext cx="2976786" cy="193849"/>
          </a:xfrm>
          <a:prstGeom prst="rect">
            <a:avLst/>
          </a:prstGeom>
          <a:noFill/>
          <a:ln/>
        </p:spPr>
        <p:txBody>
          <a:bodyPr wrap="none" lIns="0" tIns="0" rIns="0" bIns="0" rtlCol="0" anchor="t"/>
          <a:lstStyle/>
          <a:p>
            <a:pPr>
              <a:lnSpc>
                <a:spcPts val="1500"/>
              </a:lnSpc>
            </a:pPr>
            <a:r>
              <a:rPr lang="en-US" sz="1200" dirty="0">
                <a:solidFill>
                  <a:srgbClr val="FFFFFF"/>
                </a:solidFill>
                <a:latin typeface="Roboto Slab" pitchFamily="34" charset="0"/>
                <a:ea typeface="Roboto Slab" pitchFamily="34" charset="-122"/>
                <a:cs typeface="Roboto Slab" pitchFamily="34" charset="-120"/>
              </a:rPr>
              <a:t>Исключение: посредник нерезидента</a:t>
            </a:r>
            <a:endParaRPr lang="en-US" sz="1200" dirty="0"/>
          </a:p>
        </p:txBody>
      </p:sp>
      <p:sp>
        <p:nvSpPr>
          <p:cNvPr id="7" name="Text 5"/>
          <p:cNvSpPr/>
          <p:nvPr/>
        </p:nvSpPr>
        <p:spPr>
          <a:xfrm>
            <a:off x="530796" y="2911227"/>
            <a:ext cx="4277916" cy="396924"/>
          </a:xfrm>
          <a:prstGeom prst="rect">
            <a:avLst/>
          </a:prstGeom>
          <a:noFill/>
          <a:ln/>
        </p:spPr>
        <p:txBody>
          <a:bodyPr wrap="square" lIns="0" tIns="0" rIns="0" bIns="0" rtlCol="0" anchor="t"/>
          <a:lstStyle/>
          <a:p>
            <a:pPr>
              <a:lnSpc>
                <a:spcPts val="1563"/>
              </a:lnSpc>
            </a:pPr>
            <a:r>
              <a:rPr lang="en-US" sz="1000" dirty="0">
                <a:solidFill>
                  <a:srgbClr val="FFFFFF"/>
                </a:solidFill>
                <a:latin typeface="Roboto" pitchFamily="34" charset="0"/>
                <a:ea typeface="Roboto" pitchFamily="34" charset="-122"/>
                <a:cs typeface="Roboto" pitchFamily="34" charset="-120"/>
              </a:rPr>
              <a:t>Составляет счёт-фактуру в </a:t>
            </a:r>
            <a:r>
              <a:rPr lang="en-US" sz="1000" b="1" dirty="0">
                <a:solidFill>
                  <a:srgbClr val="FFFFFF"/>
                </a:solidFill>
                <a:latin typeface="Roboto" pitchFamily="34" charset="0"/>
                <a:ea typeface="Roboto" pitchFamily="34" charset="-122"/>
                <a:cs typeface="Roboto" pitchFamily="34" charset="-120"/>
              </a:rPr>
              <a:t>двух экземплярах</a:t>
            </a:r>
            <a:r>
              <a:rPr lang="en-US" sz="1000" dirty="0">
                <a:solidFill>
                  <a:srgbClr val="FFFFFF"/>
                </a:solidFill>
                <a:latin typeface="Roboto" pitchFamily="34" charset="0"/>
                <a:ea typeface="Roboto" pitchFamily="34" charset="-122"/>
                <a:cs typeface="Roboto" pitchFamily="34" charset="-120"/>
              </a:rPr>
              <a:t>, регистрирует с кодом </a:t>
            </a:r>
            <a:r>
              <a:rPr lang="en-US" sz="1000" b="1" dirty="0">
                <a:solidFill>
                  <a:srgbClr val="FFFFFF"/>
                </a:solidFill>
                <a:latin typeface="Roboto" pitchFamily="34" charset="0"/>
                <a:ea typeface="Roboto" pitchFamily="34" charset="-122"/>
                <a:cs typeface="Roboto" pitchFamily="34" charset="-120"/>
              </a:rPr>
              <a:t>01 или 02</a:t>
            </a:r>
            <a:r>
              <a:rPr lang="en-US" sz="1000" dirty="0">
                <a:solidFill>
                  <a:srgbClr val="FFFFFF"/>
                </a:solidFill>
                <a:latin typeface="Roboto" pitchFamily="34" charset="0"/>
                <a:ea typeface="Roboto" pitchFamily="34" charset="-122"/>
                <a:cs typeface="Roboto" pitchFamily="34" charset="-120"/>
              </a:rPr>
              <a:t> (Письмо ФНС от 12.08.2009 № ШС-22-3/634@).</a:t>
            </a:r>
            <a:endParaRPr lang="en-US" sz="1000" dirty="0"/>
          </a:p>
        </p:txBody>
      </p:sp>
      <p:sp>
        <p:nvSpPr>
          <p:cNvPr id="8" name="Text 6"/>
          <p:cNvSpPr/>
          <p:nvPr/>
        </p:nvSpPr>
        <p:spPr>
          <a:xfrm>
            <a:off x="5150718" y="1556221"/>
            <a:ext cx="1550566" cy="193849"/>
          </a:xfrm>
          <a:prstGeom prst="rect">
            <a:avLst/>
          </a:prstGeom>
          <a:noFill/>
          <a:ln/>
        </p:spPr>
        <p:txBody>
          <a:bodyPr wrap="none" lIns="0" tIns="0" rIns="0" bIns="0" rtlCol="0" anchor="t"/>
          <a:lstStyle/>
          <a:p>
            <a:pPr>
              <a:lnSpc>
                <a:spcPts val="1500"/>
              </a:lnSpc>
            </a:pPr>
            <a:r>
              <a:rPr lang="en-US" sz="1200" dirty="0">
                <a:solidFill>
                  <a:srgbClr val="3257B8"/>
                </a:solidFill>
                <a:latin typeface="Roboto Slab" pitchFamily="34" charset="0"/>
                <a:ea typeface="Roboto Slab" pitchFamily="34" charset="-122"/>
                <a:cs typeface="Roboto Slab" pitchFamily="34" charset="-120"/>
              </a:rPr>
              <a:t>Сроки уплаты</a:t>
            </a:r>
            <a:endParaRPr lang="en-US" sz="1200" dirty="0"/>
          </a:p>
        </p:txBody>
      </p:sp>
      <p:sp>
        <p:nvSpPr>
          <p:cNvPr id="9" name="Text 7"/>
          <p:cNvSpPr/>
          <p:nvPr/>
        </p:nvSpPr>
        <p:spPr>
          <a:xfrm>
            <a:off x="5150718" y="1874044"/>
            <a:ext cx="3501851" cy="595387"/>
          </a:xfrm>
          <a:prstGeom prst="rect">
            <a:avLst/>
          </a:prstGeom>
          <a:noFill/>
          <a:ln/>
        </p:spPr>
        <p:txBody>
          <a:bodyPr wrap="square" lIns="0" tIns="0" rIns="0" bIns="0" rtlCol="0" anchor="t"/>
          <a:lstStyle/>
          <a:p>
            <a:pPr>
              <a:lnSpc>
                <a:spcPts val="1563"/>
              </a:lnSpc>
            </a:pPr>
            <a:r>
              <a:rPr lang="en-US" sz="1000" dirty="0">
                <a:solidFill>
                  <a:srgbClr val="15213F"/>
                </a:solidFill>
                <a:latin typeface="Roboto" pitchFamily="34" charset="0"/>
                <a:ea typeface="Roboto" pitchFamily="34" charset="-122"/>
                <a:cs typeface="Roboto" pitchFamily="34" charset="-120"/>
              </a:rPr>
              <a:t>Агентский НДС платят в те же сроки, что и обычный. Перечисляется платёжкой на </a:t>
            </a:r>
            <a:r>
              <a:rPr lang="en-US" sz="1000" b="1" dirty="0">
                <a:solidFill>
                  <a:srgbClr val="15213F"/>
                </a:solidFill>
                <a:latin typeface="Roboto" pitchFamily="34" charset="0"/>
                <a:ea typeface="Roboto" pitchFamily="34" charset="-122"/>
                <a:cs typeface="Roboto" pitchFamily="34" charset="-120"/>
              </a:rPr>
              <a:t>ЕНП</a:t>
            </a:r>
            <a:r>
              <a:rPr lang="en-US" sz="1000" dirty="0">
                <a:solidFill>
                  <a:srgbClr val="15213F"/>
                </a:solidFill>
                <a:latin typeface="Roboto" pitchFamily="34" charset="0"/>
                <a:ea typeface="Roboto" pitchFamily="34" charset="-122"/>
                <a:cs typeface="Roboto" pitchFamily="34" charset="-120"/>
              </a:rPr>
              <a:t>; уведомление об исчисленном налоге подавать не нужно.</a:t>
            </a:r>
            <a:endParaRPr lang="en-US" sz="1000" dirty="0"/>
          </a:p>
        </p:txBody>
      </p:sp>
      <p:sp>
        <p:nvSpPr>
          <p:cNvPr id="10" name="Text 8"/>
          <p:cNvSpPr/>
          <p:nvPr/>
        </p:nvSpPr>
        <p:spPr>
          <a:xfrm>
            <a:off x="5150718" y="2593404"/>
            <a:ext cx="1550566" cy="193849"/>
          </a:xfrm>
          <a:prstGeom prst="rect">
            <a:avLst/>
          </a:prstGeom>
          <a:noFill/>
          <a:ln/>
        </p:spPr>
        <p:txBody>
          <a:bodyPr wrap="none" lIns="0" tIns="0" rIns="0" bIns="0" rtlCol="0" anchor="t"/>
          <a:lstStyle/>
          <a:p>
            <a:pPr>
              <a:lnSpc>
                <a:spcPts val="1500"/>
              </a:lnSpc>
            </a:pPr>
            <a:r>
              <a:rPr lang="en-US" sz="1200" dirty="0">
                <a:solidFill>
                  <a:srgbClr val="3257B8"/>
                </a:solidFill>
                <a:latin typeface="Roboto Slab" pitchFamily="34" charset="0"/>
                <a:ea typeface="Roboto Slab" pitchFamily="34" charset="-122"/>
                <a:cs typeface="Roboto Slab" pitchFamily="34" charset="-120"/>
              </a:rPr>
              <a:t>КБК</a:t>
            </a:r>
            <a:endParaRPr lang="en-US" sz="1200" dirty="0"/>
          </a:p>
        </p:txBody>
      </p:sp>
      <p:sp>
        <p:nvSpPr>
          <p:cNvPr id="11" name="Text 9"/>
          <p:cNvSpPr/>
          <p:nvPr/>
        </p:nvSpPr>
        <p:spPr>
          <a:xfrm>
            <a:off x="5150718" y="2911227"/>
            <a:ext cx="3501851" cy="198463"/>
          </a:xfrm>
          <a:prstGeom prst="rect">
            <a:avLst/>
          </a:prstGeom>
          <a:noFill/>
          <a:ln/>
        </p:spPr>
        <p:txBody>
          <a:bodyPr wrap="none" lIns="0" tIns="0" rIns="0" bIns="0" rtlCol="0" anchor="t"/>
          <a:lstStyle/>
          <a:p>
            <a:pPr>
              <a:lnSpc>
                <a:spcPts val="1563"/>
              </a:lnSpc>
            </a:pPr>
            <a:r>
              <a:rPr lang="en-US" sz="1000" b="1" dirty="0">
                <a:solidFill>
                  <a:srgbClr val="15213F"/>
                </a:solidFill>
                <a:latin typeface="Roboto" pitchFamily="34" charset="0"/>
                <a:ea typeface="Roboto" pitchFamily="34" charset="-122"/>
                <a:cs typeface="Roboto" pitchFamily="34" charset="-120"/>
              </a:rPr>
              <a:t>182 1 03 01000 01 1000 110</a:t>
            </a:r>
            <a:endParaRPr lang="en-US" sz="1000" dirty="0"/>
          </a:p>
        </p:txBody>
      </p:sp>
      <p:sp>
        <p:nvSpPr>
          <p:cNvPr id="12" name="Shape 10"/>
          <p:cNvSpPr/>
          <p:nvPr/>
        </p:nvSpPr>
        <p:spPr>
          <a:xfrm>
            <a:off x="496119" y="3559299"/>
            <a:ext cx="8151763" cy="725463"/>
          </a:xfrm>
          <a:prstGeom prst="roundRect">
            <a:avLst>
              <a:gd name="adj" fmla="val 2565"/>
            </a:avLst>
          </a:prstGeom>
          <a:solidFill>
            <a:srgbClr val="B6D6FC"/>
          </a:solidFill>
          <a:ln/>
        </p:spPr>
      </p:sp>
      <p:pic>
        <p:nvPicPr>
          <p:cNvPr id="13" name="Image 0" descr="preencoded.png"/>
          <p:cNvPicPr>
            <a:picLocks noChangeAspect="1"/>
          </p:cNvPicPr>
          <p:nvPr/>
        </p:nvPicPr>
        <p:blipFill>
          <a:blip r:embed="rId3" cstate="print"/>
          <a:stretch>
            <a:fillRect/>
          </a:stretch>
        </p:blipFill>
        <p:spPr>
          <a:xfrm>
            <a:off x="620093" y="3743846"/>
            <a:ext cx="155004" cy="123974"/>
          </a:xfrm>
          <a:prstGeom prst="rect">
            <a:avLst/>
          </a:prstGeom>
        </p:spPr>
      </p:pic>
      <p:sp>
        <p:nvSpPr>
          <p:cNvPr id="14" name="Text 11"/>
          <p:cNvSpPr/>
          <p:nvPr/>
        </p:nvSpPr>
        <p:spPr>
          <a:xfrm>
            <a:off x="899071" y="3714230"/>
            <a:ext cx="7624837" cy="396924"/>
          </a:xfrm>
          <a:prstGeom prst="rect">
            <a:avLst/>
          </a:prstGeom>
          <a:noFill/>
          <a:ln/>
        </p:spPr>
        <p:txBody>
          <a:bodyPr wrap="square" lIns="0" tIns="0" rIns="0" bIns="0" rtlCol="0" anchor="t"/>
          <a:lstStyle/>
          <a:p>
            <a:pPr>
              <a:lnSpc>
                <a:spcPts val="1563"/>
              </a:lnSpc>
            </a:pPr>
            <a:r>
              <a:rPr lang="en-US" sz="1000" dirty="0">
                <a:solidFill>
                  <a:srgbClr val="000000"/>
                </a:solidFill>
                <a:latin typeface="Roboto" pitchFamily="34" charset="0"/>
                <a:ea typeface="Roboto" pitchFamily="34" charset="-122"/>
                <a:cs typeface="Roboto" pitchFamily="34" charset="-120"/>
              </a:rPr>
              <a:t>При продаже металлолома, макулатуры и в иных случаях по ст. 161 НК РФ применяются аналогичные правила оформления счёта-фактуры.</a:t>
            </a:r>
            <a:endParaRPr lang="en-US" sz="10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1088454"/>
            <a:ext cx="5797599" cy="387549"/>
          </a:xfrm>
          <a:prstGeom prst="rect">
            <a:avLst/>
          </a:prstGeom>
          <a:noFill/>
          <a:ln/>
        </p:spPr>
        <p:txBody>
          <a:bodyPr wrap="none" lIns="0" tIns="0" rIns="0" bIns="0" rtlCol="0" anchor="t"/>
          <a:lstStyle/>
          <a:p>
            <a:pPr>
              <a:lnSpc>
                <a:spcPts val="3031"/>
              </a:lnSpc>
            </a:pPr>
            <a:r>
              <a:rPr lang="en-US" sz="2400" b="1" dirty="0">
                <a:solidFill>
                  <a:srgbClr val="025373"/>
                </a:solidFill>
                <a:latin typeface="Calibri" pitchFamily="34" charset="0"/>
                <a:ea typeface="Roboto Slab" pitchFamily="34" charset="-122"/>
                <a:cs typeface="Calibri" pitchFamily="34" charset="0"/>
              </a:rPr>
              <a:t>Вычет агентского НДС и декларация</a:t>
            </a:r>
          </a:p>
        </p:txBody>
      </p:sp>
      <p:sp>
        <p:nvSpPr>
          <p:cNvPr id="3" name="Shape 1"/>
          <p:cNvSpPr/>
          <p:nvPr/>
        </p:nvSpPr>
        <p:spPr>
          <a:xfrm>
            <a:off x="496119" y="1724025"/>
            <a:ext cx="2634556" cy="2330946"/>
          </a:xfrm>
          <a:prstGeom prst="roundRect">
            <a:avLst>
              <a:gd name="adj" fmla="val 2942"/>
            </a:avLst>
          </a:prstGeom>
          <a:solidFill>
            <a:srgbClr val="FBFCFE"/>
          </a:solidFill>
          <a:ln w="22860">
            <a:solidFill>
              <a:srgbClr val="CFD2D8"/>
            </a:solidFill>
            <a:prstDash val="solid"/>
          </a:ln>
        </p:spPr>
      </p:sp>
      <p:pic>
        <p:nvPicPr>
          <p:cNvPr id="4" name="Image 0" descr="preencoded.png"/>
          <p:cNvPicPr>
            <a:picLocks noChangeAspect="1"/>
          </p:cNvPicPr>
          <p:nvPr/>
        </p:nvPicPr>
        <p:blipFill>
          <a:blip r:embed="rId3" cstate="print"/>
          <a:stretch>
            <a:fillRect/>
          </a:stretch>
        </p:blipFill>
        <p:spPr>
          <a:xfrm>
            <a:off x="481831" y="1724025"/>
            <a:ext cx="57150" cy="2330946"/>
          </a:xfrm>
          <a:prstGeom prst="rect">
            <a:avLst/>
          </a:prstGeom>
        </p:spPr>
      </p:pic>
      <p:sp>
        <p:nvSpPr>
          <p:cNvPr id="5" name="Text 2"/>
          <p:cNvSpPr/>
          <p:nvPr/>
        </p:nvSpPr>
        <p:spPr>
          <a:xfrm>
            <a:off x="677243" y="1862286"/>
            <a:ext cx="1550566" cy="193849"/>
          </a:xfrm>
          <a:prstGeom prst="rect">
            <a:avLst/>
          </a:prstGeom>
          <a:noFill/>
          <a:ln/>
        </p:spPr>
        <p:txBody>
          <a:bodyPr wrap="none" lIns="0" tIns="0" rIns="0" bIns="0" rtlCol="0" anchor="t"/>
          <a:lstStyle/>
          <a:p>
            <a:pPr>
              <a:lnSpc>
                <a:spcPts val="1500"/>
              </a:lnSpc>
            </a:pPr>
            <a:r>
              <a:rPr lang="en-US" sz="1200" dirty="0">
                <a:solidFill>
                  <a:srgbClr val="15213F"/>
                </a:solidFill>
                <a:latin typeface="Roboto Slab" pitchFamily="34" charset="0"/>
                <a:ea typeface="Roboto Slab" pitchFamily="34" charset="-122"/>
                <a:cs typeface="Roboto Slab" pitchFamily="34" charset="-120"/>
              </a:rPr>
              <a:t>Условие вычета</a:t>
            </a:r>
            <a:endParaRPr lang="en-US" sz="1200" dirty="0"/>
          </a:p>
        </p:txBody>
      </p:sp>
      <p:sp>
        <p:nvSpPr>
          <p:cNvPr id="6" name="Text 3"/>
          <p:cNvSpPr/>
          <p:nvPr/>
        </p:nvSpPr>
        <p:spPr>
          <a:xfrm>
            <a:off x="677243" y="2130549"/>
            <a:ext cx="2315171" cy="1190774"/>
          </a:xfrm>
          <a:prstGeom prst="rect">
            <a:avLst/>
          </a:prstGeom>
          <a:noFill/>
          <a:ln/>
        </p:spPr>
        <p:txBody>
          <a:bodyPr wrap="square" lIns="0" tIns="0" rIns="0" bIns="0" rtlCol="0" anchor="t"/>
          <a:lstStyle/>
          <a:p>
            <a:pPr>
              <a:lnSpc>
                <a:spcPts val="1563"/>
              </a:lnSpc>
            </a:pPr>
            <a:r>
              <a:rPr lang="en-US" sz="1000" dirty="0">
                <a:solidFill>
                  <a:srgbClr val="15213F"/>
                </a:solidFill>
                <a:latin typeface="Roboto" pitchFamily="34" charset="0"/>
                <a:ea typeface="Roboto" pitchFamily="34" charset="-122"/>
                <a:cs typeface="Roboto" pitchFamily="34" charset="-120"/>
              </a:rPr>
              <a:t>Принять к вычету агентский НДС можно </a:t>
            </a:r>
            <a:r>
              <a:rPr lang="en-US" sz="1000" b="1" dirty="0">
                <a:solidFill>
                  <a:srgbClr val="15213F"/>
                </a:solidFill>
                <a:latin typeface="Roboto" pitchFamily="34" charset="0"/>
                <a:ea typeface="Roboto" pitchFamily="34" charset="-122"/>
                <a:cs typeface="Roboto" pitchFamily="34" charset="-120"/>
              </a:rPr>
              <a:t>только в квартале принятия к учёту</a:t>
            </a:r>
            <a:r>
              <a:rPr lang="en-US" sz="1000" dirty="0">
                <a:solidFill>
                  <a:srgbClr val="15213F"/>
                </a:solidFill>
                <a:latin typeface="Roboto" pitchFamily="34" charset="0"/>
                <a:ea typeface="Roboto" pitchFamily="34" charset="-122"/>
                <a:cs typeface="Roboto" pitchFamily="34" charset="-120"/>
              </a:rPr>
              <a:t> товаров или услуг, предназначенных для облагаемой НДС деятельности. Трёхлетний срок для этого вычета </a:t>
            </a:r>
            <a:r>
              <a:rPr lang="en-US" sz="1000" b="1" dirty="0">
                <a:solidFill>
                  <a:srgbClr val="15213F"/>
                </a:solidFill>
                <a:latin typeface="Roboto" pitchFamily="34" charset="0"/>
                <a:ea typeface="Roboto" pitchFamily="34" charset="-122"/>
                <a:cs typeface="Roboto" pitchFamily="34" charset="-120"/>
              </a:rPr>
              <a:t>не предусмотрен</a:t>
            </a:r>
            <a:r>
              <a:rPr lang="en-US" sz="1000" dirty="0">
                <a:solidFill>
                  <a:srgbClr val="15213F"/>
                </a:solidFill>
                <a:latin typeface="Roboto" pitchFamily="34" charset="0"/>
                <a:ea typeface="Roboto" pitchFamily="34" charset="-122"/>
                <a:cs typeface="Roboto" pitchFamily="34" charset="-120"/>
              </a:rPr>
              <a:t>.</a:t>
            </a:r>
            <a:endParaRPr lang="en-US" sz="1000" dirty="0"/>
          </a:p>
        </p:txBody>
      </p:sp>
      <p:sp>
        <p:nvSpPr>
          <p:cNvPr id="7" name="Shape 4"/>
          <p:cNvSpPr/>
          <p:nvPr/>
        </p:nvSpPr>
        <p:spPr>
          <a:xfrm>
            <a:off x="3254648" y="1724025"/>
            <a:ext cx="2634630" cy="2330946"/>
          </a:xfrm>
          <a:prstGeom prst="roundRect">
            <a:avLst>
              <a:gd name="adj" fmla="val 2942"/>
            </a:avLst>
          </a:prstGeom>
          <a:solidFill>
            <a:srgbClr val="FBFCFE"/>
          </a:solidFill>
          <a:ln w="22860">
            <a:solidFill>
              <a:srgbClr val="CFD2D8"/>
            </a:solidFill>
            <a:prstDash val="solid"/>
          </a:ln>
        </p:spPr>
      </p:sp>
      <p:pic>
        <p:nvPicPr>
          <p:cNvPr id="8" name="Image 1" descr="preencoded.png"/>
          <p:cNvPicPr>
            <a:picLocks noChangeAspect="1"/>
          </p:cNvPicPr>
          <p:nvPr/>
        </p:nvPicPr>
        <p:blipFill>
          <a:blip r:embed="rId3" cstate="print"/>
          <a:stretch>
            <a:fillRect/>
          </a:stretch>
        </p:blipFill>
        <p:spPr>
          <a:xfrm>
            <a:off x="3240361" y="1724025"/>
            <a:ext cx="57150" cy="2330946"/>
          </a:xfrm>
          <a:prstGeom prst="rect">
            <a:avLst/>
          </a:prstGeom>
        </p:spPr>
      </p:pic>
      <p:sp>
        <p:nvSpPr>
          <p:cNvPr id="9" name="Text 5"/>
          <p:cNvSpPr/>
          <p:nvPr/>
        </p:nvSpPr>
        <p:spPr>
          <a:xfrm>
            <a:off x="3435772" y="1862286"/>
            <a:ext cx="2007468" cy="193849"/>
          </a:xfrm>
          <a:prstGeom prst="rect">
            <a:avLst/>
          </a:prstGeom>
          <a:noFill/>
          <a:ln/>
        </p:spPr>
        <p:txBody>
          <a:bodyPr wrap="none" lIns="0" tIns="0" rIns="0" bIns="0" rtlCol="0" anchor="t"/>
          <a:lstStyle/>
          <a:p>
            <a:pPr>
              <a:lnSpc>
                <a:spcPts val="1500"/>
              </a:lnSpc>
            </a:pPr>
            <a:r>
              <a:rPr lang="en-US" sz="1200" dirty="0">
                <a:solidFill>
                  <a:srgbClr val="15213F"/>
                </a:solidFill>
                <a:latin typeface="Roboto Slab" pitchFamily="34" charset="0"/>
                <a:ea typeface="Roboto Slab" pitchFamily="34" charset="-122"/>
                <a:cs typeface="Roboto Slab" pitchFamily="34" charset="-120"/>
              </a:rPr>
              <a:t>Когда вычет невозможен</a:t>
            </a:r>
            <a:endParaRPr lang="en-US" sz="1200" dirty="0"/>
          </a:p>
        </p:txBody>
      </p:sp>
      <p:sp>
        <p:nvSpPr>
          <p:cNvPr id="10" name="Text 6"/>
          <p:cNvSpPr/>
          <p:nvPr/>
        </p:nvSpPr>
        <p:spPr>
          <a:xfrm>
            <a:off x="3435772" y="2130549"/>
            <a:ext cx="2315245" cy="1190774"/>
          </a:xfrm>
          <a:prstGeom prst="rect">
            <a:avLst/>
          </a:prstGeom>
          <a:noFill/>
          <a:ln/>
        </p:spPr>
        <p:txBody>
          <a:bodyPr wrap="square" lIns="0" tIns="0" rIns="0" bIns="0" rtlCol="0" anchor="t"/>
          <a:lstStyle/>
          <a:p>
            <a:pPr>
              <a:lnSpc>
                <a:spcPts val="1563"/>
              </a:lnSpc>
            </a:pPr>
            <a:r>
              <a:rPr lang="en-US" sz="1000" dirty="0">
                <a:solidFill>
                  <a:srgbClr val="15213F"/>
                </a:solidFill>
                <a:latin typeface="Roboto" pitchFamily="34" charset="0"/>
                <a:ea typeface="Roboto" pitchFamily="34" charset="-122"/>
                <a:cs typeface="Roboto" pitchFamily="34" charset="-120"/>
              </a:rPr>
              <a:t>Нельзя принять к вычету агентский НДС по </a:t>
            </a:r>
            <a:r>
              <a:rPr lang="en-US" sz="1000" b="1" dirty="0">
                <a:solidFill>
                  <a:srgbClr val="15213F"/>
                </a:solidFill>
                <a:latin typeface="Roboto" pitchFamily="34" charset="0"/>
                <a:ea typeface="Roboto" pitchFamily="34" charset="-122"/>
                <a:cs typeface="Roboto" pitchFamily="34" charset="-120"/>
              </a:rPr>
              <a:t>посредническим договорам с нерезидентом</a:t>
            </a:r>
            <a:r>
              <a:rPr lang="en-US" sz="1000" dirty="0">
                <a:solidFill>
                  <a:srgbClr val="15213F"/>
                </a:solidFill>
                <a:latin typeface="Roboto" pitchFamily="34" charset="0"/>
                <a:ea typeface="Roboto" pitchFamily="34" charset="-122"/>
                <a:cs typeface="Roboto" pitchFamily="34" charset="-120"/>
              </a:rPr>
              <a:t> и при применении </a:t>
            </a:r>
            <a:r>
              <a:rPr lang="en-US" sz="1000" b="1" dirty="0">
                <a:solidFill>
                  <a:srgbClr val="15213F"/>
                </a:solidFill>
                <a:latin typeface="Roboto" pitchFamily="34" charset="0"/>
                <a:ea typeface="Roboto" pitchFamily="34" charset="-122"/>
                <a:cs typeface="Roboto" pitchFamily="34" charset="-120"/>
              </a:rPr>
              <a:t>пониженных ставок на УСН</a:t>
            </a:r>
            <a:r>
              <a:rPr lang="en-US" sz="1000" dirty="0">
                <a:solidFill>
                  <a:srgbClr val="15213F"/>
                </a:solidFill>
                <a:latin typeface="Roboto" pitchFamily="34" charset="0"/>
                <a:ea typeface="Roboto" pitchFamily="34" charset="-122"/>
                <a:cs typeface="Roboto" pitchFamily="34" charset="-120"/>
              </a:rPr>
              <a:t> (ст. 171 НК РФ, Письмо Минфина от 14.07.2020 № 03-07-14/61018).</a:t>
            </a:r>
            <a:endParaRPr lang="en-US" sz="1000" dirty="0"/>
          </a:p>
        </p:txBody>
      </p:sp>
      <p:sp>
        <p:nvSpPr>
          <p:cNvPr id="11" name="Shape 7"/>
          <p:cNvSpPr/>
          <p:nvPr/>
        </p:nvSpPr>
        <p:spPr>
          <a:xfrm>
            <a:off x="6013252" y="1724025"/>
            <a:ext cx="2634556" cy="2330946"/>
          </a:xfrm>
          <a:prstGeom prst="roundRect">
            <a:avLst>
              <a:gd name="adj" fmla="val 2942"/>
            </a:avLst>
          </a:prstGeom>
          <a:solidFill>
            <a:srgbClr val="FBFCFE"/>
          </a:solidFill>
          <a:ln w="22860">
            <a:solidFill>
              <a:srgbClr val="CFD2D8"/>
            </a:solidFill>
            <a:prstDash val="solid"/>
          </a:ln>
        </p:spPr>
      </p:sp>
      <p:pic>
        <p:nvPicPr>
          <p:cNvPr id="12" name="Image 2" descr="preencoded.png"/>
          <p:cNvPicPr>
            <a:picLocks noChangeAspect="1"/>
          </p:cNvPicPr>
          <p:nvPr/>
        </p:nvPicPr>
        <p:blipFill>
          <a:blip r:embed="rId3" cstate="print"/>
          <a:stretch>
            <a:fillRect/>
          </a:stretch>
        </p:blipFill>
        <p:spPr>
          <a:xfrm>
            <a:off x="5998964" y="1724025"/>
            <a:ext cx="57150" cy="2330946"/>
          </a:xfrm>
          <a:prstGeom prst="rect">
            <a:avLst/>
          </a:prstGeom>
        </p:spPr>
      </p:pic>
      <p:sp>
        <p:nvSpPr>
          <p:cNvPr id="13" name="Text 8"/>
          <p:cNvSpPr/>
          <p:nvPr/>
        </p:nvSpPr>
        <p:spPr>
          <a:xfrm>
            <a:off x="6194376" y="1862286"/>
            <a:ext cx="2122289" cy="193849"/>
          </a:xfrm>
          <a:prstGeom prst="rect">
            <a:avLst/>
          </a:prstGeom>
          <a:noFill/>
          <a:ln/>
        </p:spPr>
        <p:txBody>
          <a:bodyPr wrap="none" lIns="0" tIns="0" rIns="0" bIns="0" rtlCol="0" anchor="t"/>
          <a:lstStyle/>
          <a:p>
            <a:pPr>
              <a:lnSpc>
                <a:spcPts val="1500"/>
              </a:lnSpc>
            </a:pPr>
            <a:r>
              <a:rPr lang="en-US" sz="1200" dirty="0">
                <a:solidFill>
                  <a:srgbClr val="15213F"/>
                </a:solidFill>
                <a:latin typeface="Roboto Slab" pitchFamily="34" charset="0"/>
                <a:ea typeface="Roboto Slab" pitchFamily="34" charset="-122"/>
                <a:cs typeface="Roboto Slab" pitchFamily="34" charset="-120"/>
              </a:rPr>
              <a:t>Возмещение и декларация</a:t>
            </a:r>
            <a:endParaRPr lang="en-US" sz="1200" dirty="0"/>
          </a:p>
        </p:txBody>
      </p:sp>
      <p:sp>
        <p:nvSpPr>
          <p:cNvPr id="14" name="Text 9"/>
          <p:cNvSpPr/>
          <p:nvPr/>
        </p:nvSpPr>
        <p:spPr>
          <a:xfrm>
            <a:off x="6194376" y="2130549"/>
            <a:ext cx="2315171" cy="1786161"/>
          </a:xfrm>
          <a:prstGeom prst="rect">
            <a:avLst/>
          </a:prstGeom>
          <a:noFill/>
          <a:ln/>
        </p:spPr>
        <p:txBody>
          <a:bodyPr wrap="square" lIns="0" tIns="0" rIns="0" bIns="0" rtlCol="0" anchor="t"/>
          <a:lstStyle/>
          <a:p>
            <a:pPr>
              <a:lnSpc>
                <a:spcPts val="1563"/>
              </a:lnSpc>
            </a:pPr>
            <a:r>
              <a:rPr lang="en-US" sz="1000" dirty="0">
                <a:solidFill>
                  <a:srgbClr val="15213F"/>
                </a:solidFill>
                <a:latin typeface="Roboto" pitchFamily="34" charset="0"/>
                <a:ea typeface="Roboto" pitchFamily="34" charset="-122"/>
                <a:cs typeface="Roboto" pitchFamily="34" charset="-120"/>
              </a:rPr>
              <a:t>При превышении вычетов над исчисленным НДС агент вправе возместить разницу в общем порядке. В декларации заполняется </a:t>
            </a:r>
            <a:r>
              <a:rPr lang="en-US" sz="1000" b="1" dirty="0">
                <a:solidFill>
                  <a:srgbClr val="15213F"/>
                </a:solidFill>
                <a:latin typeface="Roboto" pitchFamily="34" charset="0"/>
                <a:ea typeface="Roboto" pitchFamily="34" charset="-122"/>
                <a:cs typeface="Roboto" pitchFamily="34" charset="-120"/>
              </a:rPr>
              <a:t>раздел 2</a:t>
            </a:r>
            <a:r>
              <a:rPr lang="en-US" sz="1000" dirty="0">
                <a:solidFill>
                  <a:srgbClr val="15213F"/>
                </a:solidFill>
                <a:latin typeface="Roboto" pitchFamily="34" charset="0"/>
                <a:ea typeface="Roboto" pitchFamily="34" charset="-122"/>
                <a:cs typeface="Roboto" pitchFamily="34" charset="-120"/>
              </a:rPr>
              <a:t> (исчисленный налог по каждому контрагенту), вычет агентского НДС отражается в </a:t>
            </a:r>
            <a:r>
              <a:rPr lang="en-US" sz="1000" b="1" dirty="0">
                <a:solidFill>
                  <a:srgbClr val="15213F"/>
                </a:solidFill>
                <a:latin typeface="Roboto" pitchFamily="34" charset="0"/>
                <a:ea typeface="Roboto" pitchFamily="34" charset="-122"/>
                <a:cs typeface="Roboto" pitchFamily="34" charset="-120"/>
              </a:rPr>
              <a:t>строке 180 раздела 3</a:t>
            </a:r>
            <a:r>
              <a:rPr lang="en-US" sz="1000" dirty="0">
                <a:solidFill>
                  <a:srgbClr val="15213F"/>
                </a:solidFill>
                <a:latin typeface="Roboto" pitchFamily="34" charset="0"/>
                <a:ea typeface="Roboto" pitchFamily="34" charset="-122"/>
                <a:cs typeface="Roboto" pitchFamily="34" charset="-120"/>
              </a:rPr>
              <a:t>. Счёт-фактура регистрируется в книге покупок с </a:t>
            </a:r>
            <a:r>
              <a:rPr lang="en-US" sz="1000" b="1" dirty="0">
                <a:solidFill>
                  <a:srgbClr val="15213F"/>
                </a:solidFill>
                <a:latin typeface="Roboto" pitchFamily="34" charset="0"/>
                <a:ea typeface="Roboto" pitchFamily="34" charset="-122"/>
                <a:cs typeface="Roboto" pitchFamily="34" charset="-120"/>
              </a:rPr>
              <a:t>кодом 06</a:t>
            </a:r>
            <a:r>
              <a:rPr lang="en-US" sz="1000" dirty="0">
                <a:solidFill>
                  <a:srgbClr val="15213F"/>
                </a:solidFill>
                <a:latin typeface="Roboto" pitchFamily="34" charset="0"/>
                <a:ea typeface="Roboto" pitchFamily="34" charset="-122"/>
                <a:cs typeface="Roboto" pitchFamily="34" charset="-120"/>
              </a:rPr>
              <a:t>.</a:t>
            </a:r>
            <a:endParaRPr lang="en-US" sz="10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Объект 2">
            <a:extLst>
              <a:ext uri="{FF2B5EF4-FFF2-40B4-BE49-F238E27FC236}">
                <a16:creationId xmlns="" xmlns:a16="http://schemas.microsoft.com/office/drawing/2014/main" id="{1FFBD393-EC16-4149-91BA-74EF4945B724}"/>
              </a:ext>
            </a:extLst>
          </p:cNvPr>
          <p:cNvSpPr>
            <a:spLocks noGrp="1"/>
          </p:cNvSpPr>
          <p:nvPr>
            <p:ph sz="quarter" idx="13"/>
          </p:nvPr>
        </p:nvSpPr>
        <p:spPr>
          <a:xfrm>
            <a:off x="539552" y="771550"/>
            <a:ext cx="8069466" cy="2645569"/>
          </a:xfrm>
        </p:spPr>
        <p:txBody>
          <a:bodyPr>
            <a:noAutofit/>
          </a:bodyPr>
          <a:lstStyle/>
          <a:p>
            <a:pPr marL="33338" indent="367904" algn="just">
              <a:buNone/>
            </a:pPr>
            <a:r>
              <a:rPr lang="ru-RU" altLang="ru-RU" sz="1600" b="1" dirty="0">
                <a:solidFill>
                  <a:srgbClr val="025373"/>
                </a:solidFill>
                <a:latin typeface="Calibri" panose="020F0502020204030204" pitchFamily="34" charset="0"/>
                <a:cs typeface="Calibri" panose="020F0502020204030204" pitchFamily="34" charset="0"/>
              </a:rPr>
              <a:t>ЭКСПОРТ</a:t>
            </a:r>
            <a:r>
              <a:rPr lang="ru-RU" altLang="ru-RU" sz="1600" dirty="0">
                <a:solidFill>
                  <a:srgbClr val="025373"/>
                </a:solidFill>
                <a:latin typeface="Calibri" panose="020F0502020204030204" pitchFamily="34" charset="0"/>
                <a:cs typeface="Calibri" panose="020F0502020204030204" pitchFamily="34" charset="0"/>
              </a:rPr>
              <a:t> </a:t>
            </a:r>
          </a:p>
          <a:p>
            <a:pPr marL="33338" indent="367904" algn="just">
              <a:buNone/>
            </a:pPr>
            <a:r>
              <a:rPr lang="ru-RU" altLang="ru-RU" sz="1600" dirty="0">
                <a:solidFill>
                  <a:srgbClr val="025373"/>
                </a:solidFill>
                <a:latin typeface="Calibri" panose="020F0502020204030204" pitchFamily="34" charset="0"/>
                <a:cs typeface="Calibri" panose="020F0502020204030204" pitchFamily="34" charset="0"/>
              </a:rPr>
              <a:t>Пример: Согласно условиям контракта на поставку товара ООО "Мера" обязуется передать швейцарскому контрагенту партию сырьевого товара стоимостью 100 000 у. е. Товар передается на территории РФ, датой поставки считается дата подписания акта приемки товара.</a:t>
            </a:r>
          </a:p>
          <a:p>
            <a:pPr marL="33338" indent="367904" algn="just">
              <a:buNone/>
            </a:pPr>
            <a:r>
              <a:rPr lang="ru-RU" altLang="ru-RU" sz="1600" b="1" dirty="0" smtClean="0">
                <a:solidFill>
                  <a:srgbClr val="025373"/>
                </a:solidFill>
                <a:latin typeface="Calibri" panose="020F0502020204030204" pitchFamily="34" charset="0"/>
                <a:cs typeface="Calibri" panose="020F0502020204030204" pitchFamily="34" charset="0"/>
              </a:rPr>
              <a:t>28.03.2026 </a:t>
            </a:r>
            <a:r>
              <a:rPr lang="ru-RU" altLang="ru-RU" sz="1600" b="1" dirty="0">
                <a:solidFill>
                  <a:srgbClr val="025373"/>
                </a:solidFill>
                <a:latin typeface="Calibri" panose="020F0502020204030204" pitchFamily="34" charset="0"/>
                <a:cs typeface="Calibri" panose="020F0502020204030204" pitchFamily="34" charset="0"/>
              </a:rPr>
              <a:t>товар передан </a:t>
            </a:r>
            <a:r>
              <a:rPr lang="ru-RU" altLang="ru-RU" sz="1600" b="1" dirty="0" smtClean="0">
                <a:solidFill>
                  <a:srgbClr val="025373"/>
                </a:solidFill>
                <a:latin typeface="Calibri" panose="020F0502020204030204" pitchFamily="34" charset="0"/>
                <a:cs typeface="Calibri" panose="020F0502020204030204" pitchFamily="34" charset="0"/>
              </a:rPr>
              <a:t>перевозчику</a:t>
            </a:r>
            <a:r>
              <a:rPr lang="ru-RU" altLang="ru-RU" sz="1600" dirty="0" smtClean="0">
                <a:solidFill>
                  <a:srgbClr val="025373"/>
                </a:solidFill>
                <a:latin typeface="Calibri" panose="020F0502020204030204" pitchFamily="34" charset="0"/>
                <a:cs typeface="Calibri" panose="020F0502020204030204" pitchFamily="34" charset="0"/>
              </a:rPr>
              <a:t>, </a:t>
            </a:r>
            <a:r>
              <a:rPr lang="ru-RU" altLang="ru-RU" sz="1600" dirty="0">
                <a:solidFill>
                  <a:srgbClr val="025373"/>
                </a:solidFill>
                <a:latin typeface="Calibri" panose="020F0502020204030204" pitchFamily="34" charset="0"/>
                <a:cs typeface="Calibri" panose="020F0502020204030204" pitchFamily="34" charset="0"/>
              </a:rPr>
              <a:t>что подтверждают акты приемки товара.</a:t>
            </a:r>
          </a:p>
          <a:p>
            <a:pPr marL="33338" indent="367904" algn="just">
              <a:buNone/>
            </a:pPr>
            <a:r>
              <a:rPr lang="ru-RU" altLang="ru-RU" sz="1600" b="1" dirty="0" smtClean="0">
                <a:solidFill>
                  <a:srgbClr val="025373"/>
                </a:solidFill>
                <a:latin typeface="Calibri" panose="020F0502020204030204" pitchFamily="34" charset="0"/>
                <a:cs typeface="Calibri" panose="020F0502020204030204" pitchFamily="34" charset="0"/>
              </a:rPr>
              <a:t>02.04.2026 </a:t>
            </a:r>
            <a:r>
              <a:rPr lang="ru-RU" altLang="ru-RU" sz="1600" b="1" dirty="0">
                <a:solidFill>
                  <a:srgbClr val="025373"/>
                </a:solidFill>
                <a:latin typeface="Calibri" panose="020F0502020204030204" pitchFamily="34" charset="0"/>
                <a:cs typeface="Calibri" panose="020F0502020204030204" pitchFamily="34" charset="0"/>
              </a:rPr>
              <a:t>товар помещен под таможенный режим экспорта </a:t>
            </a:r>
            <a:r>
              <a:rPr lang="ru-RU" altLang="ru-RU" sz="1600" dirty="0">
                <a:solidFill>
                  <a:srgbClr val="025373"/>
                </a:solidFill>
                <a:latin typeface="Calibri" panose="020F0502020204030204" pitchFamily="34" charset="0"/>
                <a:cs typeface="Calibri" panose="020F0502020204030204" pitchFamily="34" charset="0"/>
              </a:rPr>
              <a:t>(что подтверждается штампом "Выпуск разрешен" на грузовой таможенной декларации).</a:t>
            </a:r>
          </a:p>
          <a:p>
            <a:pPr marL="33338" indent="367904" algn="just">
              <a:buNone/>
            </a:pPr>
            <a:r>
              <a:rPr lang="ru-RU" altLang="ru-RU" sz="1600" b="1" dirty="0" smtClean="0">
                <a:solidFill>
                  <a:srgbClr val="025373"/>
                </a:solidFill>
                <a:latin typeface="Calibri" panose="020F0502020204030204" pitchFamily="34" charset="0"/>
                <a:cs typeface="Calibri" panose="020F0502020204030204" pitchFamily="34" charset="0"/>
              </a:rPr>
              <a:t>6.04.2026 товар </a:t>
            </a:r>
            <a:r>
              <a:rPr lang="ru-RU" altLang="ru-RU" sz="1600" b="1" dirty="0">
                <a:solidFill>
                  <a:srgbClr val="025373"/>
                </a:solidFill>
                <a:latin typeface="Calibri" panose="020F0502020204030204" pitchFamily="34" charset="0"/>
                <a:cs typeface="Calibri" panose="020F0502020204030204" pitchFamily="34" charset="0"/>
              </a:rPr>
              <a:t>вывезен с таможенной территории РФ</a:t>
            </a:r>
            <a:r>
              <a:rPr lang="ru-RU" altLang="ru-RU" sz="1600" dirty="0">
                <a:solidFill>
                  <a:srgbClr val="025373"/>
                </a:solidFill>
                <a:latin typeface="Calibri" panose="020F0502020204030204" pitchFamily="34" charset="0"/>
                <a:cs typeface="Calibri" panose="020F0502020204030204" pitchFamily="34" charset="0"/>
              </a:rPr>
              <a:t>.</a:t>
            </a:r>
          </a:p>
          <a:p>
            <a:pPr marL="33338" indent="367904" algn="just">
              <a:buNone/>
            </a:pPr>
            <a:r>
              <a:rPr lang="ru-RU" altLang="ru-RU" sz="1600" dirty="0">
                <a:solidFill>
                  <a:srgbClr val="025373"/>
                </a:solidFill>
                <a:latin typeface="Calibri" panose="020F0502020204030204" pitchFamily="34" charset="0"/>
                <a:cs typeface="Calibri" panose="020F0502020204030204" pitchFamily="34" charset="0"/>
              </a:rPr>
              <a:t>Поскольку датой выпуска товара с таможенной территории РФ является </a:t>
            </a:r>
            <a:r>
              <a:rPr lang="ru-RU" altLang="ru-RU" sz="1600" b="1" dirty="0" smtClean="0">
                <a:solidFill>
                  <a:srgbClr val="025373"/>
                </a:solidFill>
                <a:latin typeface="Calibri" panose="020F0502020204030204" pitchFamily="34" charset="0"/>
                <a:cs typeface="Calibri" panose="020F0502020204030204" pitchFamily="34" charset="0"/>
              </a:rPr>
              <a:t>02.04.2026,</a:t>
            </a:r>
            <a:r>
              <a:rPr lang="ru-RU" altLang="ru-RU" sz="1600" dirty="0" smtClean="0">
                <a:solidFill>
                  <a:srgbClr val="025373"/>
                </a:solidFill>
                <a:latin typeface="Calibri" panose="020F0502020204030204" pitchFamily="34" charset="0"/>
                <a:cs typeface="Calibri" panose="020F0502020204030204" pitchFamily="34" charset="0"/>
              </a:rPr>
              <a:t> </a:t>
            </a:r>
            <a:r>
              <a:rPr lang="ru-RU" altLang="ru-RU" sz="1600" dirty="0">
                <a:solidFill>
                  <a:srgbClr val="025373"/>
                </a:solidFill>
                <a:latin typeface="Calibri" panose="020F0502020204030204" pitchFamily="34" charset="0"/>
                <a:cs typeface="Calibri" panose="020F0502020204030204" pitchFamily="34" charset="0"/>
              </a:rPr>
              <a:t>обязанность налогоплательщика-экспортера исчислить и уплатить НДС по ставке </a:t>
            </a:r>
            <a:r>
              <a:rPr lang="ru-RU" altLang="ru-RU" sz="1600" dirty="0" smtClean="0">
                <a:solidFill>
                  <a:srgbClr val="025373"/>
                </a:solidFill>
                <a:latin typeface="Calibri" panose="020F0502020204030204" pitchFamily="34" charset="0"/>
                <a:cs typeface="Calibri" panose="020F0502020204030204" pitchFamily="34" charset="0"/>
              </a:rPr>
              <a:t>22 % (10%) </a:t>
            </a:r>
            <a:r>
              <a:rPr lang="ru-RU" altLang="ru-RU" sz="1600" dirty="0">
                <a:solidFill>
                  <a:srgbClr val="025373"/>
                </a:solidFill>
                <a:latin typeface="Calibri" panose="020F0502020204030204" pitchFamily="34" charset="0"/>
                <a:cs typeface="Calibri" panose="020F0502020204030204" pitchFamily="34" charset="0"/>
              </a:rPr>
              <a:t>по указанной операции может возникнуть, если </a:t>
            </a:r>
            <a:r>
              <a:rPr lang="ru-RU" altLang="ru-RU" sz="1600" b="1" dirty="0">
                <a:solidFill>
                  <a:srgbClr val="025373"/>
                </a:solidFill>
                <a:latin typeface="Calibri" panose="020F0502020204030204" pitchFamily="34" charset="0"/>
                <a:cs typeface="Calibri" panose="020F0502020204030204" pitchFamily="34" charset="0"/>
              </a:rPr>
              <a:t>до </a:t>
            </a:r>
            <a:r>
              <a:rPr lang="ru-RU" altLang="ru-RU" sz="1600" b="1" dirty="0" smtClean="0">
                <a:solidFill>
                  <a:srgbClr val="025373"/>
                </a:solidFill>
                <a:latin typeface="Calibri" panose="020F0502020204030204" pitchFamily="34" charset="0"/>
                <a:cs typeface="Calibri" panose="020F0502020204030204" pitchFamily="34" charset="0"/>
              </a:rPr>
              <a:t>29.09.2026 </a:t>
            </a:r>
            <a:r>
              <a:rPr lang="ru-RU" altLang="ru-RU" sz="1600" b="1" dirty="0">
                <a:solidFill>
                  <a:srgbClr val="025373"/>
                </a:solidFill>
                <a:latin typeface="Calibri" panose="020F0502020204030204" pitchFamily="34" charset="0"/>
                <a:cs typeface="Calibri" panose="020F0502020204030204" pitchFamily="34" charset="0"/>
              </a:rPr>
              <a:t>в налоговый орган не будут представлены документы</a:t>
            </a:r>
            <a:r>
              <a:rPr lang="ru-RU" altLang="ru-RU" sz="1600" dirty="0">
                <a:solidFill>
                  <a:srgbClr val="025373"/>
                </a:solidFill>
                <a:latin typeface="Calibri" panose="020F0502020204030204" pitchFamily="34" charset="0"/>
                <a:cs typeface="Calibri" panose="020F0502020204030204" pitchFamily="34" charset="0"/>
              </a:rPr>
              <a:t>, предусмотренные ст. 165 НК РФ.</a:t>
            </a:r>
          </a:p>
          <a:p>
            <a:pPr marL="33338" indent="367904" algn="just"/>
            <a:endParaRPr lang="ru-RU" altLang="ru-RU" sz="1600" dirty="0">
              <a:solidFill>
                <a:srgbClr val="02537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7EE17B4E-3D56-4772-A53D-401BBBB0EE2C}"/>
              </a:ext>
            </a:extLst>
          </p:cNvPr>
          <p:cNvSpPr>
            <a:spLocks noGrp="1"/>
          </p:cNvSpPr>
          <p:nvPr>
            <p:ph sz="quarter" idx="13"/>
          </p:nvPr>
        </p:nvSpPr>
        <p:spPr>
          <a:xfrm>
            <a:off x="755576" y="843558"/>
            <a:ext cx="7344816" cy="2606278"/>
          </a:xfrm>
        </p:spPr>
        <p:txBody>
          <a:bodyPr>
            <a:noAutofit/>
          </a:bodyPr>
          <a:lstStyle/>
          <a:p>
            <a:pPr marL="33338" indent="367904" algn="just">
              <a:buNone/>
              <a:defRPr/>
            </a:pPr>
            <a:r>
              <a:rPr lang="ru-RU" sz="1800" b="1" dirty="0">
                <a:solidFill>
                  <a:srgbClr val="025373"/>
                </a:solidFill>
                <a:latin typeface="Calibri" panose="020F0502020204030204" pitchFamily="34" charset="0"/>
                <a:cs typeface="Calibri" panose="020F0502020204030204" pitchFamily="34" charset="0"/>
              </a:rPr>
              <a:t>ЭКСПОРТ</a:t>
            </a:r>
          </a:p>
          <a:p>
            <a:pPr marL="33338" indent="367904" algn="just">
              <a:buNone/>
              <a:defRPr/>
            </a:pPr>
            <a:r>
              <a:rPr lang="ru-RU" sz="1800" b="1" dirty="0">
                <a:solidFill>
                  <a:srgbClr val="025373"/>
                </a:solidFill>
                <a:latin typeface="Calibri" panose="020F0502020204030204" pitchFamily="34" charset="0"/>
                <a:cs typeface="Calibri" panose="020F0502020204030204" pitchFamily="34" charset="0"/>
              </a:rPr>
              <a:t>А. Документы  собраны в июле </a:t>
            </a:r>
            <a:r>
              <a:rPr lang="ru-RU" sz="1800" b="1" dirty="0" smtClean="0">
                <a:solidFill>
                  <a:srgbClr val="025373"/>
                </a:solidFill>
                <a:latin typeface="Calibri" panose="020F0502020204030204" pitchFamily="34" charset="0"/>
                <a:cs typeface="Calibri" panose="020F0502020204030204" pitchFamily="34" charset="0"/>
              </a:rPr>
              <a:t>2026 </a:t>
            </a:r>
            <a:r>
              <a:rPr lang="ru-RU" sz="1800" b="1" dirty="0">
                <a:solidFill>
                  <a:srgbClr val="025373"/>
                </a:solidFill>
                <a:latin typeface="Calibri" panose="020F0502020204030204" pitchFamily="34" charset="0"/>
                <a:cs typeface="Calibri" panose="020F0502020204030204" pitchFamily="34" charset="0"/>
              </a:rPr>
              <a:t>года. </a:t>
            </a:r>
            <a:r>
              <a:rPr lang="ru-RU" sz="1800" dirty="0">
                <a:solidFill>
                  <a:srgbClr val="025373"/>
                </a:solidFill>
                <a:latin typeface="Calibri" panose="020F0502020204030204" pitchFamily="34" charset="0"/>
                <a:cs typeface="Calibri" panose="020F0502020204030204" pitchFamily="34" charset="0"/>
              </a:rPr>
              <a:t>Счет-фактура со ставкой 0% регистрируется в книге продаж за </a:t>
            </a:r>
            <a:r>
              <a:rPr lang="en-US" sz="1800" dirty="0">
                <a:solidFill>
                  <a:srgbClr val="025373"/>
                </a:solidFill>
                <a:latin typeface="Calibri" panose="020F0502020204030204" pitchFamily="34" charset="0"/>
                <a:cs typeface="Calibri" panose="020F0502020204030204" pitchFamily="34" charset="0"/>
              </a:rPr>
              <a:t>III</a:t>
            </a:r>
            <a:r>
              <a:rPr lang="ru-RU" sz="1800" dirty="0">
                <a:solidFill>
                  <a:srgbClr val="025373"/>
                </a:solidFill>
                <a:latin typeface="Calibri" panose="020F0502020204030204" pitchFamily="34" charset="0"/>
                <a:cs typeface="Calibri" panose="020F0502020204030204" pitchFamily="34" charset="0"/>
              </a:rPr>
              <a:t> квартал. Операции отражаются в разделе 4 декларации по НДС за </a:t>
            </a:r>
            <a:r>
              <a:rPr lang="en-US" sz="1800" dirty="0">
                <a:solidFill>
                  <a:srgbClr val="025373"/>
                </a:solidFill>
                <a:latin typeface="Calibri" panose="020F0502020204030204" pitchFamily="34" charset="0"/>
                <a:cs typeface="Calibri" panose="020F0502020204030204" pitchFamily="34" charset="0"/>
              </a:rPr>
              <a:t>III</a:t>
            </a:r>
            <a:r>
              <a:rPr lang="ru-RU" sz="1800" dirty="0">
                <a:solidFill>
                  <a:srgbClr val="025373"/>
                </a:solidFill>
                <a:latin typeface="Calibri" panose="020F0502020204030204" pitchFamily="34" charset="0"/>
                <a:cs typeface="Calibri" panose="020F0502020204030204" pitchFamily="34" charset="0"/>
              </a:rPr>
              <a:t> квартал </a:t>
            </a:r>
            <a:r>
              <a:rPr lang="ru-RU" sz="1800" dirty="0" smtClean="0">
                <a:solidFill>
                  <a:srgbClr val="025373"/>
                </a:solidFill>
                <a:latin typeface="Calibri" panose="020F0502020204030204" pitchFamily="34" charset="0"/>
                <a:cs typeface="Calibri" panose="020F0502020204030204" pitchFamily="34" charset="0"/>
              </a:rPr>
              <a:t>2026 </a:t>
            </a:r>
            <a:r>
              <a:rPr lang="ru-RU" sz="1800" dirty="0" smtClean="0">
                <a:solidFill>
                  <a:srgbClr val="025373"/>
                </a:solidFill>
                <a:latin typeface="Calibri" panose="020F0502020204030204" pitchFamily="34" charset="0"/>
                <a:cs typeface="Calibri" panose="020F0502020204030204" pitchFamily="34" charset="0"/>
              </a:rPr>
              <a:t>года</a:t>
            </a:r>
            <a:r>
              <a:rPr lang="ru-RU" sz="1800" dirty="0">
                <a:solidFill>
                  <a:srgbClr val="025373"/>
                </a:solidFill>
                <a:latin typeface="Calibri" panose="020F0502020204030204" pitchFamily="34" charset="0"/>
                <a:cs typeface="Calibri" panose="020F0502020204030204" pitchFamily="34" charset="0"/>
              </a:rPr>
              <a:t>. В декларации за </a:t>
            </a:r>
            <a:r>
              <a:rPr lang="en-US" sz="1800" dirty="0" smtClean="0">
                <a:solidFill>
                  <a:srgbClr val="025373"/>
                </a:solidFill>
                <a:latin typeface="Calibri" panose="020F0502020204030204" pitchFamily="34" charset="0"/>
                <a:cs typeface="Calibri" panose="020F0502020204030204" pitchFamily="34" charset="0"/>
              </a:rPr>
              <a:t>I</a:t>
            </a:r>
            <a:r>
              <a:rPr lang="ru-RU" sz="1800" dirty="0" smtClean="0">
                <a:solidFill>
                  <a:srgbClr val="025373"/>
                </a:solidFill>
                <a:latin typeface="Calibri" panose="020F0502020204030204" pitchFamily="34" charset="0"/>
                <a:cs typeface="Calibri" panose="020F0502020204030204" pitchFamily="34" charset="0"/>
              </a:rPr>
              <a:t> </a:t>
            </a:r>
            <a:r>
              <a:rPr lang="ru-RU" sz="1800" dirty="0">
                <a:solidFill>
                  <a:srgbClr val="025373"/>
                </a:solidFill>
                <a:latin typeface="Calibri" panose="020F0502020204030204" pitchFamily="34" charset="0"/>
                <a:cs typeface="Calibri" panose="020F0502020204030204" pitchFamily="34" charset="0"/>
              </a:rPr>
              <a:t>квартал экспортная операция не отражается.</a:t>
            </a:r>
          </a:p>
          <a:p>
            <a:pPr marL="33338" indent="367904" algn="just">
              <a:buNone/>
              <a:defRPr/>
            </a:pPr>
            <a:endParaRPr lang="ru-RU" sz="1800" dirty="0">
              <a:solidFill>
                <a:srgbClr val="025373"/>
              </a:solidFill>
              <a:latin typeface="Calibri" panose="020F0502020204030204" pitchFamily="34" charset="0"/>
              <a:cs typeface="Calibri" panose="020F0502020204030204" pitchFamily="34" charset="0"/>
            </a:endParaRPr>
          </a:p>
          <a:p>
            <a:pPr marL="33338" indent="367904" algn="just">
              <a:buNone/>
              <a:defRPr/>
            </a:pPr>
            <a:r>
              <a:rPr lang="ru-RU" sz="1800" b="1" dirty="0">
                <a:solidFill>
                  <a:srgbClr val="025373"/>
                </a:solidFill>
                <a:latin typeface="Calibri" panose="020F0502020204030204" pitchFamily="34" charset="0"/>
                <a:cs typeface="Calibri" panose="020F0502020204030204" pitchFamily="34" charset="0"/>
              </a:rPr>
              <a:t>В. Документы собраны в октябре </a:t>
            </a:r>
            <a:r>
              <a:rPr lang="ru-RU" sz="1800" b="1" dirty="0" smtClean="0">
                <a:solidFill>
                  <a:srgbClr val="025373"/>
                </a:solidFill>
                <a:latin typeface="Calibri" panose="020F0502020204030204" pitchFamily="34" charset="0"/>
                <a:cs typeface="Calibri" panose="020F0502020204030204" pitchFamily="34" charset="0"/>
              </a:rPr>
              <a:t>2026 </a:t>
            </a:r>
            <a:r>
              <a:rPr lang="ru-RU" sz="1800" b="1" dirty="0">
                <a:solidFill>
                  <a:srgbClr val="025373"/>
                </a:solidFill>
                <a:latin typeface="Calibri" panose="020F0502020204030204" pitchFamily="34" charset="0"/>
                <a:cs typeface="Calibri" panose="020F0502020204030204" pitchFamily="34" charset="0"/>
              </a:rPr>
              <a:t>года. </a:t>
            </a:r>
            <a:r>
              <a:rPr lang="ru-RU" sz="1800" dirty="0">
                <a:solidFill>
                  <a:srgbClr val="025373"/>
                </a:solidFill>
                <a:latin typeface="Calibri" panose="020F0502020204030204" pitchFamily="34" charset="0"/>
                <a:cs typeface="Calibri" panose="020F0502020204030204" pitchFamily="34" charset="0"/>
              </a:rPr>
              <a:t>Составляется счет-фактура в одном экземпляре со ставкой 10 % или </a:t>
            </a:r>
            <a:r>
              <a:rPr lang="ru-RU" sz="1800" dirty="0" smtClean="0">
                <a:solidFill>
                  <a:srgbClr val="025373"/>
                </a:solidFill>
                <a:latin typeface="Calibri" panose="020F0502020204030204" pitchFamily="34" charset="0"/>
                <a:cs typeface="Calibri" panose="020F0502020204030204" pitchFamily="34" charset="0"/>
              </a:rPr>
              <a:t>22 </a:t>
            </a:r>
            <a:r>
              <a:rPr lang="ru-RU" sz="1800" dirty="0" smtClean="0">
                <a:solidFill>
                  <a:srgbClr val="025373"/>
                </a:solidFill>
                <a:latin typeface="Calibri" panose="020F0502020204030204" pitchFamily="34" charset="0"/>
                <a:cs typeface="Calibri" panose="020F0502020204030204" pitchFamily="34" charset="0"/>
              </a:rPr>
              <a:t>%. 29 </a:t>
            </a:r>
            <a:r>
              <a:rPr lang="ru-RU" sz="1800" dirty="0">
                <a:solidFill>
                  <a:srgbClr val="025373"/>
                </a:solidFill>
                <a:latin typeface="Calibri" panose="020F0502020204030204" pitchFamily="34" charset="0"/>
                <a:cs typeface="Calibri" panose="020F0502020204030204" pitchFamily="34" charset="0"/>
              </a:rPr>
              <a:t>сентября </a:t>
            </a:r>
            <a:r>
              <a:rPr lang="ru-RU" sz="1800" dirty="0" smtClean="0">
                <a:solidFill>
                  <a:srgbClr val="025373"/>
                </a:solidFill>
                <a:latin typeface="Calibri" panose="020F0502020204030204" pitchFamily="34" charset="0"/>
                <a:cs typeface="Calibri" panose="020F0502020204030204" pitchFamily="34" charset="0"/>
              </a:rPr>
              <a:t>2026</a:t>
            </a:r>
            <a:r>
              <a:rPr lang="en-US" sz="1800" dirty="0" smtClean="0">
                <a:solidFill>
                  <a:srgbClr val="025373"/>
                </a:solidFill>
                <a:latin typeface="Calibri" panose="020F0502020204030204" pitchFamily="34" charset="0"/>
                <a:cs typeface="Calibri" panose="020F0502020204030204" pitchFamily="34" charset="0"/>
              </a:rPr>
              <a:t> </a:t>
            </a:r>
            <a:r>
              <a:rPr lang="ru-RU" sz="1800" dirty="0" smtClean="0">
                <a:solidFill>
                  <a:srgbClr val="025373"/>
                </a:solidFill>
                <a:latin typeface="Calibri" panose="020F0502020204030204" pitchFamily="34" charset="0"/>
                <a:cs typeface="Calibri" panose="020F0502020204030204" pitchFamily="34" charset="0"/>
              </a:rPr>
              <a:t>года </a:t>
            </a:r>
            <a:r>
              <a:rPr lang="ru-RU" sz="1800" dirty="0">
                <a:solidFill>
                  <a:srgbClr val="025373"/>
                </a:solidFill>
                <a:latin typeface="Calibri" panose="020F0502020204030204" pitchFamily="34" charset="0"/>
                <a:cs typeface="Calibri" panose="020F0502020204030204" pitchFamily="34" charset="0"/>
              </a:rPr>
              <a:t>должен быть уплачен налог по ставке 10 % или </a:t>
            </a:r>
            <a:r>
              <a:rPr lang="ru-RU" sz="1800" dirty="0" smtClean="0">
                <a:solidFill>
                  <a:srgbClr val="025373"/>
                </a:solidFill>
                <a:latin typeface="Calibri" panose="020F0502020204030204" pitchFamily="34" charset="0"/>
                <a:cs typeface="Calibri" panose="020F0502020204030204" pitchFamily="34" charset="0"/>
              </a:rPr>
              <a:t>22 </a:t>
            </a:r>
            <a:r>
              <a:rPr lang="ru-RU" sz="1800" dirty="0">
                <a:solidFill>
                  <a:srgbClr val="025373"/>
                </a:solidFill>
                <a:latin typeface="Calibri" panose="020F0502020204030204" pitchFamily="34" charset="0"/>
                <a:cs typeface="Calibri" panose="020F0502020204030204" pitchFamily="34" charset="0"/>
              </a:rPr>
              <a:t>%.</a:t>
            </a:r>
          </a:p>
          <a:p>
            <a:pPr marL="33338" indent="367904" algn="just">
              <a:buNone/>
              <a:defRPr/>
            </a:pPr>
            <a:r>
              <a:rPr lang="ru-RU" sz="1800" dirty="0">
                <a:solidFill>
                  <a:srgbClr val="025373"/>
                </a:solidFill>
                <a:latin typeface="Calibri" panose="020F0502020204030204" pitchFamily="34" charset="0"/>
                <a:cs typeface="Calibri" panose="020F0502020204030204" pitchFamily="34" charset="0"/>
              </a:rPr>
              <a:t>Представлена </a:t>
            </a:r>
            <a:r>
              <a:rPr lang="ru-RU" sz="1800" dirty="0" smtClean="0">
                <a:solidFill>
                  <a:srgbClr val="025373"/>
                </a:solidFill>
                <a:latin typeface="Calibri" panose="020F0502020204030204" pitchFamily="34" charset="0"/>
                <a:cs typeface="Calibri" panose="020F0502020204030204" pitchFamily="34" charset="0"/>
              </a:rPr>
              <a:t>декларация </a:t>
            </a:r>
            <a:r>
              <a:rPr lang="ru-RU" sz="1800" dirty="0">
                <a:solidFill>
                  <a:srgbClr val="025373"/>
                </a:solidFill>
                <a:latin typeface="Calibri" panose="020F0502020204030204" pitchFamily="34" charset="0"/>
                <a:cs typeface="Calibri" panose="020F0502020204030204" pitchFamily="34" charset="0"/>
              </a:rPr>
              <a:t>за </a:t>
            </a:r>
            <a:r>
              <a:rPr lang="en-US" sz="1800" dirty="0" smtClean="0">
                <a:solidFill>
                  <a:srgbClr val="025373"/>
                </a:solidFill>
                <a:latin typeface="Calibri" panose="020F0502020204030204" pitchFamily="34" charset="0"/>
                <a:cs typeface="Calibri" panose="020F0502020204030204" pitchFamily="34" charset="0"/>
              </a:rPr>
              <a:t>III </a:t>
            </a:r>
            <a:r>
              <a:rPr lang="ru-RU" sz="1800" dirty="0">
                <a:solidFill>
                  <a:srgbClr val="025373"/>
                </a:solidFill>
                <a:latin typeface="Calibri" panose="020F0502020204030204" pitchFamily="34" charset="0"/>
                <a:cs typeface="Calibri" panose="020F0502020204030204" pitchFamily="34" charset="0"/>
              </a:rPr>
              <a:t>квартал </a:t>
            </a:r>
            <a:r>
              <a:rPr lang="ru-RU" sz="1800" dirty="0" smtClean="0">
                <a:solidFill>
                  <a:srgbClr val="025373"/>
                </a:solidFill>
                <a:latin typeface="Calibri" panose="020F0502020204030204" pitchFamily="34" charset="0"/>
                <a:cs typeface="Calibri" panose="020F0502020204030204" pitchFamily="34" charset="0"/>
              </a:rPr>
              <a:t>2026 </a:t>
            </a:r>
            <a:r>
              <a:rPr lang="ru-RU" sz="1800" dirty="0" smtClean="0">
                <a:solidFill>
                  <a:srgbClr val="025373"/>
                </a:solidFill>
                <a:latin typeface="Calibri" panose="020F0502020204030204" pitchFamily="34" charset="0"/>
                <a:cs typeface="Calibri" panose="020F0502020204030204" pitchFamily="34" charset="0"/>
              </a:rPr>
              <a:t>года</a:t>
            </a:r>
            <a:r>
              <a:rPr lang="en-US" sz="1800" dirty="0" smtClean="0">
                <a:solidFill>
                  <a:srgbClr val="025373"/>
                </a:solidFill>
                <a:latin typeface="Calibri" panose="020F0502020204030204" pitchFamily="34" charset="0"/>
                <a:cs typeface="Calibri" panose="020F0502020204030204" pitchFamily="34" charset="0"/>
              </a:rPr>
              <a:t>.</a:t>
            </a:r>
            <a:r>
              <a:rPr lang="ru-RU" sz="1800" dirty="0" smtClean="0">
                <a:solidFill>
                  <a:srgbClr val="025373"/>
                </a:solidFill>
                <a:latin typeface="Calibri" panose="020F0502020204030204" pitchFamily="34" charset="0"/>
                <a:cs typeface="Calibri" panose="020F0502020204030204" pitchFamily="34" charset="0"/>
              </a:rPr>
              <a:t>В течение 3 лет с даты отгрузки НДС, уплаченный 29 сентября м.б. принят к вычету, если в течение этого срока будет собран пакет документов.</a:t>
            </a:r>
            <a:endParaRPr lang="ru-RU" sz="1800" dirty="0">
              <a:solidFill>
                <a:srgbClr val="025373"/>
              </a:solidFill>
              <a:latin typeface="Calibri" panose="020F0502020204030204" pitchFamily="34" charset="0"/>
              <a:cs typeface="Calibri" panose="020F0502020204030204" pitchFamily="34" charset="0"/>
            </a:endParaRPr>
          </a:p>
          <a:p>
            <a:pPr>
              <a:defRPr/>
            </a:pPr>
            <a:endParaRPr lang="ru-RU" sz="1800" dirty="0">
              <a:solidFill>
                <a:srgbClr val="02537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cstate="print"/>
          <a:srcRect/>
          <a:stretch>
            <a:fillRect/>
          </a:stretch>
        </p:blipFill>
        <p:spPr bwMode="auto">
          <a:xfrm>
            <a:off x="3008057" y="164340"/>
            <a:ext cx="5619750" cy="2775872"/>
          </a:xfrm>
          <a:prstGeom prst="rect">
            <a:avLst/>
          </a:prstGeom>
          <a:noFill/>
          <a:ln w="9525">
            <a:solidFill>
              <a:srgbClr val="346AF5"/>
            </a:solidFill>
            <a:miter lim="800000"/>
            <a:headEnd/>
            <a:tailEnd/>
          </a:ln>
          <a:effectLst/>
        </p:spPr>
      </p:pic>
      <p:sp>
        <p:nvSpPr>
          <p:cNvPr id="2" name="Прямоугольник 1">
            <a:extLst>
              <a:ext uri="{FF2B5EF4-FFF2-40B4-BE49-F238E27FC236}">
                <a16:creationId xmlns="" xmlns:a16="http://schemas.microsoft.com/office/drawing/2014/main" id="{CFFF0B9E-0DFE-6F51-EEB6-7A700BAC0253}"/>
              </a:ext>
            </a:extLst>
          </p:cNvPr>
          <p:cNvSpPr/>
          <p:nvPr/>
        </p:nvSpPr>
        <p:spPr>
          <a:xfrm>
            <a:off x="323528" y="555526"/>
            <a:ext cx="2157846" cy="3793346"/>
          </a:xfrm>
          <a:prstGeom prst="rect">
            <a:avLst/>
          </a:prstGeom>
        </p:spPr>
        <p:txBody>
          <a:bodyPr wrap="square" lIns="68580" tIns="34290" rIns="68580" bIns="34290">
            <a:spAutoFit/>
          </a:bodyPr>
          <a:lstStyle/>
          <a:p>
            <a:r>
              <a:rPr lang="ru-RU" sz="1100" dirty="0">
                <a:solidFill>
                  <a:srgbClr val="025373"/>
                </a:solidFill>
                <a:cs typeface="Arial" pitchFamily="34" charset="0"/>
              </a:rPr>
              <a:t>Сервис «Офис экспортера» предназначен для оптимизации процессов взаимодействия налогоплательщика – юридического лица, индивидуального предпринимателя с подразделениями ФНС России в части подтверждения налоговой ставки 0% по НДС путём предоставления налогоплательщику доступа к информационным ресурсам ФНС России с использованием сети Интернет и организации коммуникации между налоговыми органами разного уровня и налогоплательщиком.</a:t>
            </a:r>
          </a:p>
        </p:txBody>
      </p:sp>
      <p:sp>
        <p:nvSpPr>
          <p:cNvPr id="3" name="Прямоугольник 2">
            <a:extLst>
              <a:ext uri="{FF2B5EF4-FFF2-40B4-BE49-F238E27FC236}">
                <a16:creationId xmlns="" xmlns:a16="http://schemas.microsoft.com/office/drawing/2014/main" id="{91048ADD-8AEA-4405-23A9-4D86BBDE30CE}"/>
              </a:ext>
            </a:extLst>
          </p:cNvPr>
          <p:cNvSpPr/>
          <p:nvPr/>
        </p:nvSpPr>
        <p:spPr>
          <a:xfrm>
            <a:off x="2912225" y="3142079"/>
            <a:ext cx="5811414" cy="1915909"/>
          </a:xfrm>
          <a:prstGeom prst="rect">
            <a:avLst/>
          </a:prstGeom>
        </p:spPr>
        <p:txBody>
          <a:bodyPr wrap="square" lIns="68580" tIns="34290" rIns="68580" bIns="34290">
            <a:spAutoFit/>
          </a:bodyPr>
          <a:lstStyle/>
          <a:p>
            <a:pPr algn="just" eaLnBrk="0" hangingPunct="0">
              <a:tabLst>
                <a:tab pos="342900" algn="l"/>
              </a:tabLst>
            </a:pPr>
            <a:r>
              <a:rPr lang="ru-RU" sz="1200" b="1" dirty="0">
                <a:solidFill>
                  <a:srgbClr val="025373"/>
                </a:solidFill>
                <a:ea typeface="Times New Roman" pitchFamily="18" charset="0"/>
                <a:cs typeface="Arial" pitchFamily="34" charset="0"/>
              </a:rPr>
              <a:t>Основные возможности сервиса:</a:t>
            </a:r>
          </a:p>
          <a:p>
            <a:pPr algn="just" eaLnBrk="0" hangingPunct="0">
              <a:tabLst>
                <a:tab pos="342900" algn="l"/>
              </a:tabLst>
            </a:pPr>
            <a:endParaRPr lang="ru-RU" sz="1200" b="1" dirty="0">
              <a:solidFill>
                <a:srgbClr val="025373"/>
              </a:solidFill>
              <a:ea typeface="Times New Roman" pitchFamily="18" charset="0"/>
              <a:cs typeface="Arial" pitchFamily="34" charset="0"/>
            </a:endParaRPr>
          </a:p>
          <a:p>
            <a:pPr algn="just" eaLnBrk="0" hangingPunct="0">
              <a:buFont typeface="Arial" pitchFamily="34" charset="0"/>
              <a:buChar char="•"/>
              <a:tabLst>
                <a:tab pos="342900" algn="l"/>
              </a:tabLst>
            </a:pPr>
            <a:r>
              <a:rPr lang="ru-RU" sz="1200" dirty="0">
                <a:solidFill>
                  <a:srgbClr val="025373"/>
                </a:solidFill>
              </a:rPr>
              <a:t>Формирование реестров сведений (реестров сведений ДТ, реестров сведений МПО, реестров сведений </a:t>
            </a:r>
            <a:r>
              <a:rPr lang="ru-RU" sz="1200" dirty="0" err="1">
                <a:solidFill>
                  <a:srgbClr val="025373"/>
                </a:solidFill>
              </a:rPr>
              <a:t>экспресс-грузов</a:t>
            </a:r>
            <a:r>
              <a:rPr lang="ru-RU" sz="1200" dirty="0">
                <a:solidFill>
                  <a:srgbClr val="025373"/>
                </a:solidFill>
              </a:rPr>
              <a:t>, реестров сведений ДТ (реэкспорт));</a:t>
            </a:r>
          </a:p>
          <a:p>
            <a:pPr algn="just" eaLnBrk="0" hangingPunct="0">
              <a:buFont typeface="Arial" pitchFamily="34" charset="0"/>
              <a:buChar char="•"/>
              <a:tabLst>
                <a:tab pos="342900" algn="l"/>
              </a:tabLst>
            </a:pPr>
            <a:endParaRPr lang="ru-RU" sz="1200" dirty="0">
              <a:solidFill>
                <a:srgbClr val="025373"/>
              </a:solidFill>
              <a:ea typeface="Times New Roman" pitchFamily="18" charset="0"/>
              <a:cs typeface="Arial" pitchFamily="34" charset="0"/>
            </a:endParaRPr>
          </a:p>
          <a:p>
            <a:pPr algn="just" eaLnBrk="0" hangingPunct="0">
              <a:buFont typeface="Arial" pitchFamily="34" charset="0"/>
              <a:buChar char="•"/>
              <a:tabLst>
                <a:tab pos="342900" algn="l"/>
              </a:tabLst>
            </a:pPr>
            <a:r>
              <a:rPr lang="ru-RU" sz="1200" dirty="0">
                <a:solidFill>
                  <a:srgbClr val="025373"/>
                </a:solidFill>
              </a:rPr>
              <a:t>Формирование перечней заявлений, включая просмотр и скачивание сформированных в Сервисе файлов перечней заявлений, а также просмотр перечней, сформированных не в Сервисе, но принятых ФНС;</a:t>
            </a:r>
            <a:endParaRPr lang="ru-RU" sz="1200" dirty="0">
              <a:solidFill>
                <a:srgbClr val="025373"/>
              </a:solidFill>
              <a:ea typeface="Times New Roman" pitchFamily="18" charset="0"/>
              <a:cs typeface="Arial" pitchFamily="34" charset="0"/>
            </a:endParaRPr>
          </a:p>
          <a:p>
            <a:pPr algn="just" eaLnBrk="0" hangingPunct="0">
              <a:tabLst>
                <a:tab pos="342900" algn="l"/>
              </a:tabLst>
            </a:pPr>
            <a:endParaRPr lang="ru-RU" sz="1200" dirty="0">
              <a:latin typeface="Arial" pitchFamily="34" charset="0"/>
              <a:cs typeface="Arial" pitchFamily="34" charset="0"/>
            </a:endParaRPr>
          </a:p>
          <a:p>
            <a:pPr algn="just" eaLnBrk="0" hangingPunct="0">
              <a:tabLst>
                <a:tab pos="342900" algn="l"/>
              </a:tabLst>
            </a:pPr>
            <a:endParaRPr lang="ru-RU" sz="1200" dirty="0">
              <a:latin typeface="Arial" pitchFamily="34" charset="0"/>
              <a:cs typeface="Arial" pitchFamily="34" charset="0"/>
            </a:endParaRPr>
          </a:p>
        </p:txBody>
      </p:sp>
    </p:spTree>
    <p:extLst>
      <p:ext uri="{BB962C8B-B14F-4D97-AF65-F5344CB8AC3E}">
        <p14:creationId xmlns="" xmlns:p14="http://schemas.microsoft.com/office/powerpoint/2010/main" val="82068938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1403648" y="195486"/>
            <a:ext cx="6494318" cy="761747"/>
          </a:xfrm>
          <a:prstGeom prst="rect">
            <a:avLst/>
          </a:prstGeom>
        </p:spPr>
        <p:txBody>
          <a:bodyPr wrap="square" lIns="68580" tIns="34290" rIns="68580" bIns="34290">
            <a:spAutoFit/>
          </a:bodyPr>
          <a:lstStyle/>
          <a:p>
            <a:pPr algn="ctr">
              <a:lnSpc>
                <a:spcPts val="2719"/>
              </a:lnSpc>
            </a:pPr>
            <a:r>
              <a:rPr lang="ru-RU" sz="2400" b="1" dirty="0">
                <a:solidFill>
                  <a:srgbClr val="025373"/>
                </a:solidFill>
                <a:latin typeface="Calibri" pitchFamily="34" charset="0"/>
                <a:ea typeface="Roboto Slab" pitchFamily="34" charset="-122"/>
                <a:cs typeface="Calibri" pitchFamily="34" charset="0"/>
              </a:rPr>
              <a:t>Как рассчитать налоговую базу при импорте из стран, не входящих в ЕАЭС</a:t>
            </a:r>
          </a:p>
        </p:txBody>
      </p:sp>
      <p:pic>
        <p:nvPicPr>
          <p:cNvPr id="34818" name="Picture 2"/>
          <p:cNvPicPr>
            <a:picLocks noChangeAspect="1" noChangeArrowheads="1"/>
          </p:cNvPicPr>
          <p:nvPr/>
        </p:nvPicPr>
        <p:blipFill>
          <a:blip r:embed="rId3" cstate="print"/>
          <a:srcRect/>
          <a:stretch>
            <a:fillRect/>
          </a:stretch>
        </p:blipFill>
        <p:spPr bwMode="auto">
          <a:xfrm>
            <a:off x="1259632" y="1563638"/>
            <a:ext cx="6379152" cy="756848"/>
          </a:xfrm>
          <a:prstGeom prst="rect">
            <a:avLst/>
          </a:prstGeom>
          <a:noFill/>
          <a:ln w="9525">
            <a:noFill/>
            <a:miter lim="800000"/>
            <a:headEnd/>
            <a:tailEnd/>
          </a:ln>
        </p:spPr>
      </p:pic>
      <p:sp>
        <p:nvSpPr>
          <p:cNvPr id="11" name="Прямоугольник 10"/>
          <p:cNvSpPr/>
          <p:nvPr/>
        </p:nvSpPr>
        <p:spPr>
          <a:xfrm>
            <a:off x="467544" y="2715766"/>
            <a:ext cx="8021331" cy="1054135"/>
          </a:xfrm>
          <a:prstGeom prst="rect">
            <a:avLst/>
          </a:prstGeom>
        </p:spPr>
        <p:txBody>
          <a:bodyPr wrap="square" lIns="68580" tIns="34290" rIns="68580" bIns="34290">
            <a:spAutoFit/>
          </a:bodyPr>
          <a:lstStyle/>
          <a:p>
            <a:r>
              <a:rPr lang="ru-RU" sz="1600" dirty="0">
                <a:solidFill>
                  <a:srgbClr val="025373"/>
                </a:solidFill>
                <a:latin typeface="Calibri" pitchFamily="34" charset="0"/>
                <a:cs typeface="Calibri" pitchFamily="34" charset="0"/>
              </a:rPr>
              <a:t>Таможенную стоимость нужно определять по правилам, указанным в гл. 5 ТК ЕАЭС. </a:t>
            </a:r>
          </a:p>
          <a:p>
            <a:endParaRPr lang="ru-RU" sz="1600" dirty="0">
              <a:solidFill>
                <a:srgbClr val="025373"/>
              </a:solidFill>
              <a:latin typeface="Calibri" pitchFamily="34" charset="0"/>
              <a:cs typeface="Calibri" pitchFamily="34" charset="0"/>
            </a:endParaRPr>
          </a:p>
          <a:p>
            <a:r>
              <a:rPr lang="ru-RU" sz="1600" dirty="0">
                <a:solidFill>
                  <a:srgbClr val="025373"/>
                </a:solidFill>
                <a:latin typeface="Calibri" pitchFamily="34" charset="0"/>
                <a:cs typeface="Calibri" pitchFamily="34" charset="0"/>
              </a:rPr>
              <a:t>Обычно она равна цене по договору, с учетом дополнительных начислений, указанных в п. 1 ст. 40 ТК ЕАЭС (п. п. 1, 3 ст. 39 ТК ЕАЭС).</a:t>
            </a:r>
          </a:p>
        </p:txBody>
      </p:sp>
    </p:spTree>
    <p:extLst>
      <p:ext uri="{BB962C8B-B14F-4D97-AF65-F5344CB8AC3E}">
        <p14:creationId xmlns="" xmlns:p14="http://schemas.microsoft.com/office/powerpoint/2010/main" val="78841828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1259632" y="339502"/>
            <a:ext cx="6494318" cy="761747"/>
          </a:xfrm>
          <a:prstGeom prst="rect">
            <a:avLst/>
          </a:prstGeom>
        </p:spPr>
        <p:txBody>
          <a:bodyPr wrap="square" lIns="68580" tIns="34290" rIns="68580" bIns="34290">
            <a:spAutoFit/>
          </a:bodyPr>
          <a:lstStyle/>
          <a:p>
            <a:pPr algn="ctr">
              <a:lnSpc>
                <a:spcPts val="2719"/>
              </a:lnSpc>
            </a:pPr>
            <a:r>
              <a:rPr lang="ru-RU" sz="2400" b="1" dirty="0">
                <a:solidFill>
                  <a:srgbClr val="025373"/>
                </a:solidFill>
                <a:latin typeface="Calibri" pitchFamily="34" charset="0"/>
                <a:ea typeface="Roboto Slab" pitchFamily="34" charset="-122"/>
                <a:cs typeface="Calibri" pitchFamily="34" charset="0"/>
              </a:rPr>
              <a:t>Как рассчитать налоговую базу при импорте из стран, не входящих в ЕАЭС</a:t>
            </a:r>
          </a:p>
        </p:txBody>
      </p:sp>
      <p:sp>
        <p:nvSpPr>
          <p:cNvPr id="11" name="Прямоугольник 10"/>
          <p:cNvSpPr/>
          <p:nvPr/>
        </p:nvSpPr>
        <p:spPr>
          <a:xfrm>
            <a:off x="395536" y="1275606"/>
            <a:ext cx="8356679" cy="2531462"/>
          </a:xfrm>
          <a:prstGeom prst="rect">
            <a:avLst/>
          </a:prstGeom>
        </p:spPr>
        <p:txBody>
          <a:bodyPr wrap="square" lIns="68580" tIns="34290" rIns="68580" bIns="34290">
            <a:spAutoFit/>
          </a:bodyPr>
          <a:lstStyle/>
          <a:p>
            <a:r>
              <a:rPr lang="ru-RU" sz="1600" dirty="0">
                <a:solidFill>
                  <a:srgbClr val="025373"/>
                </a:solidFill>
                <a:cs typeface="Arial" pitchFamily="34" charset="0"/>
              </a:rPr>
              <a:t>Если соблюдаются</a:t>
            </a:r>
            <a:r>
              <a:rPr lang="en-US" sz="1600" dirty="0">
                <a:solidFill>
                  <a:srgbClr val="025373"/>
                </a:solidFill>
                <a:cs typeface="Arial" pitchFamily="34" charset="0"/>
              </a:rPr>
              <a:t> </a:t>
            </a:r>
            <a:r>
              <a:rPr lang="ru-RU" sz="1600" dirty="0">
                <a:solidFill>
                  <a:srgbClr val="025373"/>
                </a:solidFill>
                <a:cs typeface="Arial" pitchFamily="34" charset="0"/>
              </a:rPr>
              <a:t> необходимые условия, то</a:t>
            </a:r>
            <a:r>
              <a:rPr lang="ru-RU" sz="1600" b="1" dirty="0">
                <a:solidFill>
                  <a:srgbClr val="025373"/>
                </a:solidFill>
                <a:cs typeface="Arial" pitchFamily="34" charset="0"/>
              </a:rPr>
              <a:t> таможенная стоимость </a:t>
            </a:r>
            <a:r>
              <a:rPr lang="ru-RU" sz="1600" dirty="0">
                <a:solidFill>
                  <a:srgbClr val="025373"/>
                </a:solidFill>
                <a:cs typeface="Arial" pitchFamily="34" charset="0"/>
              </a:rPr>
              <a:t>определяется исходя из </a:t>
            </a:r>
            <a:r>
              <a:rPr lang="ru-RU" sz="1600" b="1" dirty="0">
                <a:solidFill>
                  <a:srgbClr val="025373"/>
                </a:solidFill>
                <a:cs typeface="Arial" pitchFamily="34" charset="0"/>
              </a:rPr>
              <a:t>стоимости товаров, указанной в договоре.</a:t>
            </a:r>
          </a:p>
          <a:p>
            <a:r>
              <a:rPr lang="ru-RU" sz="1600" b="1" dirty="0">
                <a:solidFill>
                  <a:srgbClr val="025373"/>
                </a:solidFill>
                <a:cs typeface="Arial" pitchFamily="34" charset="0"/>
              </a:rPr>
              <a:t> </a:t>
            </a:r>
          </a:p>
          <a:p>
            <a:r>
              <a:rPr lang="ru-RU" sz="1600" dirty="0">
                <a:solidFill>
                  <a:srgbClr val="025373"/>
                </a:solidFill>
                <a:cs typeface="Arial" pitchFamily="34" charset="0"/>
              </a:rPr>
              <a:t>Дополнительно к этой сумме необходимо прибавить расходы, которые не были включены в договорную стоимость товаров:</a:t>
            </a:r>
          </a:p>
          <a:p>
            <a:endParaRPr lang="ru-RU" sz="1600" dirty="0">
              <a:solidFill>
                <a:srgbClr val="025373"/>
              </a:solidFill>
              <a:cs typeface="Arial" pitchFamily="34" charset="0"/>
            </a:endParaRPr>
          </a:p>
          <a:p>
            <a:pPr>
              <a:buFont typeface="Arial" pitchFamily="34" charset="0"/>
              <a:buChar char="•"/>
            </a:pPr>
            <a:r>
              <a:rPr lang="ru-RU" sz="1600" dirty="0">
                <a:solidFill>
                  <a:srgbClr val="025373"/>
                </a:solidFill>
                <a:cs typeface="Arial" pitchFamily="34" charset="0"/>
              </a:rPr>
              <a:t>стоимость сырья, материалов, полуфабрикатов, инструментов, которые вы бесплатно или по сниженной цене передали контрагенту, чтобы он использовал их при производстве и продаже импортированных вами товаров (при условии, что стоимость этих предметов не учтена в их цене) (</a:t>
            </a:r>
            <a:r>
              <a:rPr lang="ru-RU" sz="1600" dirty="0" err="1">
                <a:solidFill>
                  <a:srgbClr val="025373"/>
                </a:solidFill>
                <a:cs typeface="Arial" pitchFamily="34" charset="0"/>
              </a:rPr>
              <a:t>пп</a:t>
            </a:r>
            <a:r>
              <a:rPr lang="ru-RU" sz="1600" dirty="0">
                <a:solidFill>
                  <a:srgbClr val="025373"/>
                </a:solidFill>
                <a:cs typeface="Arial" pitchFamily="34" charset="0"/>
              </a:rPr>
              <a:t>. "а" - "в" </a:t>
            </a:r>
            <a:r>
              <a:rPr lang="ru-RU" sz="1600" dirty="0" err="1">
                <a:solidFill>
                  <a:srgbClr val="025373"/>
                </a:solidFill>
                <a:cs typeface="Arial" pitchFamily="34" charset="0"/>
              </a:rPr>
              <a:t>пп</a:t>
            </a:r>
            <a:r>
              <a:rPr lang="ru-RU" sz="1600" dirty="0">
                <a:solidFill>
                  <a:srgbClr val="025373"/>
                </a:solidFill>
                <a:cs typeface="Arial" pitchFamily="34" charset="0"/>
              </a:rPr>
              <a:t>. 2 п. 1 ст. 40 ТК ЕАЭС).</a:t>
            </a:r>
          </a:p>
        </p:txBody>
      </p:sp>
    </p:spTree>
    <p:extLst>
      <p:ext uri="{BB962C8B-B14F-4D97-AF65-F5344CB8AC3E}">
        <p14:creationId xmlns="" xmlns:p14="http://schemas.microsoft.com/office/powerpoint/2010/main" val="256224797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1379589" y="250396"/>
            <a:ext cx="6494318" cy="761747"/>
          </a:xfrm>
          <a:prstGeom prst="rect">
            <a:avLst/>
          </a:prstGeom>
        </p:spPr>
        <p:txBody>
          <a:bodyPr wrap="square" lIns="68580" tIns="34290" rIns="68580" bIns="34290">
            <a:spAutoFit/>
          </a:bodyPr>
          <a:lstStyle/>
          <a:p>
            <a:pPr algn="ctr">
              <a:lnSpc>
                <a:spcPts val="2719"/>
              </a:lnSpc>
            </a:pPr>
            <a:r>
              <a:rPr lang="ru-RU" sz="2400" b="1" dirty="0">
                <a:solidFill>
                  <a:srgbClr val="025373"/>
                </a:solidFill>
                <a:latin typeface="Calibri" pitchFamily="34" charset="0"/>
                <a:ea typeface="Roboto Slab" pitchFamily="34" charset="-122"/>
                <a:cs typeface="Calibri" pitchFamily="34" charset="0"/>
              </a:rPr>
              <a:t>Как рассчитать налоговую базу при импорте из стран, не входящих в ЕАЭС</a:t>
            </a:r>
          </a:p>
        </p:txBody>
      </p:sp>
      <p:sp>
        <p:nvSpPr>
          <p:cNvPr id="11" name="Прямоугольник 10"/>
          <p:cNvSpPr/>
          <p:nvPr/>
        </p:nvSpPr>
        <p:spPr>
          <a:xfrm>
            <a:off x="395536" y="1131590"/>
            <a:ext cx="8481150" cy="2777683"/>
          </a:xfrm>
          <a:prstGeom prst="rect">
            <a:avLst/>
          </a:prstGeom>
        </p:spPr>
        <p:txBody>
          <a:bodyPr wrap="square" lIns="68580" tIns="34290" rIns="68580" bIns="34290">
            <a:spAutoFit/>
          </a:bodyPr>
          <a:lstStyle/>
          <a:p>
            <a:pPr>
              <a:buFont typeface="Arial" pitchFamily="34" charset="0"/>
              <a:buChar char="•"/>
            </a:pPr>
            <a:r>
              <a:rPr lang="ru-RU" sz="1600" dirty="0">
                <a:solidFill>
                  <a:srgbClr val="025373"/>
                </a:solidFill>
                <a:latin typeface="Calibri" pitchFamily="34" charset="0"/>
                <a:cs typeface="Calibri" pitchFamily="34" charset="0"/>
              </a:rPr>
              <a:t>в таможенную стоимость нужно включить стоимость проектных, инженерных, конструкторских, дизайнерских работ, которые бесплатно (по сниженной цене) были выполнены вами для продавца (</a:t>
            </a:r>
            <a:r>
              <a:rPr lang="ru-RU" sz="1600" dirty="0" err="1">
                <a:solidFill>
                  <a:srgbClr val="025373"/>
                </a:solidFill>
                <a:latin typeface="Calibri" pitchFamily="34" charset="0"/>
                <a:cs typeface="Calibri" pitchFamily="34" charset="0"/>
              </a:rPr>
              <a:t>пп</a:t>
            </a:r>
            <a:r>
              <a:rPr lang="ru-RU" sz="1600" dirty="0">
                <a:solidFill>
                  <a:srgbClr val="025373"/>
                </a:solidFill>
                <a:latin typeface="Calibri" pitchFamily="34" charset="0"/>
                <a:cs typeface="Calibri" pitchFamily="34" charset="0"/>
              </a:rPr>
              <a:t>. "г" </a:t>
            </a:r>
            <a:r>
              <a:rPr lang="ru-RU" sz="1600" dirty="0" err="1">
                <a:solidFill>
                  <a:srgbClr val="025373"/>
                </a:solidFill>
                <a:latin typeface="Calibri" pitchFamily="34" charset="0"/>
                <a:cs typeface="Calibri" pitchFamily="34" charset="0"/>
              </a:rPr>
              <a:t>пп</a:t>
            </a:r>
            <a:r>
              <a:rPr lang="ru-RU" sz="1600" dirty="0">
                <a:solidFill>
                  <a:srgbClr val="025373"/>
                </a:solidFill>
                <a:latin typeface="Calibri" pitchFamily="34" charset="0"/>
                <a:cs typeface="Calibri" pitchFamily="34" charset="0"/>
              </a:rPr>
              <a:t>. 2 п. 1 ст. 40 ТК ЕАЭС);</a:t>
            </a:r>
          </a:p>
          <a:p>
            <a:pPr>
              <a:buFont typeface="Arial" pitchFamily="34" charset="0"/>
              <a:buChar char="•"/>
            </a:pPr>
            <a:endParaRPr lang="ru-RU" sz="1600" dirty="0">
              <a:solidFill>
                <a:srgbClr val="025373"/>
              </a:solidFill>
              <a:latin typeface="Calibri" pitchFamily="34" charset="0"/>
              <a:cs typeface="Calibri" pitchFamily="34" charset="0"/>
            </a:endParaRPr>
          </a:p>
          <a:p>
            <a:pPr>
              <a:buFont typeface="Arial" pitchFamily="34" charset="0"/>
              <a:buChar char="•"/>
            </a:pPr>
            <a:r>
              <a:rPr lang="ru-RU" sz="1600" dirty="0">
                <a:solidFill>
                  <a:srgbClr val="025373"/>
                </a:solidFill>
                <a:latin typeface="Calibri" pitchFamily="34" charset="0"/>
                <a:cs typeface="Calibri" pitchFamily="34" charset="0"/>
              </a:rPr>
              <a:t>расходы на транспортировку, погрузку, разгрузку ввозимых товаров, а также на страхование и другие операции, связанные с транспортировкой до места прибытия товаров на территорию ЕАЭС (</a:t>
            </a:r>
            <a:r>
              <a:rPr lang="ru-RU" sz="1600" dirty="0" err="1">
                <a:solidFill>
                  <a:srgbClr val="025373"/>
                </a:solidFill>
                <a:latin typeface="Calibri" pitchFamily="34" charset="0"/>
                <a:cs typeface="Calibri" pitchFamily="34" charset="0"/>
              </a:rPr>
              <a:t>пп</a:t>
            </a:r>
            <a:r>
              <a:rPr lang="ru-RU" sz="1600" dirty="0">
                <a:solidFill>
                  <a:srgbClr val="025373"/>
                </a:solidFill>
                <a:latin typeface="Calibri" pitchFamily="34" charset="0"/>
                <a:cs typeface="Calibri" pitchFamily="34" charset="0"/>
              </a:rPr>
              <a:t>. 4 - 6 п. 1 ст. 40 ТК ЕАЭС);</a:t>
            </a:r>
          </a:p>
          <a:p>
            <a:pPr>
              <a:buFont typeface="Arial" pitchFamily="34" charset="0"/>
              <a:buChar char="•"/>
            </a:pPr>
            <a:endParaRPr lang="ru-RU" sz="1600" dirty="0">
              <a:solidFill>
                <a:srgbClr val="025373"/>
              </a:solidFill>
              <a:latin typeface="Calibri" pitchFamily="34" charset="0"/>
              <a:cs typeface="Calibri" pitchFamily="34" charset="0"/>
            </a:endParaRPr>
          </a:p>
          <a:p>
            <a:pPr>
              <a:buFont typeface="Arial" pitchFamily="34" charset="0"/>
              <a:buChar char="•"/>
            </a:pPr>
            <a:r>
              <a:rPr lang="ru-RU" sz="1600" dirty="0">
                <a:solidFill>
                  <a:srgbClr val="025373"/>
                </a:solidFill>
                <a:latin typeface="Calibri" pitchFamily="34" charset="0"/>
                <a:cs typeface="Calibri" pitchFamily="34" charset="0"/>
              </a:rPr>
              <a:t>часть дохода (выручки), которую по условиям договора вы должны передать своему продавцу после того, как перепродадите или используете в своей деятельности импортированные товары (</a:t>
            </a:r>
            <a:r>
              <a:rPr lang="ru-RU" sz="1600" dirty="0" err="1">
                <a:solidFill>
                  <a:srgbClr val="025373"/>
                </a:solidFill>
                <a:latin typeface="Calibri" pitchFamily="34" charset="0"/>
                <a:cs typeface="Calibri" pitchFamily="34" charset="0"/>
              </a:rPr>
              <a:t>пп</a:t>
            </a:r>
            <a:r>
              <a:rPr lang="ru-RU" sz="1600" dirty="0">
                <a:solidFill>
                  <a:srgbClr val="025373"/>
                </a:solidFill>
                <a:latin typeface="Calibri" pitchFamily="34" charset="0"/>
                <a:cs typeface="Calibri" pitchFamily="34" charset="0"/>
              </a:rPr>
              <a:t>. 3 п. 1 ст. 40 ТК ЕАЭС).</a:t>
            </a:r>
          </a:p>
        </p:txBody>
      </p:sp>
    </p:spTree>
    <p:extLst>
      <p:ext uri="{BB962C8B-B14F-4D97-AF65-F5344CB8AC3E}">
        <p14:creationId xmlns="" xmlns:p14="http://schemas.microsoft.com/office/powerpoint/2010/main" val="391615080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1324841" y="210872"/>
            <a:ext cx="6494318" cy="761747"/>
          </a:xfrm>
          <a:prstGeom prst="rect">
            <a:avLst/>
          </a:prstGeom>
        </p:spPr>
        <p:txBody>
          <a:bodyPr wrap="square" lIns="68580" tIns="34290" rIns="68580" bIns="34290">
            <a:spAutoFit/>
          </a:bodyPr>
          <a:lstStyle/>
          <a:p>
            <a:pPr algn="ctr">
              <a:lnSpc>
                <a:spcPts val="2719"/>
              </a:lnSpc>
            </a:pPr>
            <a:r>
              <a:rPr lang="ru-RU" sz="2400" b="1" dirty="0">
                <a:solidFill>
                  <a:srgbClr val="025373"/>
                </a:solidFill>
                <a:latin typeface="Calibri" pitchFamily="34" charset="0"/>
                <a:ea typeface="Roboto Slab" pitchFamily="34" charset="-122"/>
                <a:cs typeface="Calibri" pitchFamily="34" charset="0"/>
              </a:rPr>
              <a:t>Как рассчитать налоговую базу при импорте из стран, не входящих в ЕАЭС</a:t>
            </a:r>
          </a:p>
        </p:txBody>
      </p:sp>
      <p:sp>
        <p:nvSpPr>
          <p:cNvPr id="11" name="Прямоугольник 10"/>
          <p:cNvSpPr/>
          <p:nvPr/>
        </p:nvSpPr>
        <p:spPr>
          <a:xfrm>
            <a:off x="467544" y="1149642"/>
            <a:ext cx="8208912" cy="1731243"/>
          </a:xfrm>
          <a:prstGeom prst="rect">
            <a:avLst/>
          </a:prstGeom>
        </p:spPr>
        <p:txBody>
          <a:bodyPr wrap="square" lIns="68580" tIns="34290" rIns="68580" bIns="34290">
            <a:spAutoFit/>
          </a:bodyPr>
          <a:lstStyle/>
          <a:p>
            <a:pPr lvl="1">
              <a:buFont typeface="Arial" pitchFamily="34" charset="0"/>
              <a:buChar char="•"/>
            </a:pPr>
            <a:endParaRPr lang="ru-RU" sz="1200" b="1" dirty="0">
              <a:solidFill>
                <a:srgbClr val="025373"/>
              </a:solidFill>
              <a:latin typeface="Calibri" pitchFamily="34" charset="0"/>
              <a:cs typeface="Calibri" pitchFamily="34" charset="0"/>
            </a:endParaRPr>
          </a:p>
          <a:p>
            <a:pPr>
              <a:buFont typeface="Arial" pitchFamily="34" charset="0"/>
              <a:buChar char="•"/>
            </a:pPr>
            <a:r>
              <a:rPr lang="ru-RU" dirty="0">
                <a:solidFill>
                  <a:srgbClr val="025373"/>
                </a:solidFill>
                <a:latin typeface="Calibri" pitchFamily="34" charset="0"/>
                <a:cs typeface="Calibri" pitchFamily="34" charset="0"/>
              </a:rPr>
              <a:t>лицензионные и иные платежи за использование объектов интеллектуальной собственности, которые относятся к ввозимым товарам, если уплата этих платежей является условием, при котором вы сможете продать товары </a:t>
            </a:r>
          </a:p>
          <a:p>
            <a:r>
              <a:rPr lang="ru-RU" dirty="0">
                <a:solidFill>
                  <a:srgbClr val="025373"/>
                </a:solidFill>
                <a:latin typeface="Calibri" pitchFamily="34" charset="0"/>
                <a:cs typeface="Calibri" pitchFamily="34" charset="0"/>
              </a:rPr>
              <a:t>(</a:t>
            </a:r>
            <a:r>
              <a:rPr lang="ru-RU" dirty="0" err="1">
                <a:solidFill>
                  <a:srgbClr val="025373"/>
                </a:solidFill>
                <a:latin typeface="Calibri" pitchFamily="34" charset="0"/>
                <a:cs typeface="Calibri" pitchFamily="34" charset="0"/>
              </a:rPr>
              <a:t>пп</a:t>
            </a:r>
            <a:r>
              <a:rPr lang="ru-RU" dirty="0">
                <a:solidFill>
                  <a:srgbClr val="025373"/>
                </a:solidFill>
                <a:latin typeface="Calibri" pitchFamily="34" charset="0"/>
                <a:cs typeface="Calibri" pitchFamily="34" charset="0"/>
              </a:rPr>
              <a:t>. 7 п. 1 ст. 40 ТК ЕАЭС).</a:t>
            </a:r>
          </a:p>
          <a:p>
            <a:pPr>
              <a:buFont typeface="Arial" pitchFamily="34" charset="0"/>
              <a:buChar char="•"/>
            </a:pPr>
            <a:endParaRPr lang="ru-RU" sz="1200" b="1" dirty="0">
              <a:latin typeface="Arial" pitchFamily="34" charset="0"/>
              <a:cs typeface="Arial" pitchFamily="34" charset="0"/>
            </a:endParaRPr>
          </a:p>
          <a:p>
            <a:pPr>
              <a:buFont typeface="Arial" pitchFamily="34" charset="0"/>
              <a:buChar char="•"/>
            </a:pPr>
            <a:endParaRPr lang="ru-RU" sz="1200" b="1" dirty="0">
              <a:latin typeface="Arial" pitchFamily="34" charset="0"/>
              <a:cs typeface="Arial" pitchFamily="34" charset="0"/>
            </a:endParaRPr>
          </a:p>
        </p:txBody>
      </p:sp>
      <p:sp>
        <p:nvSpPr>
          <p:cNvPr id="10" name="Прямоугольник 9"/>
          <p:cNvSpPr/>
          <p:nvPr/>
        </p:nvSpPr>
        <p:spPr>
          <a:xfrm>
            <a:off x="467544" y="3003798"/>
            <a:ext cx="8064896" cy="623248"/>
          </a:xfrm>
          <a:prstGeom prst="rect">
            <a:avLst/>
          </a:prstGeom>
        </p:spPr>
        <p:txBody>
          <a:bodyPr wrap="square" lIns="68580" tIns="34290" rIns="68580" bIns="34290">
            <a:spAutoFit/>
          </a:bodyPr>
          <a:lstStyle/>
          <a:p>
            <a:r>
              <a:rPr lang="ru-RU" dirty="0">
                <a:solidFill>
                  <a:srgbClr val="025373"/>
                </a:solidFill>
                <a:latin typeface="Calibri" pitchFamily="34" charset="0"/>
                <a:cs typeface="Calibri" pitchFamily="34" charset="0"/>
              </a:rPr>
              <a:t>Все указанные выше платежи включаются в таможенную стоимость, только если они не были учтены в цене товаров.</a:t>
            </a:r>
          </a:p>
        </p:txBody>
      </p:sp>
    </p:spTree>
    <p:extLst>
      <p:ext uri="{BB962C8B-B14F-4D97-AF65-F5344CB8AC3E}">
        <p14:creationId xmlns="" xmlns:p14="http://schemas.microsoft.com/office/powerpoint/2010/main" val="10473096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788034" y="207698"/>
            <a:ext cx="7370061" cy="415498"/>
          </a:xfrm>
          <a:prstGeom prst="rect">
            <a:avLst/>
          </a:prstGeom>
        </p:spPr>
        <p:txBody>
          <a:bodyPr wrap="square" lIns="68580" tIns="34290" rIns="68580" bIns="34290">
            <a:spAutoFit/>
          </a:bodyPr>
          <a:lstStyle/>
          <a:p>
            <a:pPr>
              <a:lnSpc>
                <a:spcPts val="2719"/>
              </a:lnSpc>
            </a:pPr>
            <a:r>
              <a:rPr lang="ru-RU" sz="2400" b="1" dirty="0">
                <a:solidFill>
                  <a:srgbClr val="025373"/>
                </a:solidFill>
                <a:latin typeface="Calibri" pitchFamily="34" charset="0"/>
                <a:ea typeface="Roboto Slab" pitchFamily="34" charset="-122"/>
                <a:cs typeface="Calibri" pitchFamily="34" charset="0"/>
              </a:rPr>
              <a:t>Включается ли роялти в таможенную стоимость?</a:t>
            </a:r>
          </a:p>
        </p:txBody>
      </p:sp>
      <p:sp>
        <p:nvSpPr>
          <p:cNvPr id="11" name="Прямоугольник 10"/>
          <p:cNvSpPr/>
          <p:nvPr/>
        </p:nvSpPr>
        <p:spPr>
          <a:xfrm>
            <a:off x="467544" y="915566"/>
            <a:ext cx="8085021" cy="1423467"/>
          </a:xfrm>
          <a:prstGeom prst="rect">
            <a:avLst/>
          </a:prstGeom>
        </p:spPr>
        <p:txBody>
          <a:bodyPr wrap="square" lIns="68580" tIns="34290" rIns="68580" bIns="34290">
            <a:spAutoFit/>
          </a:bodyPr>
          <a:lstStyle/>
          <a:p>
            <a:pPr>
              <a:buFont typeface="Arial" pitchFamily="34" charset="0"/>
              <a:buChar char="•"/>
            </a:pPr>
            <a:endParaRPr lang="ru-RU" sz="1200" b="1" dirty="0">
              <a:latin typeface="Arial" pitchFamily="34" charset="0"/>
              <a:cs typeface="Arial" pitchFamily="34" charset="0"/>
            </a:endParaRPr>
          </a:p>
          <a:p>
            <a:r>
              <a:rPr lang="ru-RU" sz="1600" dirty="0">
                <a:solidFill>
                  <a:srgbClr val="025373"/>
                </a:solidFill>
                <a:latin typeface="Calibri" pitchFamily="34" charset="0"/>
                <a:cs typeface="Calibri" pitchFamily="34" charset="0"/>
              </a:rPr>
              <a:t>Стоимость сделки с ввозимыми товарами </a:t>
            </a:r>
            <a:r>
              <a:rPr lang="ru-RU" sz="1600" b="1" dirty="0">
                <a:solidFill>
                  <a:srgbClr val="025373"/>
                </a:solidFill>
                <a:latin typeface="Calibri" pitchFamily="34" charset="0"/>
                <a:cs typeface="Calibri" pitchFamily="34" charset="0"/>
              </a:rPr>
              <a:t>может быть дополнена иными платежами, которые приходятся на покупателя</a:t>
            </a:r>
            <a:r>
              <a:rPr lang="ru-RU" sz="1600" dirty="0">
                <a:solidFill>
                  <a:srgbClr val="025373"/>
                </a:solidFill>
                <a:latin typeface="Calibri" pitchFamily="34" charset="0"/>
                <a:cs typeface="Calibri" pitchFamily="34" charset="0"/>
              </a:rPr>
              <a:t>, создают доход продавца с таможенной территории государства и, следовательно, </a:t>
            </a:r>
            <a:r>
              <a:rPr lang="ru-RU" sz="1600" b="1" dirty="0">
                <a:solidFill>
                  <a:srgbClr val="025373"/>
                </a:solidFill>
                <a:latin typeface="Calibri" pitchFamily="34" charset="0"/>
                <a:cs typeface="Calibri" pitchFamily="34" charset="0"/>
              </a:rPr>
              <a:t>считаются формирующими часть цены,</a:t>
            </a:r>
            <a:r>
              <a:rPr lang="ru-RU" sz="1600" dirty="0">
                <a:solidFill>
                  <a:srgbClr val="025373"/>
                </a:solidFill>
                <a:latin typeface="Calibri" pitchFamily="34" charset="0"/>
                <a:cs typeface="Calibri" pitchFamily="34" charset="0"/>
              </a:rPr>
              <a:t> используемой для таможенных целей, даже если они не были включены в контрактную цену товаров. </a:t>
            </a:r>
            <a:endParaRPr lang="ru-RU" sz="1600" b="1" dirty="0">
              <a:solidFill>
                <a:srgbClr val="025373"/>
              </a:solidFill>
              <a:latin typeface="Calibri" pitchFamily="34" charset="0"/>
              <a:cs typeface="Calibri" pitchFamily="34" charset="0"/>
            </a:endParaRPr>
          </a:p>
          <a:p>
            <a:pPr>
              <a:buFont typeface="Arial" pitchFamily="34" charset="0"/>
              <a:buChar char="•"/>
            </a:pPr>
            <a:endParaRPr lang="ru-RU" sz="1200" b="1" dirty="0">
              <a:latin typeface="Arial" pitchFamily="34" charset="0"/>
              <a:cs typeface="Arial" pitchFamily="34" charset="0"/>
            </a:endParaRPr>
          </a:p>
        </p:txBody>
      </p:sp>
      <p:sp>
        <p:nvSpPr>
          <p:cNvPr id="13" name="Прямоугольник 12"/>
          <p:cNvSpPr/>
          <p:nvPr/>
        </p:nvSpPr>
        <p:spPr>
          <a:xfrm>
            <a:off x="539552" y="3651870"/>
            <a:ext cx="8136904" cy="807913"/>
          </a:xfrm>
          <a:prstGeom prst="rect">
            <a:avLst/>
          </a:prstGeom>
        </p:spPr>
        <p:txBody>
          <a:bodyPr wrap="square" lIns="68580" tIns="34290" rIns="68580" bIns="34290">
            <a:spAutoFit/>
          </a:bodyPr>
          <a:lstStyle/>
          <a:p>
            <a:r>
              <a:rPr lang="ru-RU" b="1" dirty="0">
                <a:solidFill>
                  <a:srgbClr val="025373"/>
                </a:solidFill>
                <a:latin typeface="Calibri" pitchFamily="34" charset="0"/>
                <a:cs typeface="Calibri" pitchFamily="34" charset="0"/>
              </a:rPr>
              <a:t>Определении Верховного Суда РФ от 02.12.2022 N 310-ЭС22-9639 по делу N А09-1751/2021 (Дело «</a:t>
            </a:r>
            <a:r>
              <a:rPr lang="ru-RU" b="1" dirty="0" err="1">
                <a:solidFill>
                  <a:srgbClr val="025373"/>
                </a:solidFill>
                <a:latin typeface="Calibri" pitchFamily="34" charset="0"/>
                <a:cs typeface="Calibri" pitchFamily="34" charset="0"/>
              </a:rPr>
              <a:t>Бершка</a:t>
            </a:r>
            <a:r>
              <a:rPr lang="ru-RU" b="1" dirty="0">
                <a:solidFill>
                  <a:srgbClr val="025373"/>
                </a:solidFill>
                <a:latin typeface="Calibri" pitchFamily="34" charset="0"/>
                <a:cs typeface="Calibri" pitchFamily="34" charset="0"/>
              </a:rPr>
              <a:t> СНГ»)</a:t>
            </a:r>
          </a:p>
          <a:p>
            <a:endParaRPr lang="ru-RU" sz="1200" b="1" dirty="0">
              <a:latin typeface="Arial" pitchFamily="34" charset="0"/>
              <a:cs typeface="Arial" pitchFamily="34" charset="0"/>
            </a:endParaRPr>
          </a:p>
        </p:txBody>
      </p:sp>
    </p:spTree>
    <p:extLst>
      <p:ext uri="{BB962C8B-B14F-4D97-AF65-F5344CB8AC3E}">
        <p14:creationId xmlns="" xmlns:p14="http://schemas.microsoft.com/office/powerpoint/2010/main" val="75531719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4750</TotalTime>
  <Words>9920</Words>
  <Application>Microsoft Office PowerPoint</Application>
  <PresentationFormat>Экран (16:9)</PresentationFormat>
  <Paragraphs>964</Paragraphs>
  <Slides>119</Slides>
  <Notes>21</Notes>
  <HiddenSlides>0</HiddenSlides>
  <MMClips>0</MMClips>
  <ScaleCrop>false</ScaleCrop>
  <HeadingPairs>
    <vt:vector size="4" baseType="variant">
      <vt:variant>
        <vt:lpstr>Тема</vt:lpstr>
      </vt:variant>
      <vt:variant>
        <vt:i4>1</vt:i4>
      </vt:variant>
      <vt:variant>
        <vt:lpstr>Заголовки слайдов</vt:lpstr>
      </vt:variant>
      <vt:variant>
        <vt:i4>119</vt:i4>
      </vt:variant>
    </vt:vector>
  </HeadingPairs>
  <TitlesOfParts>
    <vt:vector size="120" baseType="lpstr">
      <vt:lpstr>Тема Office</vt:lpstr>
      <vt:lpstr>Слайд 1</vt:lpstr>
      <vt:lpstr>Плательщики НДС (ст.143 НК РФ)</vt:lpstr>
      <vt:lpstr>Налоговый период (ст.163 НК РФ)</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Расчет НДС к уплате в бюджет</vt:lpstr>
      <vt:lpstr>Слайд 21</vt:lpstr>
      <vt:lpstr>Слайд 22</vt:lpstr>
      <vt:lpstr>Слайд 23</vt:lpstr>
      <vt:lpstr>Расчет налоговой базы  в по договорам в У. Е.</vt:lpstr>
      <vt:lpstr>Расчет налоговой  базы  в по договорам в У. Е.</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Когда для вычета необходима уплата налога</vt:lpstr>
      <vt:lpstr>Слайд 40</vt:lpstr>
      <vt:lpstr>Слайд 41</vt:lpstr>
      <vt:lpstr>Суть раздельного учета НДС</vt:lpstr>
      <vt:lpstr>Методика раздельного учета</vt:lpstr>
      <vt:lpstr>Слайд 44</vt:lpstr>
      <vt:lpstr>Слайд 45</vt:lpstr>
      <vt:lpstr>Слайд 46</vt:lpstr>
      <vt:lpstr>Слайд 47</vt:lpstr>
      <vt:lpstr>Слайд 48</vt:lpstr>
      <vt:lpstr>Слайд 49</vt:lpstr>
      <vt:lpstr>Слайд 50</vt:lpstr>
      <vt:lpstr>Восстановление НДС по основным средствам</vt:lpstr>
      <vt:lpstr>Как рассчитать НДС к восстановлению  по недвижимости  </vt:lpstr>
      <vt:lpstr>Как рассчитать НДС к восстановлению по недвижимости</vt:lpstr>
      <vt:lpstr>Слайд 54</vt:lpstr>
      <vt:lpstr>Слайд 55</vt:lpstr>
      <vt:lpstr>Слайд 56</vt:lpstr>
      <vt:lpstr>Слайд 57</vt:lpstr>
      <vt:lpstr>Слайд 58</vt:lpstr>
      <vt:lpstr>Когда для вычета необходима уплата налога</vt:lpstr>
      <vt:lpstr>Слайд 60</vt:lpstr>
      <vt:lpstr>Слайд 61</vt:lpstr>
      <vt:lpstr>Суть раздельного учета НДС</vt:lpstr>
      <vt:lpstr>Методика раздельного учета</vt:lpstr>
      <vt:lpstr>Слайд 64</vt:lpstr>
      <vt:lpstr>Слайд 65</vt:lpstr>
      <vt:lpstr>Слайд 66</vt:lpstr>
      <vt:lpstr>Слайд 67</vt:lpstr>
      <vt:lpstr>Слайд 68</vt:lpstr>
      <vt:lpstr>Слайд 69</vt:lpstr>
      <vt:lpstr>Слайд 70</vt:lpstr>
      <vt:lpstr>Слайд 71</vt:lpstr>
      <vt:lpstr>Слайд 72</vt:lpstr>
      <vt:lpstr>Восстановление НДС по основным средствам</vt:lpstr>
      <vt:lpstr>Как рассчитать НДС к восстановлению  по недвижимости  </vt:lpstr>
      <vt:lpstr>Как рассчитать НДС к восстановлению по недвижимости</vt:lpstr>
      <vt:lpstr>Слайд 76</vt:lpstr>
      <vt:lpstr>Слайд 77</vt:lpstr>
      <vt:lpstr>Слайд 78</vt:lpstr>
      <vt:lpstr>Слайд 79</vt:lpstr>
      <vt:lpstr>Слайд 80</vt:lpstr>
      <vt:lpstr>При применении государственных регулируемых цен или цен с учетом предоставляемых по законодательству льгот </vt:lpstr>
      <vt:lpstr>Слайд 82</vt:lpstr>
      <vt:lpstr>Слайд 83</vt:lpstr>
      <vt:lpstr>Слайд 84</vt:lpstr>
      <vt:lpstr>Слайд 85</vt:lpstr>
      <vt:lpstr>Слайд 86</vt:lpstr>
      <vt:lpstr>Слайд 87</vt:lpstr>
      <vt:lpstr>Слайд 88</vt:lpstr>
      <vt:lpstr>Слайд 89</vt:lpstr>
      <vt:lpstr>Слайд 90</vt:lpstr>
      <vt:lpstr>Слайд 91</vt:lpstr>
      <vt:lpstr>Слайд 92</vt:lpstr>
      <vt:lpstr>Слайд 93</vt:lpstr>
      <vt:lpstr>Слайд 94</vt:lpstr>
      <vt:lpstr>Слайд 95</vt:lpstr>
      <vt:lpstr>Слайд 96</vt:lpstr>
      <vt:lpstr>Слайд 97</vt:lpstr>
      <vt:lpstr>Слайд 98</vt:lpstr>
      <vt:lpstr>Слайд 99</vt:lpstr>
      <vt:lpstr>Слайд 100</vt:lpstr>
      <vt:lpstr>Слайд 101</vt:lpstr>
      <vt:lpstr>Слайд 102</vt:lpstr>
      <vt:lpstr>Слайд 103</vt:lpstr>
      <vt:lpstr>Слайд 104</vt:lpstr>
      <vt:lpstr>Слайд 105</vt:lpstr>
      <vt:lpstr>Порядок формирования налоговой базы при ввозе из ЕАЭС (п.14 Протокола)</vt:lpstr>
      <vt:lpstr>Слайд 107</vt:lpstr>
      <vt:lpstr>Принятие к учету</vt:lpstr>
      <vt:lpstr>Слайд 109</vt:lpstr>
      <vt:lpstr>Комплект документов</vt:lpstr>
      <vt:lpstr>Строительно-монтажные работы для собственного потребления</vt:lpstr>
      <vt:lpstr>Строительно-монтажные работы для собственного потребления</vt:lpstr>
      <vt:lpstr>Слайд 113</vt:lpstr>
      <vt:lpstr>Слайд 114</vt:lpstr>
      <vt:lpstr>Уступка права требования первоначальным кредитором</vt:lpstr>
      <vt:lpstr>Слайд 116</vt:lpstr>
      <vt:lpstr>Уступка права требования новым кредитором</vt:lpstr>
      <vt:lpstr>Слайд 118</vt:lpstr>
      <vt:lpstr>Слайд 119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kekus</dc:creator>
  <cp:lastModifiedBy>kolmakova</cp:lastModifiedBy>
  <cp:revision>602</cp:revision>
  <cp:lastPrinted>2021-11-02T18:56:30Z</cp:lastPrinted>
  <dcterms:created xsi:type="dcterms:W3CDTF">2017-09-21T06:11:21Z</dcterms:created>
  <dcterms:modified xsi:type="dcterms:W3CDTF">2026-04-17T10:12:41Z</dcterms:modified>
</cp:coreProperties>
</file>