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7" r:id="rId2"/>
    <p:sldId id="285" r:id="rId3"/>
    <p:sldId id="275" r:id="rId4"/>
    <p:sldId id="274" r:id="rId5"/>
    <p:sldId id="277" r:id="rId6"/>
    <p:sldId id="286" r:id="rId7"/>
    <p:sldId id="288" r:id="rId8"/>
    <p:sldId id="289" r:id="rId9"/>
    <p:sldId id="287" r:id="rId10"/>
    <p:sldId id="290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4" r:id="rId19"/>
    <p:sldId id="330" r:id="rId20"/>
    <p:sldId id="331" r:id="rId21"/>
    <p:sldId id="308" r:id="rId22"/>
    <p:sldId id="309" r:id="rId23"/>
    <p:sldId id="310" r:id="rId24"/>
    <p:sldId id="311" r:id="rId25"/>
    <p:sldId id="332" r:id="rId26"/>
    <p:sldId id="333" r:id="rId27"/>
    <p:sldId id="315" r:id="rId28"/>
    <p:sldId id="316" r:id="rId29"/>
    <p:sldId id="317" r:id="rId30"/>
    <p:sldId id="319" r:id="rId31"/>
    <p:sldId id="320" r:id="rId32"/>
    <p:sldId id="321" r:id="rId33"/>
    <p:sldId id="322" r:id="rId34"/>
    <p:sldId id="323" r:id="rId35"/>
    <p:sldId id="324" r:id="rId36"/>
    <p:sldId id="325" r:id="rId37"/>
    <p:sldId id="267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727" userDrawn="1">
          <p15:clr>
            <a:srgbClr val="A4A3A4"/>
          </p15:clr>
        </p15:guide>
        <p15:guide id="2" pos="38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howGuides="1">
      <p:cViewPr>
        <p:scale>
          <a:sx n="80" d="100"/>
          <a:sy n="80" d="100"/>
        </p:scale>
        <p:origin x="-782" y="-542"/>
      </p:cViewPr>
      <p:guideLst>
        <p:guide orient="horz" pos="2727"/>
        <p:guide pos="38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49" d="100"/>
          <a:sy n="49" d="100"/>
        </p:scale>
        <p:origin x="1842" y="5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94B820AE-1B2A-445C-A4B2-53F384576E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35BC12C-CF8A-4105-A637-3CBF4726041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4BB132-54F2-4220-ACD1-3781FBD8318F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2E1266E-0183-4E8F-B15A-84742DCE61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72778227-954E-404E-AF04-7C532D66E7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F62D6-C5AE-49CC-9150-67E0182FD5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81702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9D508-FC5C-4AC1-B37D-9E5C7D6C2AF5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1FD80-6B41-440B-A490-A2967D8CD9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CC1583-19C2-445C-95FA-A70871E05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3A5486A-C161-425C-A383-9D1AA1977D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2C422A5-B09C-47C4-9C8A-9B9C05176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B7E6C82-6792-4FBB-A79A-3F80C4AF2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4855793-DEBA-4AE8-B065-700CB9549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2433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6AB12F-3919-42A5-9D52-28C1DE361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B5FE983-91ED-40FC-9704-B9703B862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35FD293-9E72-4E85-80A3-FF4D8D8E6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323688E-55E4-4D81-890E-EC336702E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47A172E-A83B-408A-B0A4-2E5F7035D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8512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533554-5169-4CC7-A4B9-9D141DCB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108A324-4A63-43E6-9BBD-85864AB686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77C24C4-894C-409E-9E39-69CFA6E20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0037769-3786-46C2-A86D-ED5F8347B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481EAF2-D9EA-4EE8-B9A7-F2E9680D8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9621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679DA0-77CA-42D1-9E41-301657ACE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3C4ACEA-FC89-4D93-8E7C-FE16DB6CBD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D149FBB-7482-43D8-98B8-BF5BFD052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95205ED-E192-4047-A673-F6E4B0004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878A468-C1C1-4B5B-B81A-B95CA4BF0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74FA79D-0246-4C47-B9A0-628545E61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7607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A2D9698-40DB-4AB0-BD05-36AA0D1E7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B14F902-6425-4FA6-93D4-724C523F5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A049BD2-C62A-4E57-B887-C32B05B19F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7E74049-94B3-49AA-8CD7-9172B01C5E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7109F05-4687-4CFD-A436-163973A05E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4EAC0CE0-2AB5-4CBD-8E60-2ABDF6570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B3D1275-E8E5-480E-90E1-4EADE740B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1BCDE941-E13C-4D42-AF56-C64BB08DF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0445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70D95C-0797-4F7D-BC50-20E74033F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6A4E088-2564-49AE-8E4F-8DD392A1C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1D8E9E9-6661-4367-AB64-688C61CDF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15DA628-06E5-4D9C-A79C-DB0B4A4F2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6673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F5E2C55-0969-41E2-8FFB-082F86A7F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62CE4470-2816-455C-8E37-FC40595D6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0095C40-48B2-41DD-A014-024576B74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7554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55042B5-EF30-4606-8317-A279D26E4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AA24599-6234-48CF-AD9E-314A84EAE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3D57904-A3CD-4307-A279-44285096D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EA95DA4-8BB1-4E7F-AF48-045C67366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465630F-C522-48EC-9F1F-E5EB23601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721C11B-307E-411A-A095-F9ECC0B47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3670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431920-2195-4E28-AA90-D5435E4BA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91F81EF-CBFD-4115-A513-0A50A4CDC8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AC7EBD3-6E69-4898-8DE6-878FC9E5FD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E07ABFA-DDA1-49CD-87EA-ED4C52707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3580AF6-21B1-4083-AAB1-2DACA204B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8C60580-281C-47D0-9648-B147512E3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19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ACEC1A4-0E58-49C3-B439-240A1A987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D451F3B-FD5E-4E7C-85E3-1969A7FCC1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8B9DA68-4033-4F4D-BA02-F06DD5780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E2F5F98-4F93-4447-9EB7-B7EBA245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E1C79D1-9967-4DDF-A07B-505B1BB8B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2377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0057E58-D846-4199-8F9E-1C0B7031A8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14FF0D0-E51B-4909-9B60-E67E657A9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3366614-09B2-4A72-B948-DF23AB341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E2BF-9ADC-477C-B985-ED6A3FE2C52E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5A4C8D8-0894-4668-A55F-A450833BE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EE9E2D4-6B9E-42F2-85D8-22619C9B4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24E6-770A-4943-8DFB-C07B33ECB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305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D1B458C-BFE5-4FED-890B-A3C81CBD9E00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474EC097-BE1E-47C5-A4A4-558BFD9F9C06}"/>
              </a:ext>
            </a:extLst>
          </p:cNvPr>
          <p:cNvSpPr/>
          <p:nvPr userDrawn="1"/>
        </p:nvSpPr>
        <p:spPr>
          <a:xfrm>
            <a:off x="12450" y="6772425"/>
            <a:ext cx="12192000" cy="9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="" xmlns:a16="http://schemas.microsoft.com/office/drawing/2014/main" id="{ECD6CA42-8F84-4EF7-AC44-C6D7CA7B5256}"/>
              </a:ext>
            </a:extLst>
          </p:cNvPr>
          <p:cNvGrpSpPr/>
          <p:nvPr userDrawn="1"/>
        </p:nvGrpSpPr>
        <p:grpSpPr>
          <a:xfrm>
            <a:off x="0" y="49500"/>
            <a:ext cx="2844750" cy="274500"/>
            <a:chOff x="5228062" y="49500"/>
            <a:chExt cx="2844750" cy="274500"/>
          </a:xfrm>
          <a:solidFill>
            <a:schemeClr val="tx2"/>
          </a:solidFill>
        </p:grpSpPr>
        <p:sp>
          <p:nvSpPr>
            <p:cNvPr id="10" name="Прямоугольник 9">
              <a:extLst>
                <a:ext uri="{FF2B5EF4-FFF2-40B4-BE49-F238E27FC236}">
                  <a16:creationId xmlns="" xmlns:a16="http://schemas.microsoft.com/office/drawing/2014/main" id="{EF73193D-4957-4A8F-A457-261D1530DEC3}"/>
                </a:ext>
              </a:extLst>
            </p:cNvPr>
            <p:cNvSpPr/>
            <p:nvPr userDrawn="1"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Блок-схема: объединение 10">
              <a:extLst>
                <a:ext uri="{FF2B5EF4-FFF2-40B4-BE49-F238E27FC236}">
                  <a16:creationId xmlns="" xmlns:a16="http://schemas.microsoft.com/office/drawing/2014/main" id="{9CA2CB59-7E2E-4FE6-B4DA-BC82267C4973}"/>
                </a:ext>
              </a:extLst>
            </p:cNvPr>
            <p:cNvSpPr/>
            <p:nvPr userDrawn="1"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="" xmlns:a16="http://schemas.microsoft.com/office/drawing/2014/main" id="{F77822EB-8A6C-4A70-8594-303E6651250C}"/>
              </a:ext>
            </a:extLst>
          </p:cNvPr>
          <p:cNvGrpSpPr/>
          <p:nvPr userDrawn="1"/>
        </p:nvGrpSpPr>
        <p:grpSpPr>
          <a:xfrm>
            <a:off x="9382650" y="6596925"/>
            <a:ext cx="2844750" cy="274500"/>
            <a:chOff x="9347250" y="6571200"/>
            <a:chExt cx="2844750" cy="274500"/>
          </a:xfrm>
          <a:solidFill>
            <a:schemeClr val="tx2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1DA2A97F-749F-48D2-AE48-5762F540EF28}"/>
                </a:ext>
              </a:extLst>
            </p:cNvPr>
            <p:cNvSpPr/>
            <p:nvPr userDrawn="1"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="" xmlns:a16="http://schemas.microsoft.com/office/drawing/2014/main" id="{3E93E1D6-3B3B-47F6-966E-B20E50008B90}"/>
                </a:ext>
              </a:extLst>
            </p:cNvPr>
            <p:cNvSpPr/>
            <p:nvPr userDrawn="1"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Текст 18">
            <a:extLst>
              <a:ext uri="{FF2B5EF4-FFF2-40B4-BE49-F238E27FC236}">
                <a16:creationId xmlns=""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2347060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CBB7FDFF-D2AD-4235-A46C-DC66DD4D1013}"/>
              </a:ext>
            </a:extLst>
          </p:cNvPr>
          <p:cNvSpPr/>
          <p:nvPr userDrawn="1"/>
        </p:nvSpPr>
        <p:spPr>
          <a:xfrm>
            <a:off x="0" y="0"/>
            <a:ext cx="12192000" cy="234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4070D4A9-B599-4348-B256-0E428B8B82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5813" y="1314450"/>
            <a:ext cx="10664825" cy="1035050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6EF77BD0-0A00-4EB4-9CDD-5A98ACBE15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843213"/>
            <a:ext cx="10612438" cy="37814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3" name="Заголовок 12">
            <a:extLst>
              <a:ext uri="{FF2B5EF4-FFF2-40B4-BE49-F238E27FC236}">
                <a16:creationId xmlns="" xmlns:a16="http://schemas.microsoft.com/office/drawing/2014/main" id="{A9322F2F-857E-4FE4-BE4D-D21B4515E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2352163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CBB7FDFF-D2AD-4235-A46C-DC66DD4D1013}"/>
              </a:ext>
            </a:extLst>
          </p:cNvPr>
          <p:cNvSpPr/>
          <p:nvPr userDrawn="1"/>
        </p:nvSpPr>
        <p:spPr>
          <a:xfrm>
            <a:off x="0" y="4509000"/>
            <a:ext cx="12192000" cy="234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4070D4A9-B599-4348-B256-0E428B8B82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5813" y="1314450"/>
            <a:ext cx="10664825" cy="2924550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1D6F7538-3390-41DD-B230-F5083FB82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13" y="55937"/>
            <a:ext cx="10515600" cy="91793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1682573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DAB6D58-97DC-44E4-9E0A-561EED96B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1000" y="365125"/>
            <a:ext cx="7732800" cy="10388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CBB7FDFF-D2AD-4235-A46C-DC66DD4D1013}"/>
              </a:ext>
            </a:extLst>
          </p:cNvPr>
          <p:cNvSpPr/>
          <p:nvPr userDrawn="1"/>
        </p:nvSpPr>
        <p:spPr>
          <a:xfrm>
            <a:off x="0" y="0"/>
            <a:ext cx="285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E46014F-1F57-473C-840B-91CF6FA9A7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76638" y="1673225"/>
            <a:ext cx="7785100" cy="495141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3395687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8" y="365125"/>
            <a:ext cx="5257801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A18D8509-D379-49B3-A4FE-EDBEE064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0FB3E60-2F82-4C12-95B3-7ACC1B0E5862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D1B458C-BFE5-4FED-890B-A3C81CBD9E00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474EC097-BE1E-47C5-A4A4-558BFD9F9C06}"/>
              </a:ext>
            </a:extLst>
          </p:cNvPr>
          <p:cNvSpPr/>
          <p:nvPr userDrawn="1"/>
        </p:nvSpPr>
        <p:spPr>
          <a:xfrm>
            <a:off x="12450" y="6772425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8" name="Рисунок 2">
            <a:extLst>
              <a:ext uri="{FF2B5EF4-FFF2-40B4-BE49-F238E27FC236}">
                <a16:creationId xmlns="" xmlns:a16="http://schemas.microsoft.com/office/drawing/2014/main" id="{17DD4B55-CA6E-4B68-97C9-646C6EC1FB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850" y="-575"/>
            <a:ext cx="5186362" cy="6858575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="" xmlns:a16="http://schemas.microsoft.com/office/drawing/2014/main" id="{ECD6CA42-8F84-4EF7-AC44-C6D7CA7B5256}"/>
              </a:ext>
            </a:extLst>
          </p:cNvPr>
          <p:cNvGrpSpPr/>
          <p:nvPr userDrawn="1"/>
        </p:nvGrpSpPr>
        <p:grpSpPr>
          <a:xfrm>
            <a:off x="5207212" y="36075"/>
            <a:ext cx="2844750" cy="274500"/>
            <a:chOff x="5228062" y="49500"/>
            <a:chExt cx="2844750" cy="274500"/>
          </a:xfrm>
          <a:solidFill>
            <a:schemeClr val="accent1"/>
          </a:solidFill>
        </p:grpSpPr>
        <p:sp>
          <p:nvSpPr>
            <p:cNvPr id="10" name="Прямоугольник 9">
              <a:extLst>
                <a:ext uri="{FF2B5EF4-FFF2-40B4-BE49-F238E27FC236}">
                  <a16:creationId xmlns="" xmlns:a16="http://schemas.microsoft.com/office/drawing/2014/main" id="{EF73193D-4957-4A8F-A457-261D1530DEC3}"/>
                </a:ext>
              </a:extLst>
            </p:cNvPr>
            <p:cNvSpPr/>
            <p:nvPr userDrawn="1"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1" name="Блок-схема: объединение 10">
              <a:extLst>
                <a:ext uri="{FF2B5EF4-FFF2-40B4-BE49-F238E27FC236}">
                  <a16:creationId xmlns="" xmlns:a16="http://schemas.microsoft.com/office/drawing/2014/main" id="{9CA2CB59-7E2E-4FE6-B4DA-BC82267C4973}"/>
                </a:ext>
              </a:extLst>
            </p:cNvPr>
            <p:cNvSpPr/>
            <p:nvPr userDrawn="1"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="" xmlns:a16="http://schemas.microsoft.com/office/drawing/2014/main" id="{F77822EB-8A6C-4A70-8594-303E6651250C}"/>
              </a:ext>
            </a:extLst>
          </p:cNvPr>
          <p:cNvGrpSpPr/>
          <p:nvPr userDrawn="1"/>
        </p:nvGrpSpPr>
        <p:grpSpPr>
          <a:xfrm>
            <a:off x="9382650" y="6596925"/>
            <a:ext cx="2844750" cy="274500"/>
            <a:chOff x="9347250" y="6571200"/>
            <a:chExt cx="2844750" cy="274500"/>
          </a:xfrm>
          <a:solidFill>
            <a:schemeClr val="accent1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1DA2A97F-749F-48D2-AE48-5762F540EF28}"/>
                </a:ext>
              </a:extLst>
            </p:cNvPr>
            <p:cNvSpPr/>
            <p:nvPr userDrawn="1"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="" xmlns:a16="http://schemas.microsoft.com/office/drawing/2014/main" id="{3E93E1D6-3B3B-47F6-966E-B20E50008B90}"/>
                </a:ext>
              </a:extLst>
            </p:cNvPr>
            <p:cNvSpPr/>
            <p:nvPr userDrawn="1"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sp>
        <p:nvSpPr>
          <p:cNvPr id="16" name="Текст 18">
            <a:extLst>
              <a:ext uri="{FF2B5EF4-FFF2-40B4-BE49-F238E27FC236}">
                <a16:creationId xmlns=""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2033588"/>
            <a:ext cx="5186363" cy="40497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3844596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595E16D1-998B-48A7-9C66-2F192101B82F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548120B5-0C92-46E1-BAA0-BA8A5399D9C2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="" xmlns:a16="http://schemas.microsoft.com/office/drawing/2014/main" id="{7BF0CE19-D07F-45F4-8B53-F4AE3EAC0AF5}"/>
              </a:ext>
            </a:extLst>
          </p:cNvPr>
          <p:cNvGrpSpPr/>
          <p:nvPr userDrawn="1"/>
        </p:nvGrpSpPr>
        <p:grpSpPr>
          <a:xfrm>
            <a:off x="4161000" y="150"/>
            <a:ext cx="2844750" cy="286020"/>
            <a:chOff x="9347250" y="37980"/>
            <a:chExt cx="2844750" cy="286020"/>
          </a:xfrm>
          <a:solidFill>
            <a:schemeClr val="accent1"/>
          </a:solidFill>
        </p:grpSpPr>
        <p:sp>
          <p:nvSpPr>
            <p:cNvPr id="8" name="Прямоугольник 7">
              <a:extLst>
                <a:ext uri="{FF2B5EF4-FFF2-40B4-BE49-F238E27FC236}">
                  <a16:creationId xmlns="" xmlns:a16="http://schemas.microsoft.com/office/drawing/2014/main" id="{56D0ED7C-6F6D-4A0C-B5BF-D4C886121974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9" name="Блок-схема: объединение 8">
              <a:extLst>
                <a:ext uri="{FF2B5EF4-FFF2-40B4-BE49-F238E27FC236}">
                  <a16:creationId xmlns="" xmlns:a16="http://schemas.microsoft.com/office/drawing/2014/main" id="{F6313D72-2173-410E-9DAC-5F683BF77D8C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="" xmlns:a16="http://schemas.microsoft.com/office/drawing/2014/main" id="{9D0FFF0F-DED0-4533-AA04-278237E63B65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1"/>
          </a:solidFill>
        </p:grpSpPr>
        <p:sp>
          <p:nvSpPr>
            <p:cNvPr id="11" name="Прямоугольник 10">
              <a:extLst>
                <a:ext uri="{FF2B5EF4-FFF2-40B4-BE49-F238E27FC236}">
                  <a16:creationId xmlns="" xmlns:a16="http://schemas.microsoft.com/office/drawing/2014/main" id="{01E034F0-B288-495E-B8C4-5A4D6270B72C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2" name="Блок-схема: объединение 11">
              <a:extLst>
                <a:ext uri="{FF2B5EF4-FFF2-40B4-BE49-F238E27FC236}">
                  <a16:creationId xmlns="" xmlns:a16="http://schemas.microsoft.com/office/drawing/2014/main" id="{7F3095C1-9AE8-47F3-8F8B-8B149C02C892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sp>
        <p:nvSpPr>
          <p:cNvPr id="13" name="Рисунок 2">
            <a:extLst>
              <a:ext uri="{FF2B5EF4-FFF2-40B4-BE49-F238E27FC236}">
                <a16:creationId xmlns="" xmlns:a16="http://schemas.microsoft.com/office/drawing/2014/main" id="{9563E350-4964-48DA-95EE-507A76F601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05638" y="9000"/>
            <a:ext cx="5186362" cy="333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Заголовок 16">
            <a:extLst>
              <a:ext uri="{FF2B5EF4-FFF2-40B4-BE49-F238E27FC236}">
                <a16:creationId xmlns="" xmlns:a16="http://schemas.microsoft.com/office/drawing/2014/main" id="{E44DF226-C979-4C53-9AB3-F30F19A61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987" y="485501"/>
            <a:ext cx="5257800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5" name="Текст 18">
            <a:extLst>
              <a:ext uri="{FF2B5EF4-FFF2-40B4-BE49-F238E27FC236}">
                <a16:creationId xmlns="" xmlns:a16="http://schemas.microsoft.com/office/drawing/2014/main" id="{C0D997C5-63D2-40A5-8978-8A0E7A482F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987" y="2153964"/>
            <a:ext cx="5186363" cy="40497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6" name="Рисунок 2">
            <a:extLst>
              <a:ext uri="{FF2B5EF4-FFF2-40B4-BE49-F238E27FC236}">
                <a16:creationId xmlns="" xmlns:a16="http://schemas.microsoft.com/office/drawing/2014/main" id="{0DC8507B-223A-4D10-9873-5F8CBA1FA68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84638" y="3519000"/>
            <a:ext cx="5186362" cy="333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2639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C31BDB-50F3-43CA-877E-F9C7672D8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74453DF6-9509-45CB-BD4E-84F90C1C9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8AF27442-62D0-4CA6-81B4-B7FDDA51A9A2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E1FD6AC4-0F96-4D40-B8AD-EF85E9EDE11D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="" xmlns:a16="http://schemas.microsoft.com/office/drawing/2014/main" id="{73640FF5-D492-4210-9DE4-D7B66426125F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chemeClr val="accent1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062B47E0-EF90-4ECC-A73E-6E5DA1F62FCD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="" xmlns:a16="http://schemas.microsoft.com/office/drawing/2014/main" id="{2FC4DE4B-558A-425B-A23E-B63E9353355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="" xmlns:a16="http://schemas.microsoft.com/office/drawing/2014/main" id="{D1C3AA05-E7C7-4C27-A908-2E47AFEBA600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1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="" xmlns:a16="http://schemas.microsoft.com/office/drawing/2014/main" id="{D94BF255-53E4-439B-83D0-7DE93A9900DD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="" xmlns:a16="http://schemas.microsoft.com/office/drawing/2014/main" id="{E38044D4-D5F4-4E1E-8B74-E24D6E7B2929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819083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1">
            <a:extLst>
              <a:ext uri="{FF2B5EF4-FFF2-40B4-BE49-F238E27FC236}">
                <a16:creationId xmlns="" xmlns:a16="http://schemas.microsoft.com/office/drawing/2014/main" id="{AC7B45C4-0029-484F-BC10-E13FF5623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450" y="234000"/>
            <a:ext cx="11341100" cy="1035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7" name="Рисунок 2">
            <a:extLst>
              <a:ext uri="{FF2B5EF4-FFF2-40B4-BE49-F238E27FC236}">
                <a16:creationId xmlns="" xmlns:a16="http://schemas.microsoft.com/office/drawing/2014/main" id="{F8FF044D-1DB9-4B7C-9D24-F0D3A3DD3C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5450" y="2303463"/>
            <a:ext cx="4005550" cy="162083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Рисунок 2">
            <a:extLst>
              <a:ext uri="{FF2B5EF4-FFF2-40B4-BE49-F238E27FC236}">
                <a16:creationId xmlns="" xmlns:a16="http://schemas.microsoft.com/office/drawing/2014/main" id="{738784A2-81B9-4C54-8F48-52CB72EF971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95341" y="2303463"/>
            <a:ext cx="4005550" cy="162083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19" name="Рисунок 2">
            <a:extLst>
              <a:ext uri="{FF2B5EF4-FFF2-40B4-BE49-F238E27FC236}">
                <a16:creationId xmlns="" xmlns:a16="http://schemas.microsoft.com/office/drawing/2014/main" id="{21C4B4FC-EB7C-4B83-9B03-36AC76ADC6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761675" y="2303463"/>
            <a:ext cx="3004875" cy="162083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0" name="Рисунок 2">
            <a:extLst>
              <a:ext uri="{FF2B5EF4-FFF2-40B4-BE49-F238E27FC236}">
                <a16:creationId xmlns="" xmlns:a16="http://schemas.microsoft.com/office/drawing/2014/main" id="{FC421DAD-9956-40BC-B396-121BDF52207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5450" y="4058163"/>
            <a:ext cx="3004875" cy="162083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Рисунок 2">
            <a:extLst>
              <a:ext uri="{FF2B5EF4-FFF2-40B4-BE49-F238E27FC236}">
                <a16:creationId xmlns="" xmlns:a16="http://schemas.microsoft.com/office/drawing/2014/main" id="{0596AFFC-6327-4316-8A52-555C5499A3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06109" y="4058163"/>
            <a:ext cx="4005550" cy="162083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Рисунок 2">
            <a:extLst>
              <a:ext uri="{FF2B5EF4-FFF2-40B4-BE49-F238E27FC236}">
                <a16:creationId xmlns="" xmlns:a16="http://schemas.microsoft.com/office/drawing/2014/main" id="{709A8CBC-B10E-4729-8664-C17D4F6947A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776000" y="4058163"/>
            <a:ext cx="4005550" cy="162083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Текст 4">
            <a:extLst>
              <a:ext uri="{FF2B5EF4-FFF2-40B4-BE49-F238E27FC236}">
                <a16:creationId xmlns="" xmlns:a16="http://schemas.microsoft.com/office/drawing/2014/main" id="{05550F69-FB7F-4160-902B-8FE3C5C275B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9739" y="1493838"/>
            <a:ext cx="11341100" cy="62706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2770359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hyperlink" Target="https://presentation-creation.ru/" TargetMode="Externa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8E8430-DDB9-4451-9D36-B3AF2E769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BE93D94-3035-46FC-A88F-4C3D803A5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FC1E060-1FC4-4335-BB7B-E97E627FA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3E2BF-9ADC-477C-B985-ED6A3FE2C52E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6DED04A-12F8-4119-ACB5-AA522965E3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DF0D0D2-7346-4BE2-B3F5-7DE8403A21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424E6-770A-4943-8DFB-C07B33ECB3B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21"/>
            <a:extLst>
              <a:ext uri="{FF2B5EF4-FFF2-40B4-BE49-F238E27FC236}">
                <a16:creationId xmlns="" xmlns:a16="http://schemas.microsoft.com/office/drawing/2014/main" id="{43780347-ADC3-4039-95E5-9DAF405C2D48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568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5" r:id="rId3"/>
    <p:sldLayoutId id="2147483667" r:id="rId4"/>
    <p:sldLayoutId id="2147483666" r:id="rId5"/>
    <p:sldLayoutId id="2147483661" r:id="rId6"/>
    <p:sldLayoutId id="2147483662" r:id="rId7"/>
    <p:sldLayoutId id="2147483663" r:id="rId8"/>
    <p:sldLayoutId id="2147483664" r:id="rId9"/>
    <p:sldLayoutId id="2147483650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login.consultant.ru/link/?req=doc&amp;base=QUEST&amp;n=144477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934A8DCF848C6382D3EFF013C03D4DD7C5158E4713A5FA82F5F65AB9709295E3DA016ECCBC3B47C4H4K" TargetMode="External"/><Relationship Id="rId2" Type="http://schemas.openxmlformats.org/officeDocument/2006/relationships/hyperlink" Target="consultantplus://offline/ref=934A8DCF848C6382D3EFF013C03D4DD7C5158E4713A5FA82F5F65AB9709295E3DA016ECCBC3848C4H7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consultantplus://offline/ref=934A8DCF848C6382D3EFF013C03D4DD7C5158E4713A5FA82F5F65AB9709295E3DA016ECCBC3A43C4H0K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B307FF061F976FF361B535CA8095CA9FDCBD9E82D8A4E7AB84FEADC8E39CD7D92087D8D9EE2235F7V0D4L" TargetMode="External"/><Relationship Id="rId2" Type="http://schemas.openxmlformats.org/officeDocument/2006/relationships/hyperlink" Target="consultantplus://offline/ref=B307FF061F976FF361B535CA8095CA9FDCBD9E82D8A4E7AB84FEADC8E39CD7D92087D8D9EE2235F7V0D7L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B307FF061F976FF361B535CA8095CA9FDCBD9E82D8A4E7AB84FEADC8E39CD7D92087D8D9EE2235F2V0D0L" TargetMode="External"/><Relationship Id="rId2" Type="http://schemas.openxmlformats.org/officeDocument/2006/relationships/hyperlink" Target="consultantplus://offline/ref=B307FF061F976FF361B535CA8095CA9FDCBD9E82D8A4E7AB84FEADC8E39CD7D92087D8D9EE2235F2V0D3L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57A3F9B0-C61E-4C60-847E-58C20F285C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C3A62C24-D04B-48C3-AA2C-139B09BA2CCB}"/>
              </a:ext>
            </a:extLst>
          </p:cNvPr>
          <p:cNvSpPr/>
          <p:nvPr/>
        </p:nvSpPr>
        <p:spPr>
          <a:xfrm>
            <a:off x="1236000" y="683550"/>
            <a:ext cx="9720000" cy="546750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B7677A69-23E8-4468-B0C1-F200BA6A0BB0}"/>
              </a:ext>
            </a:extLst>
          </p:cNvPr>
          <p:cNvSpPr/>
          <p:nvPr/>
        </p:nvSpPr>
        <p:spPr>
          <a:xfrm>
            <a:off x="456450" y="257400"/>
            <a:ext cx="11318400" cy="6366600"/>
          </a:xfrm>
          <a:prstGeom prst="rect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6">
            <a:extLst>
              <a:ext uri="{FF2B5EF4-FFF2-40B4-BE49-F238E27FC236}">
                <a16:creationId xmlns="" xmlns:a16="http://schemas.microsoft.com/office/drawing/2014/main" id="{F517E966-A564-45E1-84EA-531571F5224C}"/>
              </a:ext>
            </a:extLst>
          </p:cNvPr>
          <p:cNvSpPr txBox="1">
            <a:spLocks/>
          </p:cNvSpPr>
          <p:nvPr/>
        </p:nvSpPr>
        <p:spPr>
          <a:xfrm>
            <a:off x="1524000" y="1264250"/>
            <a:ext cx="9144000" cy="17009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одзаголовок 7">
            <a:extLst>
              <a:ext uri="{FF2B5EF4-FFF2-40B4-BE49-F238E27FC236}">
                <a16:creationId xmlns="" xmlns:a16="http://schemas.microsoft.com/office/drawing/2014/main" id="{E2BDACE4-4494-4579-AE66-C36AE5DA67AB}"/>
              </a:ext>
            </a:extLst>
          </p:cNvPr>
          <p:cNvSpPr txBox="1">
            <a:spLocks/>
          </p:cNvSpPr>
          <p:nvPr/>
        </p:nvSpPr>
        <p:spPr>
          <a:xfrm>
            <a:off x="1790101" y="3249000"/>
            <a:ext cx="615089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Спикер - Колмакова Полина Владимировна</a:t>
            </a:r>
          </a:p>
          <a:p>
            <a:pPr algn="l"/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ведущий эксперт в области налогообложения, налоговый консультант,</a:t>
            </a:r>
          </a:p>
          <a:p>
            <a:pPr algn="l"/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член Федеральной Палаты налоговых консультантов</a:t>
            </a:r>
          </a:p>
          <a:p>
            <a:pPr algn="l">
              <a:lnSpc>
                <a:spcPct val="100000"/>
              </a:lnSpc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</a:pP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9" name="Текст 7"/>
          <p:cNvSpPr txBox="1">
            <a:spLocks/>
          </p:cNvSpPr>
          <p:nvPr/>
        </p:nvSpPr>
        <p:spPr bwMode="auto">
          <a:xfrm>
            <a:off x="4611001" y="5318175"/>
            <a:ext cx="63231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/>
          <a:lstStyle/>
          <a:p>
            <a:pPr algn="r">
              <a:buClr>
                <a:srgbClr val="C3260C"/>
              </a:buClr>
              <a:buSzPct val="130000"/>
              <a:buFont typeface="Georgia" pitchFamily="18" charset="0"/>
              <a:buNone/>
              <a:defRPr/>
            </a:pPr>
            <a:r>
              <a:rPr lang="ru-RU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Центр подготовки налоговых консультантов  </a:t>
            </a:r>
          </a:p>
          <a:p>
            <a:pPr algn="r">
              <a:spcBef>
                <a:spcPct val="20000"/>
              </a:spcBef>
              <a:spcAft>
                <a:spcPts val="331"/>
              </a:spcAft>
              <a:buClr>
                <a:srgbClr val="C3260C"/>
              </a:buClr>
              <a:buSzPct val="130000"/>
              <a:defRPr/>
            </a:pPr>
            <a:r>
              <a:rPr lang="ru-RU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(495) 925-03-87 </a:t>
            </a:r>
            <a:r>
              <a:rPr lang="en-US" b="1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nalog</a:t>
            </a:r>
            <a:r>
              <a:rPr lang="ru-RU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@</a:t>
            </a:r>
            <a:r>
              <a:rPr lang="en-US" b="1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cpnk</a:t>
            </a:r>
            <a:r>
              <a:rPr lang="ru-RU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b="1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ru</a:t>
            </a:r>
            <a:r>
              <a:rPr lang="en-US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http</a:t>
            </a:r>
            <a:r>
              <a:rPr lang="ru-RU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://</a:t>
            </a:r>
            <a:r>
              <a:rPr lang="en-US" b="1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cpnk</a:t>
            </a:r>
            <a:r>
              <a:rPr lang="ru-RU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b="1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ru</a:t>
            </a:r>
            <a:r>
              <a:rPr lang="ru-RU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ct val="20000"/>
              </a:spcBef>
              <a:spcAft>
                <a:spcPts val="331"/>
              </a:spcAft>
              <a:buClr>
                <a:srgbClr val="C3260C"/>
              </a:buClr>
              <a:buSzPct val="130000"/>
              <a:defRPr/>
            </a:pPr>
            <a:r>
              <a:rPr lang="ru-RU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spcBef>
                <a:spcPct val="20000"/>
              </a:spcBef>
              <a:spcAft>
                <a:spcPts val="331"/>
              </a:spcAft>
              <a:buClr>
                <a:srgbClr val="C3260C"/>
              </a:buClr>
              <a:buSzPct val="130000"/>
              <a:defRPr/>
            </a:pPr>
            <a:endParaRPr lang="ru-RU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BE7C3481-404D-4D3F-96F9-753CD290C9F9}"/>
              </a:ext>
            </a:extLst>
          </p:cNvPr>
          <p:cNvSpPr/>
          <p:nvPr/>
        </p:nvSpPr>
        <p:spPr>
          <a:xfrm>
            <a:off x="1531575" y="1085699"/>
            <a:ext cx="93118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Посреднические операции: нюансы налогообложения, составления счетов-фактур и других документов</a:t>
            </a:r>
          </a:p>
        </p:txBody>
      </p:sp>
    </p:spTree>
    <p:extLst>
      <p:ext uri="{BB962C8B-B14F-4D97-AF65-F5344CB8AC3E}">
        <p14:creationId xmlns:p14="http://schemas.microsoft.com/office/powerpoint/2010/main" xmlns="" val="1595613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643" y="1854000"/>
            <a:ext cx="10685038" cy="2628000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0" dirty="0" smtClean="0">
                <a:solidFill>
                  <a:schemeClr val="tx1"/>
                </a:solidFill>
                <a:latin typeface="Arial" charset="0"/>
              </a:rPr>
              <a:t>Лицо, заключающее договор с комиссионером, не является участником договора комиссии: между ним и комиссионером существует самостоятельный договор, который подчиняется особым правилам (в зависимости от того, какой именно договор заключен</a:t>
            </a:r>
            <a:r>
              <a:rPr lang="ru-RU" altLang="ru-RU" sz="2000" b="0" dirty="0">
                <a:solidFill>
                  <a:schemeClr val="tx1"/>
                </a:solidFill>
                <a:latin typeface="Arial" charset="0"/>
              </a:rPr>
              <a:t>.</a:t>
            </a:r>
            <a:r>
              <a:rPr lang="ru-RU" altLang="ru-RU" sz="2000" b="0" dirty="0" smtClean="0">
                <a:solidFill>
                  <a:schemeClr val="tx1"/>
                </a:solidFill>
                <a:latin typeface="Arial" charset="0"/>
              </a:rPr>
              <a:t/>
            </a:r>
            <a:br>
              <a:rPr lang="ru-RU" altLang="ru-RU" sz="2000" b="0" dirty="0" smtClean="0">
                <a:solidFill>
                  <a:schemeClr val="tx1"/>
                </a:solidFill>
                <a:latin typeface="Arial" charset="0"/>
              </a:rPr>
            </a:br>
            <a:r>
              <a:rPr lang="ru-RU" altLang="ru-RU" sz="2000" b="0" dirty="0" smtClean="0">
                <a:solidFill>
                  <a:schemeClr val="tx1"/>
                </a:solidFill>
                <a:latin typeface="Arial" charset="0"/>
              </a:rPr>
              <a:t/>
            </a:r>
            <a:br>
              <a:rPr lang="ru-RU" altLang="ru-RU" sz="2000" b="0" dirty="0" smtClean="0">
                <a:solidFill>
                  <a:schemeClr val="tx1"/>
                </a:solidFill>
                <a:latin typeface="Arial" charset="0"/>
              </a:rPr>
            </a:br>
            <a:r>
              <a:rPr lang="ru-RU" altLang="ru-RU" sz="2000" b="0" dirty="0" smtClean="0">
                <a:solidFill>
                  <a:schemeClr val="tx1"/>
                </a:solidFill>
                <a:latin typeface="Arial" charset="0"/>
              </a:rPr>
              <a:t> Договор поручения может быть возмездным и безвозмездным. Договор комиссии всегда носит возмездный характер.</a:t>
            </a:r>
            <a:endParaRPr lang="ru-RU" altLang="ru-RU" sz="2000" b="0" dirty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3" name="Заголовок 3"/>
          <p:cNvSpPr txBox="1">
            <a:spLocks/>
          </p:cNvSpPr>
          <p:nvPr/>
        </p:nvSpPr>
        <p:spPr bwMode="auto">
          <a:xfrm>
            <a:off x="399900" y="99000"/>
            <a:ext cx="114263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800" b="1" dirty="0" smtClean="0">
                <a:latin typeface="+mn-lt"/>
              </a:rPr>
              <a:t>Отличия договора комиссии от договора поручения</a:t>
            </a:r>
            <a:endParaRPr lang="ru-RU" altLang="ru-RU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1986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000" y="189000"/>
            <a:ext cx="11901000" cy="1143000"/>
          </a:xfrm>
        </p:spPr>
        <p:txBody>
          <a:bodyPr>
            <a:normAutofit/>
          </a:bodyPr>
          <a:lstStyle/>
          <a:p>
            <a:pPr algn="ctr">
              <a:buFont typeface="Georgia" pitchFamily="18" charset="0"/>
              <a:buNone/>
            </a:pPr>
            <a:r>
              <a:rPr lang="ru-RU" altLang="ru-RU" sz="2800" b="1" dirty="0" smtClean="0">
                <a:solidFill>
                  <a:schemeClr val="tx1"/>
                </a:solidFill>
              </a:rPr>
              <a:t> </a:t>
            </a:r>
            <a:r>
              <a:rPr lang="ru-RU" altLang="ru-RU" sz="2800" b="1" dirty="0" smtClean="0">
                <a:solidFill>
                  <a:schemeClr val="tx1"/>
                </a:solidFill>
                <a:latin typeface="+mn-lt"/>
              </a:rPr>
              <a:t>Агентский договор по типу договора комиссии</a:t>
            </a: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606000" y="2059518"/>
            <a:ext cx="10369549" cy="1969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1. ПРЕДМЕТ ДОГОВОРА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2000" dirty="0"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1.1. По настоящему Договору Агент обязуется совершать от своего имени, но за счет Принципала указанные в п. 1.2 настоящего Договора действия, а Принципал обязуется уплатить Агенту вознаграждение за выполнение этого поручения.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1.2. По настоящему Договору Агент совершает следующие действия:</a:t>
            </a:r>
          </a:p>
        </p:txBody>
      </p:sp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000" y="459000"/>
            <a:ext cx="10566400" cy="1143000"/>
          </a:xfrm>
        </p:spPr>
        <p:txBody>
          <a:bodyPr>
            <a:normAutofit/>
          </a:bodyPr>
          <a:lstStyle/>
          <a:p>
            <a:pPr algn="ctr">
              <a:buFont typeface="Georgia" pitchFamily="18" charset="0"/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+mn-lt"/>
              </a:rPr>
              <a:t>Агентский договор по типу договора поручения</a:t>
            </a: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966000" y="1989000"/>
            <a:ext cx="10485000" cy="2277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1. Предмет договора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1.1. По настоящему договору Принципал поручает, а Агент берет на себя обязательство совершать от имени и за счет Принципала указанные в п. 2.1 настоящего договора действия, а Принципал обязуется уплатить Агенту вознаграждение за оказываемые услуги.</a:t>
            </a:r>
          </a:p>
        </p:txBody>
      </p:sp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80960" y="2095491"/>
            <a:ext cx="11055019" cy="1143000"/>
          </a:xfrm>
          <a:prstGeom prst="rect">
            <a:avLst/>
          </a:prstGeom>
        </p:spPr>
        <p:txBody>
          <a:bodyPr lIns="121917" tIns="60958" rIns="121917" bIns="60958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600" b="1" dirty="0" smtClean="0">
                <a:solidFill>
                  <a:schemeClr val="tx1"/>
                </a:solidFill>
                <a:latin typeface="+mn-lt"/>
              </a:rPr>
              <a:t>Особенности исчисления НДС в рамках посреднических договоров</a:t>
            </a:r>
            <a:endParaRPr lang="ru-RU" sz="36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349" y="356659"/>
            <a:ext cx="11055019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+mn-lt"/>
              </a:rPr>
              <a:t>Кому и как надо вести журнал учета счетов-фактур</a:t>
            </a:r>
            <a:br>
              <a:rPr lang="ru-RU" sz="2800" b="1" dirty="0">
                <a:solidFill>
                  <a:schemeClr val="tx1"/>
                </a:solidFill>
                <a:latin typeface="+mn-lt"/>
              </a:rPr>
            </a:b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606000" y="1404000"/>
            <a:ext cx="109350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dirty="0" smtClean="0"/>
              <a:t>Журнал учета счетов-фактур должны вести только те организации, которые </a:t>
            </a:r>
            <a:r>
              <a:rPr lang="ru-RU" sz="2000" b="1" u="sng" dirty="0" smtClean="0"/>
              <a:t>действуют от своего имени как посредники в интересах других лиц </a:t>
            </a:r>
            <a:r>
              <a:rPr lang="ru-RU" sz="2000" dirty="0" smtClean="0"/>
              <a:t>и </a:t>
            </a:r>
            <a:r>
              <a:rPr lang="ru-RU" sz="2000" dirty="0" err="1" smtClean="0"/>
              <a:t>перевыставляют</a:t>
            </a:r>
            <a:r>
              <a:rPr lang="ru-RU" sz="2000" dirty="0" smtClean="0"/>
              <a:t> им счета-фактуры. К таким посредникам относятся (п. 3.1 ст. 169 НК РФ):</a:t>
            </a:r>
          </a:p>
          <a:p>
            <a:pPr algn="just"/>
            <a:r>
              <a:rPr lang="ru-RU" sz="2000" b="1" dirty="0" smtClean="0"/>
              <a:t>комиссионер</a:t>
            </a:r>
            <a:r>
              <a:rPr lang="ru-RU" sz="2000" dirty="0" smtClean="0"/>
              <a:t> (</a:t>
            </a:r>
            <a:r>
              <a:rPr lang="ru-RU" sz="2000" b="1" dirty="0" smtClean="0"/>
              <a:t>агент), который продает товары </a:t>
            </a:r>
            <a:r>
              <a:rPr lang="ru-RU" sz="2000" dirty="0" smtClean="0"/>
              <a:t>(работы, услуги) комитента (принципала) - плательщика НДС;</a:t>
            </a:r>
          </a:p>
          <a:p>
            <a:pPr algn="just"/>
            <a:r>
              <a:rPr lang="ru-RU" sz="2000" b="1" dirty="0" smtClean="0"/>
              <a:t>комиссионер</a:t>
            </a:r>
            <a:r>
              <a:rPr lang="ru-RU" sz="2000" dirty="0" smtClean="0"/>
              <a:t> (</a:t>
            </a:r>
            <a:r>
              <a:rPr lang="ru-RU" sz="2000" b="1" dirty="0" smtClean="0"/>
              <a:t>агент), который покупает у плательщиков</a:t>
            </a:r>
            <a:r>
              <a:rPr lang="ru-RU" sz="2000" dirty="0" smtClean="0"/>
              <a:t> НДС товары (работы, услуги) для комитента (принципала);</a:t>
            </a:r>
          </a:p>
          <a:p>
            <a:pPr algn="just"/>
            <a:r>
              <a:rPr lang="ru-RU" sz="2000" b="1" dirty="0" smtClean="0"/>
              <a:t>экспедитор, который </a:t>
            </a:r>
            <a:r>
              <a:rPr lang="ru-RU" sz="2000" b="1" dirty="0" err="1" smtClean="0"/>
              <a:t>перевыставляет</a:t>
            </a:r>
            <a:r>
              <a:rPr lang="ru-RU" sz="2000" b="1" dirty="0" smtClean="0"/>
              <a:t> </a:t>
            </a:r>
            <a:r>
              <a:rPr lang="ru-RU" sz="2000" dirty="0" smtClean="0"/>
              <a:t>клиенту счета-фактуры на приобретенные у третьих лиц работы (услуги) (Письмо Минфина от 15.04.2015 N 03-07-09/21339);</a:t>
            </a:r>
          </a:p>
          <a:p>
            <a:pPr algn="just"/>
            <a:r>
              <a:rPr lang="ru-RU" sz="2000" b="1" dirty="0" smtClean="0"/>
              <a:t>застройщик, который </a:t>
            </a:r>
            <a:r>
              <a:rPr lang="ru-RU" sz="2000" b="1" dirty="0" err="1" smtClean="0"/>
              <a:t>перевыставляет</a:t>
            </a:r>
            <a:r>
              <a:rPr lang="ru-RU" sz="2000" b="1" dirty="0" smtClean="0"/>
              <a:t> </a:t>
            </a:r>
            <a:r>
              <a:rPr lang="ru-RU" sz="2000" dirty="0" smtClean="0"/>
              <a:t>инвесторам счета-фактуры на приобретенные у третьих лиц товары (работы, услуги) (Письмо ФНС от 17.08.2015 N ГД-4-3/14435).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1000" y="819000"/>
            <a:ext cx="10755000" cy="252376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2000" b="1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Обратите внимание!</a:t>
            </a:r>
          </a:p>
          <a:p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sz="2000" b="1" dirty="0" smtClean="0"/>
              <a:t>Письмо Минфина России от 02.04.2015 N 03-07-14/18223</a:t>
            </a:r>
          </a:p>
          <a:p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400" dirty="0" smtClean="0"/>
              <a:t>При реализации комиссионного товара физическим лицам за наличный расчет счета-фактуры не выставляются, поэтому при осуществлении таких операций журнал учета выставленных счетов-фактур посредником не ведется</a:t>
            </a:r>
            <a:endParaRPr lang="ru-RU" sz="2400" dirty="0" smtClean="0"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/>
          <p:nvPr/>
        </p:nvPicPr>
        <p:blipFill>
          <a:blip r:embed="rId2" cstate="print"/>
          <a:stretch/>
        </p:blipFill>
        <p:spPr>
          <a:xfrm>
            <a:off x="1416000" y="1381087"/>
            <a:ext cx="9407957" cy="4896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95208" y="285728"/>
            <a:ext cx="11430080" cy="1143000"/>
          </a:xfrm>
          <a:prstGeom prst="rect">
            <a:avLst/>
          </a:prstGeom>
        </p:spPr>
        <p:txBody>
          <a:bodyPr lIns="121917" tIns="60958" rIns="121917" bIns="60958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Составление счетов-фактур при реализации </a:t>
            </a:r>
          </a:p>
          <a:p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через посредника </a:t>
            </a:r>
            <a:endParaRPr lang="ru-RU" sz="28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225" y="2259000"/>
            <a:ext cx="11144328" cy="242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561000" y="1283605"/>
            <a:ext cx="10668075" cy="43088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2000" b="1" dirty="0" smtClean="0"/>
              <a:t>Письмо Минфина России от 19.07.2017 N 03-07-09/45747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71000" y="285727"/>
            <a:ext cx="6096000" cy="553994"/>
          </a:xfrm>
          <a:prstGeom prst="rect">
            <a:avLst/>
          </a:prstGeom>
        </p:spPr>
        <p:txBody>
          <a:bodyPr lIns="121917" tIns="60958" rIns="121917" bIns="60958">
            <a:spAutoFit/>
          </a:bodyPr>
          <a:lstStyle/>
          <a:p>
            <a:pPr algn="ctr"/>
            <a:r>
              <a:rPr lang="ru-RU" sz="2800" b="1" dirty="0" smtClean="0"/>
              <a:t>Как заполнять строку продавец?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284" y="4381507"/>
            <a:ext cx="11343716" cy="1524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10" y="1238234"/>
            <a:ext cx="11334829" cy="3136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85708" y="476230"/>
            <a:ext cx="10805291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2800" b="1" dirty="0" smtClean="0"/>
              <a:t>Определение Верховного Суда РФ от 22.10.2020 N 301-ЭС20-15859</a:t>
            </a:r>
          </a:p>
        </p:txBody>
      </p:sp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ustomShape 1"/>
          <p:cNvSpPr/>
          <p:nvPr/>
        </p:nvSpPr>
        <p:spPr>
          <a:xfrm>
            <a:off x="412198" y="396035"/>
            <a:ext cx="9482300" cy="3764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9997" tIns="62398" rIns="119997" bIns="62398"/>
          <a:lstStyle/>
          <a:p>
            <a:pPr>
              <a:spcBef>
                <a:spcPts val="797"/>
              </a:spcBef>
              <a:spcAft>
                <a:spcPts val="397"/>
              </a:spcAft>
            </a:pPr>
            <a:r>
              <a:rPr lang="ru-RU" sz="2800" b="1" spc="-1" dirty="0"/>
              <a:t>Пример</a:t>
            </a:r>
            <a:r>
              <a:rPr lang="ru-RU" sz="2800" spc="-1" dirty="0"/>
              <a:t>. </a:t>
            </a:r>
            <a:endParaRPr lang="en-US" sz="2800" spc="-1" dirty="0"/>
          </a:p>
          <a:p>
            <a:r>
              <a:rPr lang="ru-RU" sz="2100" spc="-1" dirty="0"/>
              <a:t>ООО "Посредник" по договору комиссии реализует товар, принадлежащий ООО </a:t>
            </a:r>
            <a:r>
              <a:rPr lang="ru-RU" sz="2100" spc="-1" dirty="0" smtClean="0"/>
              <a:t>«Принципал», </a:t>
            </a:r>
            <a:r>
              <a:rPr lang="ru-RU" sz="2100" spc="-1" dirty="0"/>
              <a:t>от своего имени и получает за это вознаграждение. </a:t>
            </a:r>
            <a:endParaRPr lang="en-US" sz="2100" spc="-1" dirty="0"/>
          </a:p>
          <a:p>
            <a:r>
              <a:rPr lang="ru-RU" sz="2100" spc="-1" dirty="0" smtClean="0"/>
              <a:t>В </a:t>
            </a:r>
            <a:r>
              <a:rPr lang="ru-RU" sz="2100" spc="-1" dirty="0"/>
              <a:t>этом случае порядок оформления "шапки" счета-фактуры, выставленного </a:t>
            </a:r>
            <a:r>
              <a:rPr lang="ru-RU" sz="2100" b="1" spc="-1" dirty="0" smtClean="0"/>
              <a:t>«Посредником» «Покупателю»</a:t>
            </a:r>
            <a:r>
              <a:rPr lang="ru-RU" sz="2100" spc="-1" dirty="0" smtClean="0"/>
              <a:t>, </a:t>
            </a:r>
            <a:r>
              <a:rPr lang="ru-RU" sz="2100" spc="-1" dirty="0"/>
              <a:t>будет следующим.</a:t>
            </a:r>
            <a:endParaRPr lang="en-US" sz="2100" spc="-1" dirty="0"/>
          </a:p>
          <a:p>
            <a:pPr>
              <a:lnSpc>
                <a:spcPct val="100000"/>
              </a:lnSpc>
            </a:pPr>
            <a:endParaRPr lang="en-US" sz="3200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324" y="2709863"/>
            <a:ext cx="8172450" cy="2352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286167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000" y="324000"/>
            <a:ext cx="12099812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Сравнительные характеристики различных видов посреднических договоров</a:t>
            </a:r>
            <a:br>
              <a:rPr lang="ru-RU" sz="2800" b="1" dirty="0" smtClean="0">
                <a:solidFill>
                  <a:schemeClr val="tx1"/>
                </a:solidFill>
                <a:latin typeface="+mn-lt"/>
              </a:rPr>
            </a:br>
            <a:endParaRPr lang="ru-RU" sz="2800" b="1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29777852"/>
              </p:ext>
            </p:extLst>
          </p:nvPr>
        </p:nvGraphicFramePr>
        <p:xfrm>
          <a:off x="191344" y="1124744"/>
          <a:ext cx="11570171" cy="40324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3369"/>
                <a:gridCol w="2818376"/>
                <a:gridCol w="3115045"/>
                <a:gridCol w="3263381"/>
              </a:tblGrid>
              <a:tr h="925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Характеристики</a:t>
                      </a:r>
                      <a:endParaRPr lang="ru-RU" sz="1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Договор поручения</a:t>
                      </a:r>
                      <a:endParaRPr lang="ru-RU" sz="1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  Договор комиссии </a:t>
                      </a:r>
                      <a:endParaRPr lang="ru-RU" sz="1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       </a:t>
                      </a:r>
                      <a:r>
                        <a:rPr lang="ru-RU" sz="1900" dirty="0" smtClean="0">
                          <a:effectLst/>
                        </a:rPr>
                        <a:t>Агентский договор</a:t>
                      </a:r>
                      <a:endParaRPr lang="ru-RU" sz="1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</a:tr>
              <a:tr h="925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Нормативное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регулирование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u="none" strike="noStrike" dirty="0">
                          <a:effectLst/>
                          <a:hlinkClick r:id="rId2"/>
                        </a:rPr>
                        <a:t>Глава 49</a:t>
                      </a:r>
                      <a:r>
                        <a:rPr lang="ru-RU" sz="1900" dirty="0">
                          <a:effectLst/>
                        </a:rPr>
                        <a:t> ГК РФ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u="none" strike="noStrike" dirty="0">
                          <a:effectLst/>
                          <a:hlinkClick r:id="rId3"/>
                        </a:rPr>
                        <a:t>Глава 51</a:t>
                      </a:r>
                      <a:r>
                        <a:rPr lang="ru-RU" sz="1900" dirty="0">
                          <a:effectLst/>
                        </a:rPr>
                        <a:t> ГК РФ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u="none" strike="noStrike">
                          <a:effectLst/>
                          <a:hlinkClick r:id="rId4"/>
                        </a:rPr>
                        <a:t>Глава 52</a:t>
                      </a:r>
                      <a:r>
                        <a:rPr lang="ru-RU" sz="1900">
                          <a:effectLst/>
                        </a:rPr>
                        <a:t> ГК РФ      </a:t>
                      </a:r>
                      <a:endParaRPr lang="ru-RU" sz="1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</a:tr>
              <a:tr h="10066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Статус продавца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Доверитель  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Комитент    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Принципал    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</a:tr>
              <a:tr h="1174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Статус посредника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Поверенный  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Комиссионер 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Агент        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41824099"/>
              </p:ext>
            </p:extLst>
          </p:nvPr>
        </p:nvGraphicFramePr>
        <p:xfrm>
          <a:off x="263352" y="5301208"/>
          <a:ext cx="11570172" cy="8412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90531"/>
                <a:gridCol w="2773016"/>
                <a:gridCol w="3171836"/>
                <a:gridCol w="3234789"/>
              </a:tblGrid>
              <a:tr h="8412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Способ оформления </a:t>
                      </a:r>
                      <a:br>
                        <a:rPr lang="ru-RU" sz="1600" dirty="0">
                          <a:effectLst/>
                        </a:rPr>
                      </a:br>
                      <a:r>
                        <a:rPr lang="ru-RU" sz="1600" dirty="0">
                          <a:effectLst/>
                        </a:rPr>
                        <a:t>полномочий        </a:t>
                      </a:r>
                      <a:br>
                        <a:rPr lang="ru-RU" sz="1600" dirty="0">
                          <a:effectLst/>
                        </a:rPr>
                      </a:br>
                      <a:r>
                        <a:rPr lang="ru-RU" sz="1600" dirty="0">
                          <a:effectLst/>
                        </a:rPr>
                        <a:t>посредника       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Доверенность,    </a:t>
                      </a:r>
                      <a:br>
                        <a:rPr lang="ru-RU" sz="1600" dirty="0">
                          <a:effectLst/>
                        </a:rPr>
                      </a:br>
                      <a:r>
                        <a:rPr lang="ru-RU" sz="1600" dirty="0">
                          <a:effectLst/>
                        </a:rPr>
                        <a:t>договор         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Договор         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Договор          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27583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ustomShape 1"/>
          <p:cNvSpPr/>
          <p:nvPr/>
        </p:nvSpPr>
        <p:spPr>
          <a:xfrm>
            <a:off x="463956" y="603069"/>
            <a:ext cx="11330400" cy="3764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9997" tIns="62398" rIns="119997" bIns="62398"/>
          <a:lstStyle/>
          <a:p>
            <a:pPr>
              <a:spcBef>
                <a:spcPts val="797"/>
              </a:spcBef>
              <a:spcAft>
                <a:spcPts val="397"/>
              </a:spcAft>
            </a:pPr>
            <a:r>
              <a:rPr lang="ru-RU" sz="2800" b="1" spc="-1" dirty="0"/>
              <a:t>Пример</a:t>
            </a:r>
            <a:r>
              <a:rPr lang="ru-RU" sz="2800" spc="-1" dirty="0"/>
              <a:t>. </a:t>
            </a:r>
            <a:endParaRPr lang="en-US" sz="2800" spc="-1" dirty="0"/>
          </a:p>
          <a:p>
            <a:r>
              <a:rPr lang="ru-RU" sz="2100" spc="-1" dirty="0"/>
              <a:t>ООО "Посредник" по договору комиссии реализует товар, принадлежащий ООО </a:t>
            </a:r>
            <a:endParaRPr lang="ru-RU" sz="2100" spc="-1" dirty="0" smtClean="0"/>
          </a:p>
          <a:p>
            <a:r>
              <a:rPr lang="ru-RU" sz="2100" spc="-1" dirty="0" smtClean="0"/>
              <a:t>«Принципал», </a:t>
            </a:r>
            <a:r>
              <a:rPr lang="ru-RU" sz="2100" spc="-1" dirty="0"/>
              <a:t>от своего имени и получает за это вознаграждение. </a:t>
            </a:r>
            <a:endParaRPr lang="en-US" sz="2100" spc="-1" dirty="0"/>
          </a:p>
          <a:p>
            <a:r>
              <a:rPr lang="ru-RU" sz="2100" spc="-1" dirty="0" smtClean="0"/>
              <a:t>В </a:t>
            </a:r>
            <a:r>
              <a:rPr lang="ru-RU" sz="2100" spc="-1" dirty="0"/>
              <a:t>этом случае порядок оформления "шапки" счета-фактуры, выставленного </a:t>
            </a:r>
            <a:r>
              <a:rPr lang="ru-RU" sz="2100" b="1" spc="-1" dirty="0" smtClean="0"/>
              <a:t>«Принципалом» «Посреднику». </a:t>
            </a:r>
            <a:endParaRPr lang="en-US" sz="2100" b="1" spc="-1" dirty="0"/>
          </a:p>
          <a:p>
            <a:pPr>
              <a:lnSpc>
                <a:spcPct val="100000"/>
              </a:lnSpc>
            </a:pPr>
            <a:endParaRPr lang="en-US" sz="3200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7306" y="2695574"/>
            <a:ext cx="8086725" cy="2381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286167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/>
          <p:nvPr/>
        </p:nvPicPr>
        <p:blipFill>
          <a:blip r:embed="rId2" cstate="print"/>
          <a:stretch/>
        </p:blipFill>
        <p:spPr>
          <a:xfrm>
            <a:off x="233082" y="1020839"/>
            <a:ext cx="11430037" cy="5087880"/>
          </a:xfrm>
          <a:prstGeom prst="rect">
            <a:avLst/>
          </a:prstGeom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46220" y="178153"/>
            <a:ext cx="11239780" cy="98488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2800" b="1" dirty="0" smtClean="0"/>
              <a:t>Отражение в журнале счетов-фактур при реализации </a:t>
            </a:r>
          </a:p>
          <a:p>
            <a:pPr algn="ctr"/>
            <a:r>
              <a:rPr lang="ru-RU" sz="2800" b="1" dirty="0" smtClean="0"/>
              <a:t>через посредника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/>
          <p:nvPr/>
        </p:nvPicPr>
        <p:blipFill>
          <a:blip r:embed="rId2" cstate="print"/>
          <a:stretch/>
        </p:blipFill>
        <p:spPr>
          <a:xfrm>
            <a:off x="1776000" y="1134000"/>
            <a:ext cx="8832981" cy="49910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36000" y="190477"/>
            <a:ext cx="11340771" cy="571500"/>
          </a:xfrm>
          <a:prstGeom prst="rect">
            <a:avLst/>
          </a:prstGeom>
        </p:spPr>
        <p:txBody>
          <a:bodyPr lIns="121917" tIns="60958" rIns="121917" bIns="60958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Составление счетов-фактур при приобретении  через посредника </a:t>
            </a:r>
            <a:endParaRPr lang="ru-RU" sz="28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1000" y="1178168"/>
            <a:ext cx="8286808" cy="43088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2000" b="1" dirty="0" smtClean="0"/>
              <a:t>Письмо Минфина России от 16.01.2020 N 03-07-09/1632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278" y="1746986"/>
            <a:ext cx="11654627" cy="3810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496000" y="324000"/>
            <a:ext cx="6096000" cy="553994"/>
          </a:xfrm>
          <a:prstGeom prst="rect">
            <a:avLst/>
          </a:prstGeom>
        </p:spPr>
        <p:txBody>
          <a:bodyPr lIns="121917" tIns="60958" rIns="121917" bIns="60958">
            <a:spAutoFit/>
          </a:bodyPr>
          <a:lstStyle/>
          <a:p>
            <a:pPr algn="ctr"/>
            <a:r>
              <a:rPr lang="ru-RU" sz="2800" b="1" dirty="0" smtClean="0"/>
              <a:t>Какую указывать дату?</a:t>
            </a:r>
          </a:p>
        </p:txBody>
      </p:sp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2285992"/>
            <a:ext cx="10858576" cy="1413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476211" y="1368686"/>
            <a:ext cx="8286808" cy="43088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2000" b="1" dirty="0" smtClean="0"/>
              <a:t>Письмо Минфина России от 19.07.2017 N 03-07-09/45747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01000" y="373675"/>
            <a:ext cx="6096000" cy="553994"/>
          </a:xfrm>
          <a:prstGeom prst="rect">
            <a:avLst/>
          </a:prstGeom>
        </p:spPr>
        <p:txBody>
          <a:bodyPr lIns="121917" tIns="60958" rIns="121917" bIns="60958">
            <a:spAutoFit/>
          </a:bodyPr>
          <a:lstStyle/>
          <a:p>
            <a:pPr algn="ctr"/>
            <a:r>
              <a:rPr lang="ru-RU" sz="2800" b="1" dirty="0" smtClean="0"/>
              <a:t>Как заполнять строку продавец?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extShape 1"/>
          <p:cNvSpPr txBox="1"/>
          <p:nvPr/>
        </p:nvSpPr>
        <p:spPr>
          <a:xfrm>
            <a:off x="309522" y="571480"/>
            <a:ext cx="11232960" cy="3473280"/>
          </a:xfrm>
          <a:prstGeom prst="rect">
            <a:avLst/>
          </a:prstGeom>
          <a:noFill/>
          <a:ln>
            <a:noFill/>
          </a:ln>
        </p:spPr>
        <p:txBody>
          <a:bodyPr lIns="121917" tIns="60958" rIns="121917" bIns="60958">
            <a:normAutofit/>
          </a:bodyPr>
          <a:lstStyle/>
          <a:p>
            <a:pPr>
              <a:spcBef>
                <a:spcPts val="665"/>
              </a:spcBef>
              <a:spcAft>
                <a:spcPts val="397"/>
              </a:spcAft>
            </a:pPr>
            <a:r>
              <a:rPr lang="ru-RU" sz="2800" b="1" spc="-1" dirty="0">
                <a:ea typeface="Arial"/>
              </a:rPr>
              <a:t>Пример. </a:t>
            </a:r>
            <a:endParaRPr lang="en-US" sz="2800" spc="-1" dirty="0"/>
          </a:p>
          <a:p>
            <a:pPr>
              <a:spcBef>
                <a:spcPts val="797"/>
              </a:spcBef>
              <a:spcAft>
                <a:spcPts val="397"/>
              </a:spcAft>
            </a:pPr>
            <a:r>
              <a:rPr lang="ru-RU" sz="2100" spc="-1" dirty="0">
                <a:ea typeface="Arial"/>
              </a:rPr>
              <a:t>ООО «Посредник»  по агентскому договору приобретает товар, для  ООО </a:t>
            </a:r>
            <a:r>
              <a:rPr lang="ru-RU" sz="2100" spc="-1" dirty="0" smtClean="0">
                <a:ea typeface="Arial"/>
              </a:rPr>
              <a:t>«Принципала», </a:t>
            </a:r>
            <a:r>
              <a:rPr lang="ru-RU" sz="2100" spc="-1" dirty="0">
                <a:ea typeface="Arial"/>
              </a:rPr>
              <a:t>от своего имени и получает за это вознаграждение</a:t>
            </a:r>
            <a:r>
              <a:rPr lang="ru-RU" sz="2100" spc="-1" dirty="0" smtClean="0"/>
              <a:t>. В этом случае порядок оформления "шапки" счета-фактуры, выставленного «</a:t>
            </a:r>
            <a:r>
              <a:rPr lang="ru-RU" sz="2100" b="1" spc="-1" dirty="0" smtClean="0"/>
              <a:t>Продавцом» «Посреднику» </a:t>
            </a:r>
            <a:r>
              <a:rPr lang="ru-RU" sz="2100" spc="-1" dirty="0" smtClean="0"/>
              <a:t>будет следующий.</a:t>
            </a:r>
            <a:endParaRPr lang="en-US" sz="2100" spc="-1" dirty="0" smtClean="0"/>
          </a:p>
          <a:p>
            <a:pPr>
              <a:spcBef>
                <a:spcPts val="797"/>
              </a:spcBef>
              <a:spcAft>
                <a:spcPts val="397"/>
              </a:spcAft>
            </a:pPr>
            <a:r>
              <a:rPr lang="ru-RU" sz="2100" spc="-1" dirty="0" smtClean="0"/>
              <a:t> </a:t>
            </a:r>
            <a:endParaRPr lang="en-US" sz="2100" spc="-1" dirty="0"/>
          </a:p>
          <a:p>
            <a:pPr>
              <a:spcBef>
                <a:spcPts val="797"/>
              </a:spcBef>
              <a:spcAft>
                <a:spcPts val="397"/>
              </a:spcAft>
              <a:buClr>
                <a:srgbClr val="C3260C"/>
              </a:buClr>
              <a:buSzPct val="130000"/>
              <a:buFont typeface="Georgia"/>
              <a:buChar char="*"/>
            </a:pPr>
            <a:endParaRPr lang="en-US" sz="3200" spc="-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2428868"/>
            <a:ext cx="8086725" cy="2371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081570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extShape 1"/>
          <p:cNvSpPr txBox="1"/>
          <p:nvPr/>
        </p:nvSpPr>
        <p:spPr>
          <a:xfrm>
            <a:off x="452398" y="785794"/>
            <a:ext cx="11232960" cy="3473280"/>
          </a:xfrm>
          <a:prstGeom prst="rect">
            <a:avLst/>
          </a:prstGeom>
          <a:noFill/>
          <a:ln>
            <a:noFill/>
          </a:ln>
        </p:spPr>
        <p:txBody>
          <a:bodyPr lIns="121917" tIns="60958" rIns="121917" bIns="60958">
            <a:normAutofit/>
          </a:bodyPr>
          <a:lstStyle/>
          <a:p>
            <a:pPr>
              <a:spcBef>
                <a:spcPts val="665"/>
              </a:spcBef>
              <a:spcAft>
                <a:spcPts val="397"/>
              </a:spcAft>
            </a:pPr>
            <a:r>
              <a:rPr lang="ru-RU" sz="2800" b="1" spc="-1" dirty="0">
                <a:ea typeface="Arial"/>
              </a:rPr>
              <a:t>Пример. </a:t>
            </a:r>
            <a:endParaRPr lang="en-US" sz="2800" spc="-1" dirty="0"/>
          </a:p>
          <a:p>
            <a:pPr>
              <a:spcBef>
                <a:spcPts val="797"/>
              </a:spcBef>
              <a:spcAft>
                <a:spcPts val="397"/>
              </a:spcAft>
            </a:pPr>
            <a:r>
              <a:rPr lang="ru-RU" sz="2100" spc="-1" dirty="0">
                <a:ea typeface="Arial"/>
              </a:rPr>
              <a:t>ООО «Посредник»  по агентскому договору приобретает товар, для  ООО </a:t>
            </a:r>
            <a:r>
              <a:rPr lang="ru-RU" sz="2100" spc="-1" dirty="0" smtClean="0">
                <a:ea typeface="Arial"/>
              </a:rPr>
              <a:t>«Принципала», </a:t>
            </a:r>
            <a:r>
              <a:rPr lang="ru-RU" sz="2100" spc="-1" dirty="0">
                <a:ea typeface="Arial"/>
              </a:rPr>
              <a:t>от своего имени и получает за это вознаграждение</a:t>
            </a:r>
            <a:r>
              <a:rPr lang="ru-RU" sz="2100" spc="-1" dirty="0" smtClean="0"/>
              <a:t>. В этом случае порядок оформления "шапки" счета-фактуры, выставленного «</a:t>
            </a:r>
            <a:r>
              <a:rPr lang="ru-RU" sz="2100" b="1" spc="-1" dirty="0" smtClean="0"/>
              <a:t>Посредником» «Принципалу» </a:t>
            </a:r>
            <a:r>
              <a:rPr lang="ru-RU" sz="2100" spc="-1" dirty="0" smtClean="0"/>
              <a:t>будет следующий.</a:t>
            </a:r>
            <a:endParaRPr lang="en-US" sz="2100" spc="-1" dirty="0" smtClean="0"/>
          </a:p>
          <a:p>
            <a:pPr>
              <a:spcBef>
                <a:spcPts val="797"/>
              </a:spcBef>
              <a:spcAft>
                <a:spcPts val="397"/>
              </a:spcAft>
            </a:pPr>
            <a:r>
              <a:rPr lang="ru-RU" sz="2100" spc="-1" dirty="0" smtClean="0"/>
              <a:t> </a:t>
            </a:r>
            <a:endParaRPr lang="en-US" sz="2100" spc="-1" dirty="0"/>
          </a:p>
          <a:p>
            <a:pPr>
              <a:spcBef>
                <a:spcPts val="797"/>
              </a:spcBef>
              <a:spcAft>
                <a:spcPts val="397"/>
              </a:spcAft>
              <a:buClr>
                <a:srgbClr val="C3260C"/>
              </a:buClr>
              <a:buSzPct val="130000"/>
              <a:buFont typeface="Georgia"/>
              <a:buChar char="*"/>
            </a:pPr>
            <a:endParaRPr lang="en-US" sz="3200" spc="-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522" y="2703034"/>
            <a:ext cx="8096250" cy="2314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081570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/>
          <p:nvPr/>
        </p:nvPicPr>
        <p:blipFill>
          <a:blip r:embed="rId2" cstate="print"/>
          <a:stretch/>
        </p:blipFill>
        <p:spPr>
          <a:xfrm>
            <a:off x="677817" y="1428728"/>
            <a:ext cx="10657184" cy="4704523"/>
          </a:xfrm>
          <a:prstGeom prst="rect">
            <a:avLst/>
          </a:prstGeom>
          <a:ln>
            <a:noFill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101000" y="285728"/>
            <a:ext cx="9810819" cy="1143000"/>
          </a:xfrm>
          <a:prstGeom prst="rect">
            <a:avLst/>
          </a:prstGeom>
        </p:spPr>
        <p:txBody>
          <a:bodyPr lIns="121917" tIns="60958" rIns="121917" bIns="60958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Отражение в журнале счетов-фактур при приобретении через посредника 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/>
          <p:nvPr/>
        </p:nvPicPr>
        <p:blipFill>
          <a:blip r:embed="rId2" cstate="print"/>
          <a:stretch/>
        </p:blipFill>
        <p:spPr>
          <a:xfrm>
            <a:off x="432000" y="601560"/>
            <a:ext cx="11328000" cy="49402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10" y="2666995"/>
            <a:ext cx="11049077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856000" y="380979"/>
            <a:ext cx="6096000" cy="553994"/>
          </a:xfrm>
          <a:prstGeom prst="rect">
            <a:avLst/>
          </a:prstGeom>
        </p:spPr>
        <p:txBody>
          <a:bodyPr lIns="121917" tIns="60958" rIns="121917" bIns="60958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ea typeface="+mj-ea"/>
                <a:cs typeface="+mj-cs"/>
              </a:rPr>
              <a:t>Если привлекается </a:t>
            </a:r>
            <a:r>
              <a:rPr lang="ru-RU" sz="2800" b="1" dirty="0" err="1" smtClean="0">
                <a:ea typeface="+mj-ea"/>
                <a:cs typeface="+mj-cs"/>
              </a:rPr>
              <a:t>субкомиссионер</a:t>
            </a:r>
            <a:endParaRPr lang="ru-RU" sz="2800" b="1" dirty="0"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160" y="1371585"/>
            <a:ext cx="7715304" cy="446272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2000" b="1" dirty="0" smtClean="0"/>
              <a:t>Письмо Минфина России от 02.04.2015 N 03-07-09/18349</a:t>
            </a:r>
          </a:p>
        </p:txBody>
      </p:sp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74048028"/>
              </p:ext>
            </p:extLst>
          </p:nvPr>
        </p:nvGraphicFramePr>
        <p:xfrm>
          <a:off x="239350" y="1316766"/>
          <a:ext cx="11617292" cy="4512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00267"/>
                <a:gridCol w="2784309"/>
                <a:gridCol w="3184753"/>
                <a:gridCol w="3247963"/>
              </a:tblGrid>
              <a:tr h="4512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Определение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Одна сторона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(поверенный)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обязуется   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совершить от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имени и за счет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другой стороны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(доверителя)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определенные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юридические 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действия    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Одна сторона  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(комиссионер) 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обязуется по  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поручению другой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стороны (комитента)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за вознаграждение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совершить одну или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несколько сделок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Одна сторона (агент)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обязуется за   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вознаграждение 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совершать по   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поручению другой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стороны (принципала)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юридические и иные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действия       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18810006"/>
              </p:ext>
            </p:extLst>
          </p:nvPr>
        </p:nvGraphicFramePr>
        <p:xfrm>
          <a:off x="239350" y="452670"/>
          <a:ext cx="11617292" cy="9257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3035"/>
                <a:gridCol w="2829853"/>
                <a:gridCol w="3127732"/>
                <a:gridCol w="3276672"/>
              </a:tblGrid>
              <a:tr h="925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Характеристики</a:t>
                      </a:r>
                      <a:endParaRPr lang="ru-RU" sz="1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Договор поручения</a:t>
                      </a:r>
                      <a:endParaRPr lang="ru-RU" sz="1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  Договор комиссии </a:t>
                      </a:r>
                      <a:endParaRPr lang="ru-RU" sz="1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       </a:t>
                      </a:r>
                      <a:r>
                        <a:rPr lang="ru-RU" sz="1900" dirty="0" smtClean="0">
                          <a:effectLst/>
                        </a:rPr>
                        <a:t>Агентский</a:t>
                      </a:r>
                      <a:r>
                        <a:rPr lang="ru-RU" sz="1900" baseline="0" dirty="0" smtClean="0">
                          <a:effectLst/>
                        </a:rPr>
                        <a:t> договор</a:t>
                      </a:r>
                      <a:endParaRPr lang="ru-RU" sz="1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18938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09" y="1142984"/>
            <a:ext cx="10858576" cy="485778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238215" y="361908"/>
            <a:ext cx="8953563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</a:rPr>
              <a:t>Постановление Правительства РФ №534 от 02.04.2021 </a:t>
            </a:r>
            <a:endParaRPr lang="ru-RU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428737"/>
            <a:ext cx="5905541" cy="153162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10" y="1904989"/>
            <a:ext cx="11049077" cy="242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476211" y="1047734"/>
            <a:ext cx="9144064" cy="43088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2000" b="1" dirty="0" smtClean="0"/>
              <a:t>Письмо ФНС России от 11.08.2021 N ЗГ-3-3/5573@</a:t>
            </a:r>
          </a:p>
        </p:txBody>
      </p:sp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1000" y="1224000"/>
            <a:ext cx="8729163" cy="470112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146000" y="369000"/>
            <a:ext cx="9620317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2800" b="1" dirty="0" smtClean="0"/>
              <a:t>Сводный счет-фактура, выставленный принципалом	</a:t>
            </a:r>
          </a:p>
        </p:txBody>
      </p:sp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4487" y="999000"/>
            <a:ext cx="8195326" cy="534413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347743" y="380979"/>
            <a:ext cx="9048813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2800" b="1" dirty="0" smtClean="0"/>
              <a:t>Сводный счет-фактура, выставленный агентом</a:t>
            </a:r>
          </a:p>
        </p:txBody>
      </p:sp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9349" y="356659"/>
            <a:ext cx="11329259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2800" b="1" dirty="0">
                <a:ea typeface="+mj-ea"/>
                <a:cs typeface="+mj-cs"/>
              </a:rPr>
              <a:t>Коды</a:t>
            </a:r>
            <a:r>
              <a:rPr lang="ru-RU" sz="2800" dirty="0"/>
              <a:t> </a:t>
            </a:r>
            <a:r>
              <a:rPr lang="ru-RU" sz="2800" b="1" dirty="0">
                <a:ea typeface="+mj-ea"/>
                <a:cs typeface="+mj-cs"/>
              </a:rPr>
              <a:t>при регистрации счетов-фактур в журнале учета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3183826"/>
              </p:ext>
            </p:extLst>
          </p:nvPr>
        </p:nvGraphicFramePr>
        <p:xfrm>
          <a:off x="1191000" y="1179000"/>
          <a:ext cx="9761168" cy="48641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35241"/>
                <a:gridCol w="1225927"/>
              </a:tblGrid>
              <a:tr h="7395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Вид документа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08" marR="51208" marT="84245" marB="84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Код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08" marR="51208" marT="84245" marB="84245" anchor="b"/>
                </a:tc>
              </a:tr>
              <a:tr h="448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Счет-фактура, выставленный покупателю, на отгрузку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08" marR="51208" marT="84245" marB="84245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>
                          <a:effectLst/>
                          <a:hlinkClick r:id="rId2"/>
                        </a:rPr>
                        <a:t>01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08" marR="51208" marT="84245" marB="84245"/>
                </a:tc>
              </a:tr>
              <a:tr h="448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Счет-фактура, полученный от принципала (комитента), на отгрузку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08" marR="51208" marT="84245" marB="8424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8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Счет-фактура, полученный от продавца, на приобретенные товары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08" marR="51208" marT="84245" marB="8424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55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Счет-фактура, выставленный принципалу (комитенту), на приобретенные товары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08" marR="51208" marT="84245" marB="8424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8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Счет-фактура, выставленный покупателю, на аванс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08" marR="51208" marT="84245" marB="84245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dirty="0">
                          <a:effectLst/>
                          <a:hlinkClick r:id="rId3"/>
                        </a:rPr>
                        <a:t>02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08" marR="51208" marT="84245" marB="84245"/>
                </a:tc>
              </a:tr>
              <a:tr h="448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Счет-фактура, полученный от принципала (комитента), на аванс покупателя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08" marR="51208" marT="84245" marB="8424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8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Счет-фактура, полученный от продавца, на перечисленный ему аванс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08" marR="51208" marT="84245" marB="8424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55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Счет-фактура, выставленный принципалу (комитенту), на аванс, перечисленный продавцу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08" marR="51208" marT="84245" marB="8424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000" y="364685"/>
            <a:ext cx="11329259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2800" b="1" dirty="0">
                <a:ea typeface="+mj-ea"/>
                <a:cs typeface="+mj-cs"/>
              </a:rPr>
              <a:t>Коды</a:t>
            </a:r>
            <a:r>
              <a:rPr lang="ru-RU" sz="2800" dirty="0"/>
              <a:t> </a:t>
            </a:r>
            <a:r>
              <a:rPr lang="ru-RU" sz="2800" b="1" dirty="0">
                <a:ea typeface="+mj-ea"/>
                <a:cs typeface="+mj-cs"/>
              </a:rPr>
              <a:t>при регистрации счетов-фактур в журнале учета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49980038"/>
              </p:ext>
            </p:extLst>
          </p:nvPr>
        </p:nvGraphicFramePr>
        <p:xfrm>
          <a:off x="1191000" y="1629000"/>
          <a:ext cx="9380166" cy="35523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02091"/>
                <a:gridCol w="1178075"/>
              </a:tblGrid>
              <a:tr h="8880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Сводный счет-фактура, полученный от принципала (комитента) на отгрузку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493" marR="52493" marT="86360" marB="8636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>
                          <a:effectLst/>
                          <a:hlinkClick r:id="rId2"/>
                        </a:rPr>
                        <a:t>27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493" marR="52493" marT="86360" marB="86360"/>
                </a:tc>
              </a:tr>
              <a:tr h="8880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Сводный счет-фактура, выставленный принципалу (комитенту), на приобретенные товары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493" marR="52493" marT="86360" marB="8636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880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Сводный счет-фактура, полученный от принципала (комитента), на аванс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493" marR="52493" marT="86360" marB="8636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dirty="0">
                          <a:effectLst/>
                          <a:hlinkClick r:id="rId3"/>
                        </a:rPr>
                        <a:t>28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493" marR="52493" marT="86360" marB="86360"/>
                </a:tc>
              </a:tr>
              <a:tr h="8880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Сводный счет-фактура, выставленный принципалу (комитенту), на перечисленный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493" marR="52493" marT="86360" marB="8636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54251" y="2675467"/>
            <a:ext cx="246280" cy="49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17" tIns="60958" rIns="121917" bIns="60958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ru-RU" alt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77254927"/>
              </p:ext>
            </p:extLst>
          </p:nvPr>
        </p:nvGraphicFramePr>
        <p:xfrm>
          <a:off x="663021" y="1899000"/>
          <a:ext cx="10945216" cy="1574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19688"/>
                <a:gridCol w="1625528"/>
              </a:tblGrid>
              <a:tr h="15748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Составление (получение) счета-фактуры комиссионером (агентом) при реализации (получении) товаров (работ, услуг), имущественных прав </a:t>
                      </a:r>
                      <a:r>
                        <a:rPr lang="ru-RU" sz="1600" u="sng" dirty="0">
                          <a:effectLst/>
                        </a:rPr>
                        <a:t>от своего имени, в котором отражены данные в отношении собственных товаров (работ, услуг), имущественных прав, и данные в отношении товаров (работ, услуг), имущественных прав, реализуемых (приобретаемых) по договору комиссии </a:t>
                      </a:r>
                      <a:r>
                        <a:rPr lang="ru-RU" sz="1600" dirty="0">
                          <a:effectLst/>
                        </a:rPr>
                        <a:t>(агентскому договору)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493" marR="52493" marT="86360" marB="863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15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493" marR="52493" marT="86360" marB="8636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71000" y="414000"/>
            <a:ext cx="11329259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2800" b="1" dirty="0">
                <a:ea typeface="+mj-ea"/>
                <a:cs typeface="+mj-cs"/>
              </a:rPr>
              <a:t>Коды</a:t>
            </a:r>
            <a:r>
              <a:rPr lang="ru-RU" sz="2800" dirty="0"/>
              <a:t> </a:t>
            </a:r>
            <a:r>
              <a:rPr lang="ru-RU" sz="2800" b="1" dirty="0">
                <a:ea typeface="+mj-ea"/>
                <a:cs typeface="+mj-cs"/>
              </a:rPr>
              <a:t>при регистрации счетов-фактур в журнале учета</a:t>
            </a:r>
          </a:p>
        </p:txBody>
      </p:sp>
    </p:spTree>
    <p:extLst>
      <p:ext uri="{BB962C8B-B14F-4D97-AF65-F5344CB8AC3E}">
        <p14:creationId xmlns:p14="http://schemas.microsoft.com/office/powerpoint/2010/main" xmlns="" val="22425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xmlns="" id="{12A1E4A6-7EB5-43F2-AECE-2CE164D79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800" dirty="0" smtClean="0">
                <a:latin typeface="Arial" pitchFamily="34" charset="0"/>
                <a:cs typeface="Arial" pitchFamily="34" charset="0"/>
              </a:rPr>
              <a:t>БЛАГОДАРИМ ЗА ВНИМАНИЕ!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xmlns="" id="{4E5203F6-9308-471D-930E-01AB4FE48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000" y="2214000"/>
            <a:ext cx="10515600" cy="3943375"/>
          </a:xfrm>
        </p:spPr>
        <p:txBody>
          <a:bodyPr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dirty="0" smtClean="0"/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Центр подготовки налоговых консультантов 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оказывает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 algn="ctr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Образовательные услуги</a:t>
            </a:r>
          </a:p>
          <a:p>
            <a:pPr marL="0" indent="0" algn="ctr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Консультационные услуги</a:t>
            </a:r>
          </a:p>
          <a:p>
            <a:pPr marL="0" indent="0" algn="ctr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Сопровождение налоговых проверок</a:t>
            </a:r>
          </a:p>
          <a:p>
            <a:pPr algn="ctr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</a:pPr>
            <a:endParaRPr lang="ru-RU" b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(495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) 925-03-87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nalog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@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cpnk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ru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http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://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cpnk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ru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82337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19232240"/>
              </p:ext>
            </p:extLst>
          </p:nvPr>
        </p:nvGraphicFramePr>
        <p:xfrm>
          <a:off x="143339" y="548680"/>
          <a:ext cx="11425269" cy="6543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3645"/>
                <a:gridCol w="2783079"/>
                <a:gridCol w="3076033"/>
                <a:gridCol w="3222512"/>
              </a:tblGrid>
              <a:tr h="654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Характеристики</a:t>
                      </a:r>
                      <a:endParaRPr lang="ru-RU" sz="1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Договор поручения</a:t>
                      </a:r>
                      <a:endParaRPr lang="ru-RU" sz="1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  Договор комиссии </a:t>
                      </a:r>
                      <a:endParaRPr lang="ru-RU" sz="1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       </a:t>
                      </a:r>
                      <a:r>
                        <a:rPr lang="ru-RU" sz="1900" dirty="0" smtClean="0">
                          <a:effectLst/>
                        </a:rPr>
                        <a:t>Агентский</a:t>
                      </a:r>
                      <a:r>
                        <a:rPr lang="ru-RU" sz="1900" baseline="0" dirty="0" smtClean="0">
                          <a:effectLst/>
                        </a:rPr>
                        <a:t> договор</a:t>
                      </a:r>
                      <a:endParaRPr lang="ru-RU" sz="1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8327904"/>
              </p:ext>
            </p:extLst>
          </p:nvPr>
        </p:nvGraphicFramePr>
        <p:xfrm>
          <a:off x="190459" y="1220755"/>
          <a:ext cx="11378149" cy="43289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33980"/>
                <a:gridCol w="2771601"/>
                <a:gridCol w="3063347"/>
                <a:gridCol w="3209221"/>
              </a:tblGrid>
              <a:tr h="654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Срок договора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Определенный или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неопределенный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Определенный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Определенный или  </a:t>
                      </a:r>
                      <a:br>
                        <a:rPr lang="ru-RU" sz="1900">
                          <a:effectLst/>
                        </a:rPr>
                      </a:br>
                      <a:r>
                        <a:rPr lang="ru-RU" sz="1900">
                          <a:effectLst/>
                        </a:rPr>
                        <a:t>неопределенный    </a:t>
                      </a:r>
                      <a:endParaRPr lang="ru-RU" sz="1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</a:tr>
              <a:tr h="9814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Предмет  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договора 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Оказание услуг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Конкретные сделки,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как правило, сделки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купли-продажи 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Оказание услуг и    </a:t>
                      </a:r>
                      <a:br>
                        <a:rPr lang="ru-RU" sz="1900">
                          <a:effectLst/>
                        </a:rPr>
                      </a:br>
                      <a:r>
                        <a:rPr lang="ru-RU" sz="1900">
                          <a:effectLst/>
                        </a:rPr>
                        <a:t>совершение сделок   </a:t>
                      </a:r>
                      <a:endParaRPr lang="ru-RU" sz="1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</a:tr>
              <a:tr h="13086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 err="1">
                          <a:effectLst/>
                        </a:rPr>
                        <a:t>Возмездность</a:t>
                      </a:r>
                      <a:r>
                        <a:rPr lang="ru-RU" sz="1900" dirty="0">
                          <a:effectLst/>
                        </a:rPr>
                        <a:t> 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договора     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Возмездный, если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иное        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не предусмотрено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договором   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Возмездный  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Возмездный   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</a:tr>
              <a:tr h="13086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От чьего имени</a:t>
                      </a:r>
                      <a:br>
                        <a:rPr lang="ru-RU" sz="1900">
                          <a:effectLst/>
                        </a:rPr>
                      </a:br>
                      <a:r>
                        <a:rPr lang="ru-RU" sz="1900">
                          <a:effectLst/>
                        </a:rPr>
                        <a:t>и за чей счет </a:t>
                      </a:r>
                      <a:endParaRPr lang="ru-RU" sz="1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От имени и за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счет доверителя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От своего имени, но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за счет комитента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От своего имени, но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за счет принципала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либо от имени и за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счет принципала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36559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85274433"/>
              </p:ext>
            </p:extLst>
          </p:nvPr>
        </p:nvGraphicFramePr>
        <p:xfrm>
          <a:off x="471000" y="1491074"/>
          <a:ext cx="11521280" cy="406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00267"/>
                <a:gridCol w="2784309"/>
                <a:gridCol w="3072341"/>
                <a:gridCol w="3264363"/>
              </a:tblGrid>
              <a:tr h="2032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Ответственный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по сделке перед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покупателем  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Доверитель  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Комиссионер 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Агент или         </a:t>
                      </a:r>
                      <a:br>
                        <a:rPr lang="ru-RU" sz="1900">
                          <a:effectLst/>
                        </a:rPr>
                      </a:br>
                      <a:r>
                        <a:rPr lang="ru-RU" sz="1900">
                          <a:effectLst/>
                        </a:rPr>
                        <a:t>принципал         </a:t>
                      </a:r>
                      <a:endParaRPr lang="ru-RU" sz="1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</a:tr>
              <a:tr h="2032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Ответственность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посредника   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перед продавцом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за действия  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покупателя   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Не возникает    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Возникает при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условии     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поручительства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комиссионера    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перед комитентом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Вопрос решается в </a:t>
                      </a:r>
                      <a:br>
                        <a:rPr lang="ru-RU" sz="1900" dirty="0">
                          <a:effectLst/>
                        </a:rPr>
                      </a:br>
                      <a:r>
                        <a:rPr lang="ru-RU" sz="1900" dirty="0">
                          <a:effectLst/>
                        </a:rPr>
                        <a:t>агентском договоре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</a:tr>
            </a:tbl>
          </a:graphicData>
        </a:graphic>
      </p:graphicFrame>
      <p:graphicFrame>
        <p:nvGraphicFramePr>
          <p:cNvPr id="3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90262780"/>
              </p:ext>
            </p:extLst>
          </p:nvPr>
        </p:nvGraphicFramePr>
        <p:xfrm>
          <a:off x="471000" y="819000"/>
          <a:ext cx="11477200" cy="6543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11176"/>
                <a:gridCol w="2796965"/>
                <a:gridCol w="3031900"/>
                <a:gridCol w="3237159"/>
              </a:tblGrid>
              <a:tr h="654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Характеристики</a:t>
                      </a:r>
                      <a:endParaRPr lang="ru-RU" sz="1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Договор поручения</a:t>
                      </a:r>
                      <a:endParaRPr lang="ru-RU" sz="1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  Договор комиссии </a:t>
                      </a:r>
                      <a:endParaRPr lang="ru-RU" sz="1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Агентский договор</a:t>
                      </a:r>
                      <a:endParaRPr lang="ru-RU" sz="1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0" marR="635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67806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6000" y="-171000"/>
            <a:ext cx="10566400" cy="1220659"/>
          </a:xfrm>
        </p:spPr>
        <p:txBody>
          <a:bodyPr>
            <a:normAutofit/>
          </a:bodyPr>
          <a:lstStyle/>
          <a:p>
            <a:pPr algn="ctr">
              <a:buFont typeface="Georgia" pitchFamily="18" charset="0"/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+mn-lt"/>
              </a:rPr>
              <a:t>Договор комиссии на реализацию товара </a:t>
            </a: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786000" y="1809000"/>
            <a:ext cx="10620000" cy="2277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1. ПРЕДМЕТ ДОГОВОРА.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1.1. По настоящему Договору Комитент поручает, а Комиссионер обязуется от своего имени, но за счет Комитента за вознаграждение осуществлять сделки по реализации _________________ Комитента (далее - Товар).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Перечень и ассортимент Товара указаны в Приложениях к настоящему Договору.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1.2. По сделке, совершенной Комиссионером с третьим лицом, приобретает права и становится обязанным Комиссионер.</a:t>
            </a:r>
          </a:p>
        </p:txBody>
      </p:sp>
    </p:spTree>
    <p:extLst>
      <p:ext uri="{BB962C8B-B14F-4D97-AF65-F5344CB8AC3E}">
        <p14:creationId xmlns:p14="http://schemas.microsoft.com/office/powerpoint/2010/main" xmlns="" val="422501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000" y="0"/>
            <a:ext cx="10566400" cy="1143000"/>
          </a:xfrm>
        </p:spPr>
        <p:txBody>
          <a:bodyPr>
            <a:normAutofit/>
          </a:bodyPr>
          <a:lstStyle/>
          <a:p>
            <a:pPr algn="ctr">
              <a:buFont typeface="Georgia" pitchFamily="18" charset="0"/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+mn-lt"/>
              </a:rPr>
              <a:t>Договор комиссии на приобретение товара</a:t>
            </a: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1011000" y="1142984"/>
            <a:ext cx="9932127" cy="4124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1. ПРЕДМЕТ ДОГОВОРА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2000" dirty="0"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1.1. Комиссионер обязуется по поручению Комитента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 за вознаграждение приобрести от своего имени, но за счет Комитента имущество (далее - "товар"), наименование, ассортимент и количество которого будут согласовываться Сторонами в Приложении к настоящему Договору, являющемся его неотъемлемой частью.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В Приложении должно быть указано: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1. Наименование товара.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2. Цена товара.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3. Качество, количество и ассортимент товара.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4. Способ оплаты.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5. Сроки оплаты….</a:t>
            </a:r>
          </a:p>
        </p:txBody>
      </p:sp>
    </p:spTree>
    <p:extLst>
      <p:ext uri="{BB962C8B-B14F-4D97-AF65-F5344CB8AC3E}">
        <p14:creationId xmlns:p14="http://schemas.microsoft.com/office/powerpoint/2010/main" xmlns="" val="1472507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958" y="21225"/>
            <a:ext cx="10566400" cy="1143000"/>
          </a:xfrm>
        </p:spPr>
        <p:txBody>
          <a:bodyPr>
            <a:normAutofit/>
          </a:bodyPr>
          <a:lstStyle/>
          <a:p>
            <a:pPr algn="ctr">
              <a:buFont typeface="Georgia" pitchFamily="18" charset="0"/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+mn-lt"/>
              </a:rPr>
              <a:t>Договор поручения </a:t>
            </a: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830999" y="1619237"/>
            <a:ext cx="10497359" cy="1969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1. ПРЕДМЕТ ДОГОВОРА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1.1. На основании настоящего Договора Доверитель поручает, а Поверенный принимает на себя обязательство за вознаграждение осуществить поиск контрагента для заключения от имени и за счет Доверителя возмездного договора ___________ и заключить указанный договор.</a:t>
            </a:r>
          </a:p>
        </p:txBody>
      </p:sp>
    </p:spTree>
    <p:extLst>
      <p:ext uri="{BB962C8B-B14F-4D97-AF65-F5344CB8AC3E}">
        <p14:creationId xmlns:p14="http://schemas.microsoft.com/office/powerpoint/2010/main" xmlns="" val="3603738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>
            <a:spLocks noGrp="1"/>
          </p:cNvSpPr>
          <p:nvPr>
            <p:ph type="title"/>
          </p:nvPr>
        </p:nvSpPr>
        <p:spPr>
          <a:xfrm>
            <a:off x="336000" y="0"/>
            <a:ext cx="11211815" cy="1143000"/>
          </a:xfrm>
        </p:spPr>
        <p:txBody>
          <a:bodyPr>
            <a:norm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defRPr/>
            </a:pPr>
            <a:r>
              <a:rPr lang="ru-RU" sz="2800" b="1" dirty="0">
                <a:solidFill>
                  <a:schemeClr val="tx1"/>
                </a:solidFill>
                <a:latin typeface="+mn-lt"/>
              </a:rPr>
              <a:t>Отличия договора комиссии от договора поручения</a:t>
            </a:r>
            <a:endParaRPr lang="ru-RU" altLang="ru-RU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21000" y="1509184"/>
            <a:ext cx="10440000" cy="320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indent="361950" algn="just">
              <a:spcBef>
                <a:spcPct val="0"/>
              </a:spcBef>
              <a:buFontTx/>
              <a:buNone/>
            </a:pPr>
            <a:r>
              <a:rPr lang="ru-RU" altLang="ru-RU" sz="2000" b="1" dirty="0">
                <a:latin typeface="Arial" charset="0"/>
              </a:rPr>
              <a:t>Комиссионер</a:t>
            </a:r>
            <a:r>
              <a:rPr lang="ru-RU" altLang="ru-RU" sz="2000" dirty="0">
                <a:latin typeface="Arial" charset="0"/>
              </a:rPr>
              <a:t> действует </a:t>
            </a:r>
            <a:r>
              <a:rPr lang="ru-RU" altLang="ru-RU" sz="2000" b="1" dirty="0">
                <a:latin typeface="Arial" charset="0"/>
              </a:rPr>
              <a:t>от своего имени</a:t>
            </a:r>
            <a:r>
              <a:rPr lang="ru-RU" altLang="ru-RU" sz="2000" dirty="0">
                <a:latin typeface="Arial" charset="0"/>
              </a:rPr>
              <a:t>, </a:t>
            </a:r>
            <a:r>
              <a:rPr lang="ru-RU" altLang="ru-RU" sz="2000" dirty="0" smtClean="0">
                <a:latin typeface="Arial" charset="0"/>
              </a:rPr>
              <a:t> а </a:t>
            </a:r>
            <a:r>
              <a:rPr lang="ru-RU" altLang="ru-RU" sz="2000" b="1" dirty="0">
                <a:latin typeface="Arial" charset="0"/>
              </a:rPr>
              <a:t>поверенный - от имени доверителя</a:t>
            </a:r>
            <a:r>
              <a:rPr lang="ru-RU" altLang="ru-RU" sz="2000" dirty="0">
                <a:latin typeface="Arial" charset="0"/>
              </a:rPr>
              <a:t> на </a:t>
            </a:r>
            <a:r>
              <a:rPr lang="ru-RU" altLang="ru-RU" sz="2000" dirty="0" smtClean="0">
                <a:latin typeface="Arial" charset="0"/>
              </a:rPr>
              <a:t> основании </a:t>
            </a:r>
            <a:r>
              <a:rPr lang="ru-RU" altLang="ru-RU" sz="2000" b="1" dirty="0">
                <a:latin typeface="Arial" charset="0"/>
              </a:rPr>
              <a:t>доверенности</a:t>
            </a:r>
            <a:r>
              <a:rPr lang="ru-RU" altLang="ru-RU" sz="2000" dirty="0">
                <a:latin typeface="Arial" charset="0"/>
              </a:rPr>
              <a:t>, так как это договор о представительстве. </a:t>
            </a:r>
          </a:p>
          <a:p>
            <a:pPr indent="361950" algn="just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В договоре комиссии нет и не требуется доверенности. </a:t>
            </a:r>
          </a:p>
          <a:p>
            <a:pPr indent="361950" algn="just">
              <a:spcBef>
                <a:spcPct val="0"/>
              </a:spcBef>
              <a:buFontTx/>
              <a:buNone/>
            </a:pPr>
            <a:endParaRPr lang="ru-RU" altLang="ru-RU" sz="2000" dirty="0">
              <a:latin typeface="Arial" charset="0"/>
            </a:endParaRPr>
          </a:p>
          <a:p>
            <a:pPr indent="361950" algn="just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 </a:t>
            </a:r>
            <a:r>
              <a:rPr lang="ru-RU" altLang="ru-RU" sz="2000" b="1" dirty="0">
                <a:latin typeface="Arial" charset="0"/>
              </a:rPr>
              <a:t>Поверенный,</a:t>
            </a:r>
            <a:r>
              <a:rPr lang="ru-RU" altLang="ru-RU" sz="2000" dirty="0">
                <a:latin typeface="Arial" charset="0"/>
              </a:rPr>
              <a:t> вступая в отношения с третьим лицом, </a:t>
            </a:r>
            <a:r>
              <a:rPr lang="ru-RU" altLang="ru-RU" sz="2000" b="1" dirty="0">
                <a:latin typeface="Arial" charset="0"/>
              </a:rPr>
              <a:t>не становится стороной правоотношения между доверителем и третьим лицом</a:t>
            </a:r>
            <a:r>
              <a:rPr lang="ru-RU" altLang="ru-RU" sz="2000" dirty="0">
                <a:latin typeface="Arial" charset="0"/>
              </a:rPr>
              <a:t>, не приобретает каких-либо прав и обязанностей. Комиссионер же, напротив, становится стороной в сделке, совершенной им с третьим лицом, приобретает по ней права и обязанности.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000" dirty="0">
              <a:latin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19170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025373"/>
      </a:dk2>
      <a:lt2>
        <a:srgbClr val="E7E6E6"/>
      </a:lt2>
      <a:accent1>
        <a:srgbClr val="025373"/>
      </a:accent1>
      <a:accent2>
        <a:srgbClr val="0378A6"/>
      </a:accent2>
      <a:accent3>
        <a:srgbClr val="F2CB05"/>
      </a:accent3>
      <a:accent4>
        <a:srgbClr val="D6D6D6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1336</Words>
  <Application>Microsoft Office PowerPoint</Application>
  <PresentationFormat>Произвольный</PresentationFormat>
  <Paragraphs>184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Слайд 1</vt:lpstr>
      <vt:lpstr>Сравнительные характеристики различных видов посреднических договоров </vt:lpstr>
      <vt:lpstr>Слайд 3</vt:lpstr>
      <vt:lpstr>Слайд 4</vt:lpstr>
      <vt:lpstr>Слайд 5</vt:lpstr>
      <vt:lpstr>Договор комиссии на реализацию товара </vt:lpstr>
      <vt:lpstr>Договор комиссии на приобретение товара</vt:lpstr>
      <vt:lpstr>Договор поручения </vt:lpstr>
      <vt:lpstr>Отличия договора комиссии от договора поручения</vt:lpstr>
      <vt:lpstr>Лицо, заключающее договор с комиссионером, не является участником договора комиссии: между ним и комиссионером существует самостоятельный договор, который подчиняется особым правилам (в зависимости от того, какой именно договор заключен.   Договор поручения может быть возмездным и безвозмездным. Договор комиссии всегда носит возмездный характер.</vt:lpstr>
      <vt:lpstr> Агентский договор по типу договора комиссии</vt:lpstr>
      <vt:lpstr>Агентский договор по типу договора поручения</vt:lpstr>
      <vt:lpstr>Слайд 13</vt:lpstr>
      <vt:lpstr>Кому и как надо вести журнал учета счетов-фактур 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БЛАГОДАРИМ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kolmakova</cp:lastModifiedBy>
  <cp:revision>31</cp:revision>
  <dcterms:created xsi:type="dcterms:W3CDTF">2020-06-21T13:18:43Z</dcterms:created>
  <dcterms:modified xsi:type="dcterms:W3CDTF">2026-04-17T10:13:04Z</dcterms:modified>
</cp:coreProperties>
</file>