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105"/>
  </p:notesMasterIdLst>
  <p:sldIdLst>
    <p:sldId id="443" r:id="rId2"/>
    <p:sldId id="380" r:id="rId3"/>
    <p:sldId id="546" r:id="rId4"/>
    <p:sldId id="554" r:id="rId5"/>
    <p:sldId id="595" r:id="rId6"/>
    <p:sldId id="594" r:id="rId7"/>
    <p:sldId id="596" r:id="rId8"/>
    <p:sldId id="260" r:id="rId9"/>
    <p:sldId id="259" r:id="rId10"/>
    <p:sldId id="519" r:id="rId11"/>
    <p:sldId id="520" r:id="rId12"/>
    <p:sldId id="521" r:id="rId13"/>
    <p:sldId id="562" r:id="rId14"/>
    <p:sldId id="563" r:id="rId15"/>
    <p:sldId id="564" r:id="rId16"/>
    <p:sldId id="565" r:id="rId17"/>
    <p:sldId id="566" r:id="rId18"/>
    <p:sldId id="567" r:id="rId19"/>
    <p:sldId id="587" r:id="rId20"/>
    <p:sldId id="343" r:id="rId21"/>
    <p:sldId id="495" r:id="rId22"/>
    <p:sldId id="556" r:id="rId23"/>
    <p:sldId id="586" r:id="rId24"/>
    <p:sldId id="289" r:id="rId25"/>
    <p:sldId id="449" r:id="rId26"/>
    <p:sldId id="450" r:id="rId27"/>
    <p:sldId id="548" r:id="rId28"/>
    <p:sldId id="571" r:id="rId29"/>
    <p:sldId id="610" r:id="rId30"/>
    <p:sldId id="597" r:id="rId31"/>
    <p:sldId id="598" r:id="rId32"/>
    <p:sldId id="572" r:id="rId33"/>
    <p:sldId id="573" r:id="rId34"/>
    <p:sldId id="574" r:id="rId35"/>
    <p:sldId id="575" r:id="rId36"/>
    <p:sldId id="592" r:id="rId37"/>
    <p:sldId id="577" r:id="rId38"/>
    <p:sldId id="578" r:id="rId39"/>
    <p:sldId id="591" r:id="rId40"/>
    <p:sldId id="593" r:id="rId41"/>
    <p:sldId id="490" r:id="rId42"/>
    <p:sldId id="491" r:id="rId43"/>
    <p:sldId id="582" r:id="rId44"/>
    <p:sldId id="588" r:id="rId45"/>
    <p:sldId id="589" r:id="rId46"/>
    <p:sldId id="590" r:id="rId47"/>
    <p:sldId id="476" r:id="rId48"/>
    <p:sldId id="479" r:id="rId49"/>
    <p:sldId id="480" r:id="rId50"/>
    <p:sldId id="481" r:id="rId51"/>
    <p:sldId id="482" r:id="rId52"/>
    <p:sldId id="483" r:id="rId53"/>
    <p:sldId id="549" r:id="rId54"/>
    <p:sldId id="550" r:id="rId55"/>
    <p:sldId id="552" r:id="rId56"/>
    <p:sldId id="551" r:id="rId57"/>
    <p:sldId id="484" r:id="rId58"/>
    <p:sldId id="603" r:id="rId59"/>
    <p:sldId id="553" r:id="rId60"/>
    <p:sldId id="604" r:id="rId61"/>
    <p:sldId id="561" r:id="rId62"/>
    <p:sldId id="560" r:id="rId63"/>
    <p:sldId id="583" r:id="rId64"/>
    <p:sldId id="600" r:id="rId65"/>
    <p:sldId id="605" r:id="rId66"/>
    <p:sldId id="606" r:id="rId67"/>
    <p:sldId id="607" r:id="rId68"/>
    <p:sldId id="608" r:id="rId69"/>
    <p:sldId id="609" r:id="rId70"/>
    <p:sldId id="557" r:id="rId71"/>
    <p:sldId id="558" r:id="rId72"/>
    <p:sldId id="559" r:id="rId73"/>
    <p:sldId id="509" r:id="rId74"/>
    <p:sldId id="510" r:id="rId75"/>
    <p:sldId id="511" r:id="rId76"/>
    <p:sldId id="512" r:id="rId77"/>
    <p:sldId id="513" r:id="rId78"/>
    <p:sldId id="514" r:id="rId79"/>
    <p:sldId id="522" r:id="rId80"/>
    <p:sldId id="523" r:id="rId81"/>
    <p:sldId id="524" r:id="rId82"/>
    <p:sldId id="538" r:id="rId83"/>
    <p:sldId id="539" r:id="rId84"/>
    <p:sldId id="540" r:id="rId85"/>
    <p:sldId id="541" r:id="rId86"/>
    <p:sldId id="542" r:id="rId87"/>
    <p:sldId id="543" r:id="rId88"/>
    <p:sldId id="544" r:id="rId89"/>
    <p:sldId id="545" r:id="rId90"/>
    <p:sldId id="525" r:id="rId91"/>
    <p:sldId id="526" r:id="rId92"/>
    <p:sldId id="528" r:id="rId93"/>
    <p:sldId id="529" r:id="rId94"/>
    <p:sldId id="530" r:id="rId95"/>
    <p:sldId id="531" r:id="rId96"/>
    <p:sldId id="532" r:id="rId97"/>
    <p:sldId id="533" r:id="rId98"/>
    <p:sldId id="534" r:id="rId99"/>
    <p:sldId id="535" r:id="rId100"/>
    <p:sldId id="536" r:id="rId101"/>
    <p:sldId id="537" r:id="rId102"/>
    <p:sldId id="498" r:id="rId103"/>
    <p:sldId id="474" r:id="rId104"/>
  </p:sldIdLst>
  <p:sldSz cx="9144000" cy="5143500" type="screen16x9"/>
  <p:notesSz cx="6797675" cy="9929813"/>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25373"/>
    <a:srgbClr val="777777"/>
    <a:srgbClr val="CCEC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7" autoAdjust="0"/>
    <p:restoredTop sz="94618" autoAdjust="0"/>
  </p:normalViewPr>
  <p:slideViewPr>
    <p:cSldViewPr>
      <p:cViewPr varScale="1">
        <p:scale>
          <a:sx n="128" d="100"/>
          <a:sy n="128" d="100"/>
        </p:scale>
        <p:origin x="-173" y="-67"/>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0128683-6046-483C-A600-D74ED1BDAB9E}" type="datetimeFigureOut">
              <a:rPr lang="ru-RU" smtClean="0"/>
              <a:pPr/>
              <a:t>19.03.2026</a:t>
            </a:fld>
            <a:endParaRPr lang="ru-RU"/>
          </a:p>
        </p:txBody>
      </p:sp>
      <p:sp>
        <p:nvSpPr>
          <p:cNvPr id="4" name="Образ слайда 3"/>
          <p:cNvSpPr>
            <a:spLocks noGrp="1" noRot="1" noChangeAspect="1"/>
          </p:cNvSpPr>
          <p:nvPr>
            <p:ph type="sldImg" idx="2"/>
          </p:nvPr>
        </p:nvSpPr>
        <p:spPr>
          <a:xfrm>
            <a:off x="88900" y="744538"/>
            <a:ext cx="6619875" cy="37242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16463"/>
            <a:ext cx="5438775" cy="446881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431338"/>
            <a:ext cx="2946400" cy="496887"/>
          </a:xfrm>
          <a:prstGeom prst="rect">
            <a:avLst/>
          </a:prstGeom>
        </p:spPr>
        <p:txBody>
          <a:bodyPr vert="horz" lIns="91440" tIns="45720" rIns="91440" bIns="45720" rtlCol="0" anchor="b"/>
          <a:lstStyle>
            <a:lvl1pPr algn="r">
              <a:defRPr sz="1200"/>
            </a:lvl1pPr>
          </a:lstStyle>
          <a:p>
            <a:fld id="{FA24B8B5-C66F-4C63-9051-1D2EB50473A2}" type="slidenum">
              <a:rPr lang="ru-RU" smtClean="0"/>
              <a:pPr/>
              <a:t>‹#›</a:t>
            </a:fld>
            <a:endParaRPr lang="ru-RU"/>
          </a:p>
        </p:txBody>
      </p:sp>
    </p:spTree>
    <p:extLst>
      <p:ext uri="{BB962C8B-B14F-4D97-AF65-F5344CB8AC3E}">
        <p14:creationId xmlns:p14="http://schemas.microsoft.com/office/powerpoint/2010/main" xmlns="" val="3118985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5</a:t>
            </a:fld>
            <a:endParaRPr lang="ru-RU"/>
          </a:p>
        </p:txBody>
      </p:sp>
    </p:spTree>
    <p:extLst>
      <p:ext uri="{BB962C8B-B14F-4D97-AF65-F5344CB8AC3E}">
        <p14:creationId xmlns:p14="http://schemas.microsoft.com/office/powerpoint/2010/main" xmlns="" val="1205114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64</a:t>
            </a:fld>
            <a:endParaRPr lang="ru-RU"/>
          </a:p>
        </p:txBody>
      </p:sp>
    </p:spTree>
    <p:extLst>
      <p:ext uri="{BB962C8B-B14F-4D97-AF65-F5344CB8AC3E}">
        <p14:creationId xmlns:p14="http://schemas.microsoft.com/office/powerpoint/2010/main" xmlns="" val="1205114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708B204-8EF1-4059-AF2D-C00AC03BB63A}" type="slidenum">
              <a:rPr lang="ru-RU" smtClean="0"/>
              <a:pPr/>
              <a:t>73</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708B204-8EF1-4059-AF2D-C00AC03BB63A}" type="slidenum">
              <a:rPr lang="ru-RU" smtClean="0"/>
              <a:pPr/>
              <a:t>81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6</a:t>
            </a:fld>
            <a:endParaRPr lang="ru-RU"/>
          </a:p>
        </p:txBody>
      </p:sp>
    </p:spTree>
    <p:extLst>
      <p:ext uri="{BB962C8B-B14F-4D97-AF65-F5344CB8AC3E}">
        <p14:creationId xmlns:p14="http://schemas.microsoft.com/office/powerpoint/2010/main" xmlns="" val="1205114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43DC619-698B-437E-9B05-7FC5422C7FC6}" type="slidenum">
              <a:rPr lang="ru-RU" smtClean="0"/>
              <a:pPr/>
              <a:t>10</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43DC619-698B-437E-9B05-7FC5422C7FC6}" type="slidenum">
              <a:rPr lang="ru-RU" smtClean="0"/>
              <a:pPr/>
              <a:t>11</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A24B8B5-C66F-4C63-9051-1D2EB50473A2}" type="slidenum">
              <a:rPr lang="ru-RU" smtClean="0"/>
              <a:pPr/>
              <a:t>21</a:t>
            </a:fld>
            <a:endParaRPr lang="ru-RU"/>
          </a:p>
        </p:txBody>
      </p:sp>
    </p:spTree>
    <p:extLst>
      <p:ext uri="{BB962C8B-B14F-4D97-AF65-F5344CB8AC3E}">
        <p14:creationId xmlns:p14="http://schemas.microsoft.com/office/powerpoint/2010/main" xmlns="" val="596258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9B741189-5B13-451C-929C-33126890EB25}" type="slidenum">
              <a:rPr lang="ru-RU" smtClean="0"/>
              <a:pPr>
                <a:defRPr/>
              </a:pPr>
              <a:t>22</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36</a:t>
            </a:fld>
            <a:endParaRPr lang="ru-RU"/>
          </a:p>
        </p:txBody>
      </p:sp>
    </p:spTree>
    <p:extLst>
      <p:ext uri="{BB962C8B-B14F-4D97-AF65-F5344CB8AC3E}">
        <p14:creationId xmlns:p14="http://schemas.microsoft.com/office/powerpoint/2010/main" xmlns="" val="1205114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39</a:t>
            </a:fld>
            <a:endParaRPr lang="ru-RU"/>
          </a:p>
        </p:txBody>
      </p:sp>
    </p:spTree>
    <p:extLst>
      <p:ext uri="{BB962C8B-B14F-4D97-AF65-F5344CB8AC3E}">
        <p14:creationId xmlns:p14="http://schemas.microsoft.com/office/powerpoint/2010/main" xmlns="" val="1205114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73740E5-9D4E-482A-9D3F-628562D44FCA}" type="slidenum">
              <a:rPr lang="ru-RU" smtClean="0"/>
              <a:pPr/>
              <a:t>40</a:t>
            </a:fld>
            <a:endParaRPr lang="ru-RU"/>
          </a:p>
        </p:txBody>
      </p:sp>
    </p:spTree>
    <p:extLst>
      <p:ext uri="{BB962C8B-B14F-4D97-AF65-F5344CB8AC3E}">
        <p14:creationId xmlns:p14="http://schemas.microsoft.com/office/powerpoint/2010/main" xmlns="" val="1205114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pPr>
              <a:defRPr/>
            </a:pPr>
            <a:fld id="{C1F1722E-79D5-46DE-8903-60121637F208}" type="datetimeFigureOut">
              <a:rPr lang="ru-RU" smtClean="0"/>
              <a:pPr>
                <a:defRPr/>
              </a:pPr>
              <a:t>19.03.2026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F5713C5-8DBD-411C-A914-7027FD69FB09}" type="slidenum">
              <a:rPr lang="ru-RU" smtClean="0"/>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fld id="{CC15A702-2005-4FE0-B800-17F35C433ED8}" type="datetimeFigureOut">
              <a:rPr lang="ru-RU" smtClean="0"/>
              <a:pPr>
                <a:defRPr/>
              </a:pPr>
              <a:t>19.03.2026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B118EAA3-966E-4E7E-B3B3-67106D2CFAE1}"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fld id="{928533FC-B38A-4051-9731-4D98C26B7CC5}" type="datetimeFigureOut">
              <a:rPr lang="ru-RU" smtClean="0"/>
              <a:pPr>
                <a:defRPr/>
              </a:pPr>
              <a:t>19.03.2026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4A1D1CBD-4187-4ED4-A52D-8A8A59C3F1B6}" type="slidenum">
              <a:rPr lang="ru-RU" smtClean="0"/>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571500"/>
            <a:ext cx="7924800" cy="857250"/>
          </a:xfrm>
        </p:spPr>
        <p:txBody>
          <a:bodyPr/>
          <a:lstStyle/>
          <a:p>
            <a:r>
              <a:rPr lang="ru-RU"/>
              <a:t>Образец заголовка</a:t>
            </a:r>
          </a:p>
        </p:txBody>
      </p:sp>
      <p:sp>
        <p:nvSpPr>
          <p:cNvPr id="3" name="Таблица 2"/>
          <p:cNvSpPr>
            <a:spLocks noGrp="1"/>
          </p:cNvSpPr>
          <p:nvPr>
            <p:ph type="tbl" idx="1"/>
          </p:nvPr>
        </p:nvSpPr>
        <p:spPr>
          <a:xfrm>
            <a:off x="838202" y="1771651"/>
            <a:ext cx="7693025" cy="2793206"/>
          </a:xfrm>
          <a:prstGeom prst="rect">
            <a:avLst/>
          </a:prstGeom>
        </p:spPr>
        <p:txBody>
          <a:bodyPr rtlCol="0">
            <a:normAutofit/>
          </a:bodyPr>
          <a:lstStyle/>
          <a:p>
            <a:pPr lvl="0"/>
            <a:endParaRPr lang="ru-RU" noProof="0"/>
          </a:p>
        </p:txBody>
      </p:sp>
      <p:sp>
        <p:nvSpPr>
          <p:cNvPr id="4" name="Дата 3"/>
          <p:cNvSpPr>
            <a:spLocks noGrp="1"/>
          </p:cNvSpPr>
          <p:nvPr>
            <p:ph type="dt" sz="half" idx="10"/>
          </p:nvPr>
        </p:nvSpPr>
        <p:spPr/>
        <p:txBody>
          <a:bodyPr/>
          <a:lstStyle>
            <a:lvl1pPr>
              <a:defRPr/>
            </a:lvl1pPr>
          </a:lstStyle>
          <a:p>
            <a:pPr>
              <a:defRPr/>
            </a:pPr>
            <a:fld id="{576943F2-3A90-440B-9CF9-EC6305A43ACA}" type="datetimeFigureOut">
              <a:rPr lang="ru-RU"/>
              <a:pPr>
                <a:defRPr/>
              </a:pPr>
              <a:t>19.03.2026</a:t>
            </a:fld>
            <a:endParaRPr lang="ru-RU" dirty="0"/>
          </a:p>
        </p:txBody>
      </p:sp>
      <p:sp>
        <p:nvSpPr>
          <p:cNvPr id="5" name="Нижний колонтитул 4"/>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6732588" y="4731545"/>
            <a:ext cx="2133600" cy="273844"/>
          </a:xfrm>
          <a:prstGeom prst="rect">
            <a:avLst/>
          </a:prstGeom>
        </p:spPr>
        <p:txBody>
          <a:bodyPr/>
          <a:lstStyle>
            <a:lvl1pPr>
              <a:defRPr/>
            </a:lvl1pPr>
          </a:lstStyle>
          <a:p>
            <a:pPr>
              <a:defRPr/>
            </a:pPr>
            <a:fld id="{988E6349-17FF-468A-B852-0458838BCFBA}" type="slidenum">
              <a:rPr lang="ru-RU"/>
              <a:pPr>
                <a:defRPr/>
              </a:pPr>
              <a:t>‹#›</a:t>
            </a:fld>
            <a:endParaRPr lang="ru-RU" dirty="0"/>
          </a:p>
        </p:txBody>
      </p:sp>
    </p:spTree>
    <p:extLst>
      <p:ext uri="{BB962C8B-B14F-4D97-AF65-F5344CB8AC3E}">
        <p14:creationId xmlns:p14="http://schemas.microsoft.com/office/powerpoint/2010/main" xmlns="" val="98933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fld id="{238DF8A8-4117-40DF-AAD0-821DBD8D1912}" type="datetimeFigureOut">
              <a:rPr lang="ru-RU" smtClean="0"/>
              <a:pPr>
                <a:defRPr/>
              </a:pPr>
              <a:t>19.03.2026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4A75EEE2-DA9B-4768-A0EE-98E57D9FBE8A}"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a:defRPr/>
            </a:pPr>
            <a:fld id="{A64AA6CE-5273-4DFA-A619-05F92C0F3DEF}" type="datetimeFigureOut">
              <a:rPr lang="ru-RU" smtClean="0"/>
              <a:pPr>
                <a:defRPr/>
              </a:pPr>
              <a:t>19.03.2026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E75F3DA2-8E83-48D8-8C52-37FECAC4956F}" type="slidenum">
              <a:rPr lang="ru-RU" smtClean="0"/>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a:defRPr/>
            </a:pPr>
            <a:fld id="{91C18E97-6AFA-4CA4-B3F6-DFE2EB281C90}" type="datetimeFigureOut">
              <a:rPr lang="ru-RU" smtClean="0"/>
              <a:pPr>
                <a:defRPr/>
              </a:pPr>
              <a:t>19.03.2026</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B1E71905-F96F-410E-A3CF-3E988946DA9E}" type="slidenum">
              <a:rPr lang="ru-RU" smtClean="0"/>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a:defRPr/>
            </a:pPr>
            <a:fld id="{D46E7755-FB65-42B6-BF44-A5663B6E2C62}" type="datetimeFigureOut">
              <a:rPr lang="ru-RU" smtClean="0"/>
              <a:pPr>
                <a:defRPr/>
              </a:pPr>
              <a:t>19.03.2026</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11162C7C-FABA-40AD-A85F-BB043DDE7A78}"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a:defRPr/>
            </a:pPr>
            <a:fld id="{336F69B2-152F-468A-9A68-485B1E20AE08}" type="datetimeFigureOut">
              <a:rPr lang="ru-RU" smtClean="0"/>
              <a:pPr>
                <a:defRPr/>
              </a:pPr>
              <a:t>19.03.2026</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2C473718-19C3-4BF9-94DF-72D6EF67BB7A}"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DE2707FE-0FDF-47A0-8F53-15B89BEB6E34}" type="datetimeFigureOut">
              <a:rPr lang="ru-RU" smtClean="0"/>
              <a:pPr>
                <a:defRPr/>
              </a:pPr>
              <a:t>19.03.2026</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C4D24B39-2875-4E5E-99E2-D4A1402D689A}"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a:defRPr/>
            </a:pPr>
            <a:fld id="{7DCA96A7-5AC1-49B8-BA9E-FB13450D7F17}" type="datetimeFigureOut">
              <a:rPr lang="ru-RU" smtClean="0"/>
              <a:pPr>
                <a:defRPr/>
              </a:pPr>
              <a:t>19.03.2026</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29FB1550-7126-4EA8-A35F-129FA457E1E2}"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a:defRPr/>
            </a:pPr>
            <a:fld id="{EB836CD8-D16F-4F32-8BEF-5B39D0648A15}" type="datetimeFigureOut">
              <a:rPr lang="ru-RU" smtClean="0"/>
              <a:pPr>
                <a:defRPr/>
              </a:pPr>
              <a:t>19.03.2026</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1D2FDD1F-CCBA-4A47-8A8D-FC1B6C448253}"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4F19FE-330E-42E2-9B83-CBCBE95D7B95}" type="datetimeFigureOut">
              <a:rPr lang="ru-RU" smtClean="0"/>
              <a:pPr>
                <a:defRPr/>
              </a:pPr>
              <a:t>19.03.2026</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DDFD94-4DD5-44DE-997C-8679CAA9F02F}"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consultantplus://offline/ref=FFDF7F818E28ADF277F55A728DF3DDC660F679BDA9681D9E18A2F13FB759EE6EF573F5AD1AFBEFFBB3BD66557FAB8D6DDB3CBB3D362859zFt3R" TargetMode="External"/><Relationship Id="rId7" Type="http://schemas.openxmlformats.org/officeDocument/2006/relationships/hyperlink" Target="consultantplus://offline/ref=FFDF7F818E28ADF277F55A728DF3DDC660F679BDA9681D9E18A2F13FB759EE6EF573F5AD13F3E3FABBE263406EF3826FC523BA232A2A5BF2zDt3R"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consultantplus://offline/ref=FFDF7F818E28ADF277F55A728DF3DDC660F679BDA9681D9E18A2F13FB759EE6EF573F5AD1AFBE0FDB3BD66557FAB8D6DDB3CBB3D362859zFt3R" TargetMode="External"/><Relationship Id="rId5" Type="http://schemas.openxmlformats.org/officeDocument/2006/relationships/hyperlink" Target="consultantplus://offline/ref=FFDF7F818E28ADF277F55A728DF3DDC660F679BDA9681D9E18A2F13FB759EE6EF573F5AD1AFBE1FCB3BD66557FAB8D6DDB3CBB3D362859zFt3R" TargetMode="External"/><Relationship Id="rId4" Type="http://schemas.openxmlformats.org/officeDocument/2006/relationships/hyperlink" Target="consultantplus://offline/ref=FFDF7F818E28ADF277F55A728DF3DDC660F679BDA9681D9E18A2F13FB759EE6EF573F5AD13F3E3FFBDE263406EF3826FC523BA232A2A5BF2zDt3R" TargetMode="Externa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consultantplus://offline/ref=1C237D473A6DCF715023CA75B2882B03F1EC0377C6824A75F6E476C2973D96EF0D060AC9E30AB23CA0DF0F06438AF194CA92EF3C584Al3KEP"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consultantplus://offline/ref=1C237D473A6DCF715023CA75B2882B03F1EF0770C0884A75F6E476C2973D96EF0D060ACCE108BF33F5851F020ADDF588C385F137464A3C13l8K1P" TargetMode="External"/><Relationship Id="rId4" Type="http://schemas.openxmlformats.org/officeDocument/2006/relationships/hyperlink" Target="consultantplus://offline/ref=1C237D473A6DCF715023CA75B2882B03F1EC0377C6824A75F6E476C2973D96EF0D060ACEE808BC3CA0DF0F06438AF194CA92EF3C584Al3KEP"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consultantplus://offline/ref=6BF4F90E4C7ADB16AE33785A0531FACC8189139106AF468EC9D4AD51525F190EC874C0FC7F28ADB14B577BBB5868CA55A6D663A12430852AL8v7R" TargetMode="External"/><Relationship Id="rId2" Type="http://schemas.openxmlformats.org/officeDocument/2006/relationships/hyperlink" Target="consultantplus://offline/ref=6BF4F90E4C7ADB16AE33785A0531FACC8189139106AF468EC9D4AD51525F190EC874C0F97D2CAABA1D0D6BBF113FC749A7C87CA33A30L8v6R" TargetMode="External"/><Relationship Id="rId1" Type="http://schemas.openxmlformats.org/officeDocument/2006/relationships/slideLayout" Target="../slideLayouts/slideLayout2.xml"/><Relationship Id="rId4" Type="http://schemas.openxmlformats.org/officeDocument/2006/relationships/hyperlink" Target="consultantplus://offline/ref=6BF4F90E4C7ADB16AE33785A0531FACC8189139107AD468EC9D4AD51525F190EC874C0FC7F29ACB548577BBB5868CA55A6D663A12430852AL8v7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hyperlink" Target="&#1054;&#1090;&#1095;&#1077;&#1090;&#1085;&#1086;&#1089;&#1090;&#1100;.%20&#1048;&#1079;&#1084;&#1077;&#1085;&#1077;&#1085;&#1080;&#1103;%202025/Doc1.docx"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1054;&#1090;&#1095;&#1077;&#1090;&#1085;&#1086;&#1089;&#1090;&#1100;.%20&#1048;&#1079;&#1084;&#1077;&#1085;&#1077;&#1085;&#1080;&#1103;%202025/Doc1.docx"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consultantplus://offline/ref=BED5225AA26B5510CEE2EB34493F7E07C027F4CCDBFEAE42368FDD89E5E9119737494711788BBB9E5F88D03B3DC1zDN"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1054;&#1090;&#1095;&#1077;&#1090;&#1085;&#1086;&#1089;&#1090;&#1100;.%20&#1048;&#1079;&#1084;&#1077;&#1085;&#1077;&#1085;&#1080;&#1103;%202025/Doc1.docx"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hyperlink" Target="consultantplus://offline/ref=3C0B23C6366B4EE3A8C0947F86FFD198EEF0749DCBE1B4B1782E33BE1703779343FD40C7797222BB77C5F8DCDFF643A0C1BD15CF7045C6E243T"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consultantplus://offline/ref=3C0B23C6366B4EE3A8C0947F86FFD198EEF0749DCBE1B4B1782E33BE1703779343FD40C77C7321B9759AFDC9CEAE4FA1DFA31CD86C47C425EE4AT" TargetMode="External"/><Relationship Id="rId2" Type="http://schemas.openxmlformats.org/officeDocument/2006/relationships/hyperlink" Target="consultantplus://offline/ref=3C0B23C6366B4EE3A8C0947F86FFD198EEF0749DCBE1B4B1782E33BE1703779343FD40C77C7325BB7F9AFDC9CEAE4FA1DFA31CD86C47C425EE4AT" TargetMode="External"/><Relationship Id="rId1" Type="http://schemas.openxmlformats.org/officeDocument/2006/relationships/slideLayout" Target="../slideLayouts/slideLayout2.xml"/><Relationship Id="rId4" Type="http://schemas.openxmlformats.org/officeDocument/2006/relationships/hyperlink" Target="consultantplus://offline/ref=3C0B23C6366B4EE3A8C0896B9497EB9EB4FB7098C0E8BFE32F2C62EB19067FC30BED1C82297F20BF6291A08688FB40EA44T"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consultantplus://offline/ref=BED5225AA26B5510CEE2EB34493F7E07C027F4CCDBFEAE42368FDD89E5E9119737494711788BBB9E5F88D03B3DC1zDN" TargetMode="Externa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consultantplus://offline/ref=BED5225AA26B5510CEE2EB34493F7E07C027F4CCDBFEAE42368FDD89E5E9119737494711788BBB9E5F88D03B3DC1zDN"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consultantplus://offline/ref=5D05F70BB35044FDDE31B9E09EC8B41193FE89AF02BFAA7544E44A0A5A67F6A715A47A65C5B40C4EE06CA9FD5C1DBF29A9CA822307D59143wAR" TargetMode="External"/><Relationship Id="rId7" Type="http://schemas.openxmlformats.org/officeDocument/2006/relationships/image" Target="../media/image15.png"/><Relationship Id="rId2" Type="http://schemas.openxmlformats.org/officeDocument/2006/relationships/hyperlink" Target="consultantplus://offline/ref=5D05F70BB35044FDDE31B9E09EC8B41193FE89AF02BFAA7544E44A0A5A67F6A715A47A65C5B40E4CE06CA9FD5C1DBF29A9CA822307D59143wAR" TargetMode="Externa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hyperlink" Target="consultantplus://offline/ref=5D05F70BB35044FDDE31B9E09EC8B41193FE89AF02BFAA7544E44A0A5A67F6A715A47A65CCBC0B4AE933ACE84D45B02AB6D4813E1BD793394Ew5R" TargetMode="External"/><Relationship Id="rId4" Type="http://schemas.openxmlformats.org/officeDocument/2006/relationships/hyperlink" Target="consultantplus://offline/ref=5D05F70BB35044FDDE31B9E09EC8B41193FE89AF02BFAA7544E44A0A5A67F6A715A47A66CCBE0D4EE06CA9FD5C1DBF29A9CA822307D59143wAR"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consultantplus://offline/ref=03448CC86EEDFD4EEE84CA017FC126464F84C9057D34BD67070EF1C99CC3A12DB6B56717017C6CFB2941E5C3DAE9328705DAFA269F7768w803N"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consultantplus://offline/ref=A0B0ADBB23E9246ECE2EA4FAAC6C9F5F7261112FB627B7705B89EFF2E5FF0AEA70FA1B9B576AB51E7F125AFE6EF51A42526FF67BCB67z3jFG"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hyperlink" Target="consultantplus://offline/ref=5268EB233BACB3CB0CC698F776AE0FC6854D7A46E607254BC4091CE9D6D698F5F2975E05BD1881752DDB9355814F3B573731657E585670E9c5l9G"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hyperlink" Target="http://publication.pravo.gov.ru/document/0001202408080089" TargetMode="Externa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hyperlink" Target="consultantplus://offline/ref=023017B33EEA8E1684C2A3C232F50ED20F44BC9736A0ACF6EE31ED19389E12A32452E9FB316B653792F97188B7338B8079A2DE1E6367bF37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consultantplus://offline/ref=EB31FB3B65D8E0AFF874061FA5CC917B5D1766A6E38506B373DAE836494B7AFD937778CBBF3B8D9990C90B9A41AA3CF83AB3FB841F8F24D5MBu1T" TargetMode="External"/><Relationship Id="rId2" Type="http://schemas.openxmlformats.org/officeDocument/2006/relationships/hyperlink" Target="consultantplus://offline/ref=EB31FB3B65D8E0AFF874061FA5CC917B5D1766A6E38506B373DAE836494B7AFD937778CBBF3B8D999EC90B9A41AA3CF83AB3FB841F8F24D5MBu1T" TargetMode="External"/><Relationship Id="rId1" Type="http://schemas.openxmlformats.org/officeDocument/2006/relationships/slideLayout" Target="../slideLayouts/slideLayout2.xml"/><Relationship Id="rId5" Type="http://schemas.openxmlformats.org/officeDocument/2006/relationships/hyperlink" Target="consultantplus://offline/ref=EB31FB3B65D8E0AFF874061FA5CC917B5D1766A6E38506B373DAE836494B7AFD937778CBBE3D809E93960E8F50F230FB26ACF898038D26MDu5T" TargetMode="External"/><Relationship Id="rId4" Type="http://schemas.openxmlformats.org/officeDocument/2006/relationships/hyperlink" Target="consultantplus://offline/ref=EB31FB3B65D8E0AFF874061FA5CC917B5D1766A6E38506B373DAE836494B7AFD937778CBBF3B8D9B99C90B9A41AA3CF83AB3FB841F8F24D5MBu1T"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consultantplus://offline/ref=4C9A4621A14D2F0F58BE945F395FC19E1781A815C6D9100E2B0A019CA71F4C0E7AF2BCF5903BD5DAA172B1CB1AGA2FT" TargetMode="External"/><Relationship Id="rId2" Type="http://schemas.openxmlformats.org/officeDocument/2006/relationships/hyperlink" Target="consultantplus://offline/ref=4C9A4621A14D2F0F58BE894B2B37FB984A8CAF16C0DF135E7C0850C9A91A445E20E2B8BCC434CAD9BD6DB1D51AADC4GA27T"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hyperlink" Target="consultantplus://offline/ref=CA735CEF571B771B18D874F5F826B30E27877C96FF5E81B4C69B4A3C61DC481CC45EA87186A4928D99CA5E4AE87DE9CCDF85DBB22C3E5A46U5zCH"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hyperlink" Target="consultantplus://offline/ref=6CF044FB534B2D074327B8A9C1FFF5AA8ADF43BD82E558EB54B08409FD4C08289F9A51569E0428FD261D10CA0D8450FEBE6D710A910FV957R"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consultantplus://offline/ref=EA0F71D18D7CD998865E903D8FB509C071587D913F60CA2CD4B5864ECF10E1704F6C95F2581D0D4D973B7EC3B8D9A0CFCABCAC808034P3kD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hyperlink" Target="https://login.consultant.ru/link/?req=doc&amp;base=LAW&amp;n=342361&amp;dst=17552" TargetMode="Externa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hyperlink" Target="https://login.consultant.ru/link/?req=doc&amp;base=LAW&amp;n=401711&amp;dst=19971" TargetMode="Externa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hyperlink" Target="https://login.consultant.ru/link/?req=doc&amp;base=LAW&amp;n=314838&amp;dst=477" TargetMode="Externa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hyperlink" Target="https://login.consultant.ru/link/?req=doc&amp;base=QUEST&amp;n=174087" TargetMode="External"/><Relationship Id="rId2" Type="http://schemas.openxmlformats.org/officeDocument/2006/relationships/hyperlink" Target="https://login.consultant.ru/link/?req=doc&amp;base=QUEST&amp;n=176671" TargetMode="Externa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hyperlink" Target="https://login.consultant.ru/link/?req=doc&amp;base=LAW&amp;n=177684&amp;dst=100013" TargetMode="Externa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hyperlink" Target="https://login.consultant.ru/link/?req=doc&amp;base=LAW&amp;n=194928&amp;dst=10877" TargetMode="Externa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hyperlink" Target="consultantplus://offline/ref=C789AC20DB4A026A6CB972272EA3330011FD2AFE5C316B8471F4089BA8DF75E5C2DAABE1A06C1F6CE5DAD4D24CA4FBECF16ED4F47B6C9444v8H1S" TargetMode="Externa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hyperlink" Target="https://login.consultant.ru/link/?req=doc&amp;base=LAW&amp;n=177684&amp;dst=100013"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5000" b="-15000"/>
          </a:stretch>
        </a:blip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57A3F9B0-C61E-4C60-847E-58C20F285CD3}"/>
              </a:ext>
            </a:extLst>
          </p:cNvPr>
          <p:cNvSpPr/>
          <p:nvPr/>
        </p:nvSpPr>
        <p:spPr>
          <a:xfrm>
            <a:off x="0" y="0"/>
            <a:ext cx="9144000" cy="51435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539552" y="339501"/>
            <a:ext cx="8064000" cy="4464000"/>
          </a:xfrm>
          <a:prstGeom prst="rect">
            <a:avLst/>
          </a:prstGeom>
          <a:solidFill>
            <a:srgbClr val="004B70">
              <a:alpha val="82353"/>
            </a:srgbClr>
          </a:solidFill>
        </p:spPr>
        <p:txBody>
          <a:bodyPr wrap="square">
            <a:spAutoFit/>
          </a:bodyPr>
          <a:lstStyle/>
          <a:p>
            <a:pPr algn="ctr">
              <a:defRPr/>
            </a:pPr>
            <a:endParaRPr lang="ru-RU" sz="800" dirty="0">
              <a:solidFill>
                <a:schemeClr val="bg1"/>
              </a:solidFill>
              <a:latin typeface="Calibri" panose="020F0502020204030204" pitchFamily="34" charset="0"/>
              <a:cs typeface="Calibri" panose="020F0502020204030204" pitchFamily="34" charset="0"/>
            </a:endParaRPr>
          </a:p>
          <a:p>
            <a:pPr algn="ctr">
              <a:defRPr/>
            </a:pPr>
            <a:r>
              <a:rPr lang="ru-RU" sz="2400" b="1" dirty="0">
                <a:solidFill>
                  <a:schemeClr val="bg1"/>
                </a:solidFill>
                <a:latin typeface="Calibri" panose="020F0502020204030204" pitchFamily="34" charset="0"/>
                <a:cs typeface="Calibri" panose="020F0502020204030204" pitchFamily="34" charset="0"/>
              </a:rPr>
              <a:t>       </a:t>
            </a:r>
            <a:endParaRPr lang="ru-RU" sz="2000" b="1" dirty="0">
              <a:solidFill>
                <a:schemeClr val="bg1"/>
              </a:solidFill>
              <a:latin typeface="Arial" pitchFamily="34" charset="0"/>
              <a:cs typeface="Arial" pitchFamily="34" charset="0"/>
            </a:endParaRPr>
          </a:p>
          <a:p>
            <a:pPr algn="ctr">
              <a:spcBef>
                <a:spcPts val="1800"/>
              </a:spcBef>
              <a:defRPr/>
            </a:pPr>
            <a:r>
              <a:rPr lang="ru-RU" sz="2800" b="1" dirty="0">
                <a:solidFill>
                  <a:schemeClr val="bg1"/>
                </a:solidFill>
                <a:latin typeface="Arial" pitchFamily="34" charset="0"/>
                <a:cs typeface="Arial" pitchFamily="34" charset="0"/>
              </a:rPr>
              <a:t>  </a:t>
            </a:r>
            <a:r>
              <a:rPr lang="ru-RU" sz="3400" b="1" dirty="0">
                <a:solidFill>
                  <a:schemeClr val="bg1"/>
                </a:solidFill>
                <a:latin typeface="Calibri" pitchFamily="34" charset="0"/>
                <a:cs typeface="Calibri" panose="020F0502020204030204" pitchFamily="34" charset="0"/>
              </a:rPr>
              <a:t>Налог на доходы физических лиц</a:t>
            </a:r>
          </a:p>
          <a:p>
            <a:pPr>
              <a:spcBef>
                <a:spcPts val="1800"/>
              </a:spcBef>
              <a:defRPr/>
            </a:pPr>
            <a:endParaRPr lang="ru-RU" sz="1600" b="1" dirty="0">
              <a:solidFill>
                <a:schemeClr val="bg1"/>
              </a:solidFill>
              <a:latin typeface="Arial" pitchFamily="34" charset="0"/>
              <a:cs typeface="Arial" pitchFamily="34" charset="0"/>
            </a:endParaRPr>
          </a:p>
          <a:p>
            <a:pPr>
              <a:spcBef>
                <a:spcPts val="1800"/>
              </a:spcBef>
              <a:defRPr/>
            </a:pPr>
            <a:endParaRPr lang="ru-RU" sz="1600" b="1" dirty="0">
              <a:solidFill>
                <a:schemeClr val="bg1"/>
              </a:solidFill>
              <a:latin typeface="Arial" pitchFamily="34" charset="0"/>
              <a:cs typeface="Arial" pitchFamily="34" charset="0"/>
            </a:endParaRPr>
          </a:p>
          <a:p>
            <a:pPr algn="r">
              <a:spcBef>
                <a:spcPts val="1800"/>
              </a:spcBef>
              <a:defRPr/>
            </a:pPr>
            <a:endParaRPr lang="ru-RU" sz="1600" b="1" dirty="0">
              <a:solidFill>
                <a:schemeClr val="bg1"/>
              </a:solidFill>
              <a:latin typeface="Arial" pitchFamily="34" charset="0"/>
              <a:cs typeface="Arial" pitchFamily="34" charset="0"/>
            </a:endParaRPr>
          </a:p>
          <a:p>
            <a:pPr algn="r">
              <a:spcBef>
                <a:spcPts val="1800"/>
              </a:spcBef>
              <a:defRPr/>
            </a:pPr>
            <a:endParaRPr lang="ru-RU" sz="1400" b="1" dirty="0">
              <a:solidFill>
                <a:schemeClr val="bg1"/>
              </a:solidFill>
              <a:latin typeface="Calibri" pitchFamily="34" charset="0"/>
              <a:cs typeface="Arial" pitchFamily="34" charset="0"/>
            </a:endParaRPr>
          </a:p>
          <a:p>
            <a:pPr algn="r">
              <a:spcBef>
                <a:spcPts val="1800"/>
              </a:spcBef>
              <a:defRPr/>
            </a:pPr>
            <a:endParaRPr lang="ru-RU" sz="1400" b="1" dirty="0">
              <a:solidFill>
                <a:schemeClr val="bg1"/>
              </a:solidFill>
              <a:latin typeface="Calibri" pitchFamily="34" charset="0"/>
              <a:cs typeface="Arial" pitchFamily="34" charset="0"/>
            </a:endParaRPr>
          </a:p>
          <a:p>
            <a:pPr algn="r">
              <a:spcBef>
                <a:spcPts val="1800"/>
              </a:spcBef>
              <a:defRPr/>
            </a:pPr>
            <a:r>
              <a:rPr lang="ru-RU" sz="1400" b="1" dirty="0">
                <a:solidFill>
                  <a:schemeClr val="bg1"/>
                </a:solidFill>
                <a:latin typeface="Calibri" pitchFamily="34" charset="0"/>
                <a:cs typeface="Arial" pitchFamily="34" charset="0"/>
              </a:rPr>
              <a:t>Центр подготовки налоговых консультантов  </a:t>
            </a:r>
          </a:p>
          <a:p>
            <a:pPr algn="r"/>
            <a:r>
              <a:rPr lang="ru-RU" sz="1400" b="1" dirty="0">
                <a:solidFill>
                  <a:schemeClr val="bg1"/>
                </a:solidFill>
                <a:latin typeface="Calibri" pitchFamily="34" charset="0"/>
                <a:cs typeface="Arial" pitchFamily="34" charset="0"/>
              </a:rPr>
              <a:t>(495) 925-03-87 </a:t>
            </a:r>
            <a:r>
              <a:rPr lang="en-US" sz="1400" b="1" dirty="0" err="1">
                <a:solidFill>
                  <a:schemeClr val="bg1"/>
                </a:solidFill>
                <a:latin typeface="Calibri" pitchFamily="34" charset="0"/>
                <a:cs typeface="Arial" pitchFamily="34" charset="0"/>
              </a:rPr>
              <a:t>nalog</a:t>
            </a:r>
            <a:r>
              <a:rPr lang="ru-RU" sz="1400" b="1" dirty="0">
                <a:solidFill>
                  <a:schemeClr val="bg1"/>
                </a:solidFill>
                <a:latin typeface="Calibri" pitchFamily="34" charset="0"/>
                <a:cs typeface="Arial" pitchFamily="34" charset="0"/>
              </a:rPr>
              <a:t>@</a:t>
            </a:r>
            <a:r>
              <a:rPr lang="en-US" sz="1400" b="1" dirty="0" err="1">
                <a:solidFill>
                  <a:schemeClr val="bg1"/>
                </a:solidFill>
                <a:latin typeface="Calibri" pitchFamily="34" charset="0"/>
                <a:cs typeface="Arial" pitchFamily="34" charset="0"/>
              </a:rPr>
              <a:t>cpnk</a:t>
            </a:r>
            <a:r>
              <a:rPr lang="ru-RU" sz="1400" b="1" dirty="0">
                <a:solidFill>
                  <a:schemeClr val="bg1"/>
                </a:solidFill>
                <a:latin typeface="Calibri" pitchFamily="34" charset="0"/>
                <a:cs typeface="Arial" pitchFamily="34" charset="0"/>
              </a:rPr>
              <a:t>.</a:t>
            </a:r>
            <a:r>
              <a:rPr lang="en-US" sz="1400" b="1" dirty="0" err="1">
                <a:solidFill>
                  <a:schemeClr val="bg1"/>
                </a:solidFill>
                <a:latin typeface="Calibri" pitchFamily="34" charset="0"/>
                <a:cs typeface="Arial" pitchFamily="34" charset="0"/>
              </a:rPr>
              <a:t>ru</a:t>
            </a:r>
            <a:r>
              <a:rPr lang="en-US" sz="1400" b="1" dirty="0">
                <a:solidFill>
                  <a:schemeClr val="bg1"/>
                </a:solidFill>
                <a:latin typeface="Calibri" pitchFamily="34" charset="0"/>
                <a:cs typeface="Arial" pitchFamily="34" charset="0"/>
              </a:rPr>
              <a:t> </a:t>
            </a:r>
            <a:r>
              <a:rPr lang="ru-RU" sz="1400" b="1" dirty="0">
                <a:solidFill>
                  <a:schemeClr val="bg1"/>
                </a:solidFill>
                <a:latin typeface="Calibri" pitchFamily="34" charset="0"/>
                <a:cs typeface="Arial" pitchFamily="34" charset="0"/>
              </a:rPr>
              <a:t> </a:t>
            </a:r>
            <a:r>
              <a:rPr lang="en-US" sz="1400" b="1" dirty="0">
                <a:solidFill>
                  <a:schemeClr val="bg1"/>
                </a:solidFill>
                <a:latin typeface="Calibri" pitchFamily="34" charset="0"/>
                <a:cs typeface="Arial" pitchFamily="34" charset="0"/>
              </a:rPr>
              <a:t>http</a:t>
            </a:r>
            <a:r>
              <a:rPr lang="ru-RU" sz="1400" b="1" dirty="0">
                <a:solidFill>
                  <a:schemeClr val="bg1"/>
                </a:solidFill>
                <a:latin typeface="Calibri" pitchFamily="34" charset="0"/>
                <a:cs typeface="Arial" pitchFamily="34" charset="0"/>
              </a:rPr>
              <a:t>://</a:t>
            </a:r>
            <a:r>
              <a:rPr lang="en-US" sz="1400" b="1" dirty="0" err="1">
                <a:solidFill>
                  <a:schemeClr val="bg1"/>
                </a:solidFill>
                <a:latin typeface="Calibri" pitchFamily="34" charset="0"/>
                <a:cs typeface="Arial" pitchFamily="34" charset="0"/>
              </a:rPr>
              <a:t>cpnk</a:t>
            </a:r>
            <a:r>
              <a:rPr lang="ru-RU" sz="1400" b="1" dirty="0">
                <a:solidFill>
                  <a:schemeClr val="bg1"/>
                </a:solidFill>
                <a:latin typeface="Calibri" pitchFamily="34" charset="0"/>
                <a:cs typeface="Arial" pitchFamily="34" charset="0"/>
              </a:rPr>
              <a:t>.</a:t>
            </a:r>
            <a:r>
              <a:rPr lang="en-US" sz="1400" b="1" dirty="0" err="1">
                <a:solidFill>
                  <a:schemeClr val="bg1"/>
                </a:solidFill>
                <a:latin typeface="Calibri" pitchFamily="34" charset="0"/>
                <a:cs typeface="Arial" pitchFamily="34" charset="0"/>
              </a:rPr>
              <a:t>ru</a:t>
            </a:r>
            <a:r>
              <a:rPr lang="ru-RU" sz="1400" b="1" dirty="0">
                <a:solidFill>
                  <a:schemeClr val="bg1"/>
                </a:solidFill>
                <a:latin typeface="Calibri" pitchFamily="34" charset="0"/>
                <a:cs typeface="Arial" pitchFamily="34" charset="0"/>
              </a:rPr>
              <a:t> </a:t>
            </a:r>
          </a:p>
        </p:txBody>
      </p:sp>
      <p:sp>
        <p:nvSpPr>
          <p:cNvPr id="7" name="Прямоугольник 6">
            <a:extLst>
              <a:ext uri="{FF2B5EF4-FFF2-40B4-BE49-F238E27FC236}">
                <a16:creationId xmlns:a16="http://schemas.microsoft.com/office/drawing/2014/main" xmlns="" id="{B7677A69-23E8-4468-B0C1-F200BA6A0BB0}"/>
              </a:ext>
            </a:extLst>
          </p:cNvPr>
          <p:cNvSpPr/>
          <p:nvPr/>
        </p:nvSpPr>
        <p:spPr>
          <a:xfrm>
            <a:off x="395536" y="195486"/>
            <a:ext cx="8320925" cy="4752528"/>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a:extLst>
              <a:ext uri="{FF2B5EF4-FFF2-40B4-BE49-F238E27FC236}">
                <a16:creationId xmlns:a16="http://schemas.microsoft.com/office/drawing/2014/main" xmlns="" id="{9C4B34B0-B3F5-43EB-914A-0185617FF177}"/>
              </a:ext>
            </a:extLst>
          </p:cNvPr>
          <p:cNvSpPr/>
          <p:nvPr/>
        </p:nvSpPr>
        <p:spPr>
          <a:xfrm>
            <a:off x="604632" y="3027315"/>
            <a:ext cx="4572000" cy="954107"/>
          </a:xfrm>
          <a:prstGeom prst="rect">
            <a:avLst/>
          </a:prstGeom>
        </p:spPr>
        <p:txBody>
          <a:bodyPr>
            <a:spAutoFit/>
          </a:bodyPr>
          <a:lstStyle/>
          <a:p>
            <a:r>
              <a:rPr lang="ru-RU" sz="1400" b="1" dirty="0">
                <a:solidFill>
                  <a:schemeClr val="bg1"/>
                </a:solidFill>
                <a:latin typeface="Calibri" panose="020F0502020204030204" pitchFamily="34" charset="0"/>
                <a:cs typeface="Calibri" panose="020F0502020204030204" pitchFamily="34" charset="0"/>
              </a:rPr>
              <a:t>Спикер: Колмакова Полина  Владимировна</a:t>
            </a:r>
          </a:p>
          <a:p>
            <a:r>
              <a:rPr lang="ru-RU" sz="1400" dirty="0">
                <a:solidFill>
                  <a:schemeClr val="bg1"/>
                </a:solidFill>
                <a:latin typeface="Calibri" panose="020F0502020204030204" pitchFamily="34" charset="0"/>
                <a:cs typeface="Calibri" panose="020F0502020204030204" pitchFamily="34" charset="0"/>
              </a:rPr>
              <a:t>ведущий эксперт в области налогообложения, </a:t>
            </a:r>
          </a:p>
          <a:p>
            <a:r>
              <a:rPr lang="ru-RU" sz="1400" dirty="0">
                <a:solidFill>
                  <a:schemeClr val="bg1"/>
                </a:solidFill>
                <a:latin typeface="Calibri" panose="020F0502020204030204" pitchFamily="34" charset="0"/>
                <a:cs typeface="Calibri" panose="020F0502020204030204" pitchFamily="34" charset="0"/>
              </a:rPr>
              <a:t>налоговый консультант,</a:t>
            </a:r>
          </a:p>
          <a:p>
            <a:r>
              <a:rPr lang="ru-RU" sz="1400" dirty="0">
                <a:solidFill>
                  <a:schemeClr val="bg1"/>
                </a:solidFill>
                <a:latin typeface="Calibri" panose="020F0502020204030204" pitchFamily="34" charset="0"/>
                <a:cs typeface="Calibri" panose="020F0502020204030204" pitchFamily="34" charset="0"/>
              </a:rPr>
              <a:t>член Федеральной Палаты налоговых консультантов</a:t>
            </a:r>
            <a:endParaRPr lang="ru-RU" sz="11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023564" y="339502"/>
            <a:ext cx="7200800" cy="830995"/>
          </a:xfrm>
          <a:prstGeom prst="rect">
            <a:avLst/>
          </a:prstGeom>
        </p:spPr>
        <p:txBody>
          <a:bodyPr wrap="square" lIns="91437" tIns="45719" rIns="91437" bIns="45719">
            <a:spAutoFit/>
          </a:bodyPr>
          <a:lstStyle/>
          <a:p>
            <a:pPr algn="ctr"/>
            <a:r>
              <a:rPr lang="ru-RU" sz="2400" b="1" dirty="0">
                <a:solidFill>
                  <a:srgbClr val="025373"/>
                </a:solidFill>
                <a:latin typeface="Calibri" pitchFamily="34" charset="0"/>
              </a:rPr>
              <a:t>Применение повышенной ставки разными </a:t>
            </a:r>
          </a:p>
          <a:p>
            <a:pPr algn="ctr"/>
            <a:r>
              <a:rPr lang="ru-RU" sz="2400" b="1" dirty="0">
                <a:solidFill>
                  <a:srgbClr val="025373"/>
                </a:solidFill>
                <a:latin typeface="Calibri" pitchFamily="34" charset="0"/>
              </a:rPr>
              <a:t>налоговыми агентами </a:t>
            </a:r>
          </a:p>
        </p:txBody>
      </p:sp>
      <p:sp>
        <p:nvSpPr>
          <p:cNvPr id="19" name="Прямоугольник 18"/>
          <p:cNvSpPr/>
          <p:nvPr/>
        </p:nvSpPr>
        <p:spPr>
          <a:xfrm>
            <a:off x="395536" y="4515966"/>
            <a:ext cx="5816897" cy="328703"/>
          </a:xfrm>
          <a:prstGeom prst="rect">
            <a:avLst/>
          </a:prstGeom>
        </p:spPr>
        <p:txBody>
          <a:bodyPr wrap="none" lIns="51205" tIns="25602" rIns="51205" bIns="25602">
            <a:spAutoFit/>
          </a:bodyPr>
          <a:lstStyle/>
          <a:p>
            <a:r>
              <a:rPr lang="ru-RU" b="1" dirty="0">
                <a:solidFill>
                  <a:srgbClr val="025373"/>
                </a:solidFill>
                <a:latin typeface="Calibri" pitchFamily="34" charset="0"/>
              </a:rPr>
              <a:t>Письмо Минфина России от 11.06.2021 N 03-04-05/46440</a:t>
            </a:r>
          </a:p>
        </p:txBody>
      </p:sp>
      <p:sp>
        <p:nvSpPr>
          <p:cNvPr id="69633" name="Rectangle 1"/>
          <p:cNvSpPr>
            <a:spLocks noChangeArrowheads="1"/>
          </p:cNvSpPr>
          <p:nvPr/>
        </p:nvSpPr>
        <p:spPr bwMode="auto">
          <a:xfrm>
            <a:off x="395536" y="1347614"/>
            <a:ext cx="824786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l" defTabSz="914400" rtl="0" eaLnBrk="1" fontAlgn="base" latinLnBrk="0" hangingPunct="1">
              <a:lnSpc>
                <a:spcPct val="100000"/>
              </a:lnSpc>
              <a:spcBef>
                <a:spcPct val="0"/>
              </a:spcBef>
              <a:spcAft>
                <a:spcPct val="0"/>
              </a:spcAft>
              <a:buClrTx/>
              <a:buSzTx/>
              <a:buFontTx/>
              <a:buNone/>
              <a:tabLst/>
            </a:pPr>
            <a:r>
              <a:rPr lang="ru-RU" sz="1600" dirty="0">
                <a:solidFill>
                  <a:srgbClr val="025373"/>
                </a:solidFill>
                <a:latin typeface="Calibri" pitchFamily="34" charset="0"/>
                <a:ea typeface="Calibri" pitchFamily="34" charset="0"/>
                <a:cs typeface="Arial" pitchFamily="34" charset="0"/>
              </a:rPr>
              <a:t>В соответствии с </a:t>
            </a:r>
            <a:r>
              <a:rPr lang="ru-RU" sz="1600" dirty="0">
                <a:solidFill>
                  <a:srgbClr val="025373"/>
                </a:solidFill>
                <a:latin typeface="Calibri" pitchFamily="34" charset="0"/>
                <a:ea typeface="Calibri" pitchFamily="34" charset="0"/>
                <a:cs typeface="Arial" pitchFamily="34" charset="0"/>
                <a:hlinkClick r:id="rId3"/>
              </a:rPr>
              <a:t>пунктом 3 статьи 226</a:t>
            </a:r>
            <a:r>
              <a:rPr lang="ru-RU" sz="1600" dirty="0">
                <a:solidFill>
                  <a:srgbClr val="025373"/>
                </a:solidFill>
                <a:latin typeface="Calibri" pitchFamily="34" charset="0"/>
                <a:ea typeface="Calibri" pitchFamily="34" charset="0"/>
                <a:cs typeface="Arial" pitchFamily="34" charset="0"/>
              </a:rPr>
              <a:t> Кодекса исчисление сумм налога производится налоговыми агентами на дату фактического получения дохода, определяемую в соответствии со </a:t>
            </a:r>
            <a:r>
              <a:rPr lang="ru-RU" sz="1600" dirty="0">
                <a:solidFill>
                  <a:srgbClr val="025373"/>
                </a:solidFill>
                <a:latin typeface="Calibri" pitchFamily="34" charset="0"/>
                <a:ea typeface="Calibri" pitchFamily="34" charset="0"/>
                <a:cs typeface="Arial" pitchFamily="34" charset="0"/>
                <a:hlinkClick r:id="rId4"/>
              </a:rPr>
              <a:t>статьей 223</a:t>
            </a:r>
            <a:r>
              <a:rPr lang="ru-RU" sz="1600" dirty="0">
                <a:solidFill>
                  <a:srgbClr val="025373"/>
                </a:solidFill>
                <a:latin typeface="Calibri" pitchFamily="34" charset="0"/>
                <a:ea typeface="Calibri" pitchFamily="34" charset="0"/>
                <a:cs typeface="Arial" pitchFamily="34" charset="0"/>
              </a:rPr>
              <a:t> Кодекса, нарастающим итогом с начала налогового периода применительно ко всем доходам, в отношении которых применяется налоговая ставка, установленная </a:t>
            </a:r>
            <a:r>
              <a:rPr lang="ru-RU" sz="1600" dirty="0">
                <a:solidFill>
                  <a:srgbClr val="025373"/>
                </a:solidFill>
                <a:latin typeface="Calibri" pitchFamily="34" charset="0"/>
                <a:ea typeface="Calibri" pitchFamily="34" charset="0"/>
                <a:cs typeface="Arial" pitchFamily="34" charset="0"/>
                <a:hlinkClick r:id="rId5"/>
              </a:rPr>
              <a:t>пунктом 1</a:t>
            </a:r>
            <a:r>
              <a:rPr lang="ru-RU" sz="1600" dirty="0">
                <a:solidFill>
                  <a:srgbClr val="025373"/>
                </a:solidFill>
                <a:latin typeface="Calibri" pitchFamily="34" charset="0"/>
                <a:ea typeface="Calibri" pitchFamily="34" charset="0"/>
                <a:cs typeface="Arial" pitchFamily="34" charset="0"/>
              </a:rPr>
              <a:t> или </a:t>
            </a:r>
            <a:r>
              <a:rPr lang="ru-RU" sz="1600" dirty="0">
                <a:solidFill>
                  <a:srgbClr val="025373"/>
                </a:solidFill>
                <a:latin typeface="Calibri" pitchFamily="34" charset="0"/>
                <a:ea typeface="Calibri" pitchFamily="34" charset="0"/>
                <a:cs typeface="Arial" pitchFamily="34" charset="0"/>
                <a:hlinkClick r:id="rId6"/>
              </a:rPr>
              <a:t>3.1 статьи 224</a:t>
            </a:r>
            <a:r>
              <a:rPr lang="ru-RU" sz="1600" dirty="0">
                <a:solidFill>
                  <a:srgbClr val="025373"/>
                </a:solidFill>
                <a:latin typeface="Calibri" pitchFamily="34" charset="0"/>
                <a:ea typeface="Calibri" pitchFamily="34" charset="0"/>
                <a:cs typeface="Arial" pitchFamily="34" charset="0"/>
              </a:rPr>
              <a:t> Кодекса, начисленным налогоплательщику за данный период, с зачетом удержанной в предыдущие месяцы текущего налогового периода суммы налога.</a:t>
            </a:r>
          </a:p>
          <a:p>
            <a:pPr marL="0" marR="0" lvl="0" indent="342900" algn="l" defTabSz="914400" rtl="0" eaLnBrk="0" fontAlgn="base" latinLnBrk="0" hangingPunct="0">
              <a:lnSpc>
                <a:spcPct val="100000"/>
              </a:lnSpc>
              <a:spcBef>
                <a:spcPct val="0"/>
              </a:spcBef>
              <a:spcAft>
                <a:spcPct val="0"/>
              </a:spcAft>
              <a:buClrTx/>
              <a:buSzTx/>
              <a:buFontTx/>
              <a:buNone/>
              <a:tabLst/>
            </a:pPr>
            <a:r>
              <a:rPr lang="ru-RU" sz="1600" dirty="0">
                <a:solidFill>
                  <a:srgbClr val="025373"/>
                </a:solidFill>
                <a:latin typeface="Calibri" pitchFamily="34" charset="0"/>
                <a:ea typeface="Calibri" pitchFamily="34" charset="0"/>
                <a:cs typeface="Arial" pitchFamily="34" charset="0"/>
              </a:rPr>
              <a:t>При этом на основании </a:t>
            </a:r>
            <a:r>
              <a:rPr lang="ru-RU" sz="1600" dirty="0">
                <a:solidFill>
                  <a:srgbClr val="025373"/>
                </a:solidFill>
                <a:latin typeface="Calibri" pitchFamily="34" charset="0"/>
                <a:ea typeface="Calibri" pitchFamily="34" charset="0"/>
                <a:cs typeface="Arial" pitchFamily="34" charset="0"/>
                <a:hlinkClick r:id="rId7"/>
              </a:rPr>
              <a:t>абзаца третьего пункта 3 статьи 226</a:t>
            </a:r>
            <a:r>
              <a:rPr lang="ru-RU" sz="1600" dirty="0">
                <a:solidFill>
                  <a:srgbClr val="025373"/>
                </a:solidFill>
                <a:latin typeface="Calibri" pitchFamily="34" charset="0"/>
                <a:ea typeface="Calibri" pitchFamily="34" charset="0"/>
                <a:cs typeface="Arial" pitchFamily="34" charset="0"/>
              </a:rPr>
              <a:t> Кодекса исчисление суммы налога производится </a:t>
            </a:r>
            <a:r>
              <a:rPr lang="ru-RU" sz="1600" b="1" dirty="0">
                <a:solidFill>
                  <a:srgbClr val="025373"/>
                </a:solidFill>
                <a:latin typeface="Calibri" pitchFamily="34" charset="0"/>
                <a:ea typeface="Calibri" pitchFamily="34" charset="0"/>
                <a:cs typeface="Arial" pitchFamily="34" charset="0"/>
              </a:rPr>
              <a:t>без учета доходов, полученных налогоплательщиком от других налоговых агентов</a:t>
            </a:r>
            <a:r>
              <a:rPr lang="ru-RU" sz="1600" dirty="0">
                <a:solidFill>
                  <a:srgbClr val="025373"/>
                </a:solidFill>
                <a:latin typeface="Calibri" pitchFamily="34" charset="0"/>
                <a:ea typeface="Calibri" pitchFamily="34" charset="0"/>
                <a:cs typeface="Arial" pitchFamily="34" charset="0"/>
              </a:rPr>
              <a:t>, и удержанных другими налоговыми агентами сумм налога.</a:t>
            </a: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Arial" pitchFamily="34" charset="0"/>
              <a:cs typeface="Arial"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Прямоугольник 3"/>
          <p:cNvSpPr>
            <a:spLocks noChangeArrowheads="1"/>
          </p:cNvSpPr>
          <p:nvPr/>
        </p:nvSpPr>
        <p:spPr bwMode="auto">
          <a:xfrm>
            <a:off x="611560" y="145576"/>
            <a:ext cx="7913128" cy="16312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2000" b="1" dirty="0">
                <a:solidFill>
                  <a:srgbClr val="025373"/>
                </a:solidFill>
                <a:latin typeface="Calibri" pitchFamily="34" charset="0"/>
              </a:rPr>
              <a:t>Ситуация 6. Работодатель не подавал в 2022 г. заявление  о подтверждении права уменьшать НДФЛ мигранта на фиксированные платежи, уплаченные им также в 2022г.</a:t>
            </a:r>
          </a:p>
          <a:p>
            <a:pPr algn="ctr" eaLnBrk="1" hangingPunct="1">
              <a:defRPr/>
            </a:pPr>
            <a:r>
              <a:rPr lang="ru-RU" altLang="ru-RU" sz="2000" b="1" dirty="0">
                <a:solidFill>
                  <a:srgbClr val="025373"/>
                </a:solidFill>
                <a:latin typeface="Calibri" pitchFamily="34" charset="0"/>
              </a:rPr>
              <a:t>Может ли работник самостоятельно обратиться в налоговый орган за возвратом НДФЛ?</a:t>
            </a:r>
          </a:p>
        </p:txBody>
      </p:sp>
      <p:sp>
        <p:nvSpPr>
          <p:cNvPr id="14339" name="Прямоугольник 4"/>
          <p:cNvSpPr>
            <a:spLocks noChangeArrowheads="1"/>
          </p:cNvSpPr>
          <p:nvPr/>
        </p:nvSpPr>
        <p:spPr bwMode="auto">
          <a:xfrm>
            <a:off x="323528" y="2067694"/>
            <a:ext cx="8526634" cy="25545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indent="358775" algn="just" eaLnBrk="1" hangingPunct="1">
              <a:tabLst>
                <a:tab pos="358775" algn="l"/>
              </a:tabLst>
            </a:pPr>
            <a:r>
              <a:rPr lang="ru-RU" altLang="ru-RU" sz="1600" dirty="0">
                <a:solidFill>
                  <a:srgbClr val="025373"/>
                </a:solidFill>
                <a:latin typeface="Calibri" pitchFamily="34" charset="0"/>
              </a:rPr>
              <a:t>Налоговый агент уменьшает исчисленную сумму налога на сумму уплаченных налогоплательщиком фиксированных авансовых платежей на основании письменного заявления налогоплательщика и документов, подтверждающих уплату фиксированных авансовых платежей, после получения от налогового органа уведомления, указанного в абзаце втором пункта 6 статьи 227.1 Кодекса.</a:t>
            </a:r>
          </a:p>
          <a:p>
            <a:pPr indent="358775" algn="just" eaLnBrk="1" hangingPunct="1">
              <a:tabLst>
                <a:tab pos="358775" algn="l"/>
              </a:tabLst>
            </a:pPr>
            <a:r>
              <a:rPr lang="ru-RU" altLang="ru-RU" sz="1600" b="1" dirty="0">
                <a:solidFill>
                  <a:srgbClr val="025373"/>
                </a:solidFill>
                <a:latin typeface="Calibri" pitchFamily="34" charset="0"/>
              </a:rPr>
              <a:t>Иного порядка</a:t>
            </a:r>
            <a:r>
              <a:rPr lang="ru-RU" altLang="ru-RU" sz="1600" dirty="0">
                <a:solidFill>
                  <a:srgbClr val="025373"/>
                </a:solidFill>
                <a:latin typeface="Calibri" pitchFamily="34" charset="0"/>
              </a:rPr>
              <a:t> уменьшения исчисленной налоговым агентом суммы налога на доходы физических лиц на сумму уплаченных налогоплательщиком фиксированных авансовых платежей Кодексом не предусмотрено.</a:t>
            </a:r>
          </a:p>
          <a:p>
            <a:pPr algn="just" eaLnBrk="1" hangingPunct="1"/>
            <a:endParaRPr lang="ru-RU" altLang="ru-RU" sz="1600" i="1" dirty="0">
              <a:solidFill>
                <a:srgbClr val="002060"/>
              </a:solidFill>
              <a:latin typeface="+mn-lt"/>
            </a:endParaRPr>
          </a:p>
          <a:p>
            <a:pPr algn="just" eaLnBrk="1" hangingPunct="1"/>
            <a:endParaRPr lang="ru-RU" altLang="ru-RU" sz="1600" i="1" dirty="0">
              <a:solidFill>
                <a:srgbClr val="002060"/>
              </a:solidFill>
            </a:endParaRPr>
          </a:p>
        </p:txBody>
      </p:sp>
      <p:sp>
        <p:nvSpPr>
          <p:cNvPr id="4" name="Прямоугольник 3"/>
          <p:cNvSpPr/>
          <p:nvPr/>
        </p:nvSpPr>
        <p:spPr>
          <a:xfrm>
            <a:off x="395536" y="4659982"/>
            <a:ext cx="7781949" cy="338554"/>
          </a:xfrm>
          <a:prstGeom prst="rect">
            <a:avLst/>
          </a:prstGeom>
        </p:spPr>
        <p:txBody>
          <a:bodyPr wrap="square" lIns="91438" tIns="45719" rIns="91438" bIns="45719">
            <a:spAutoFit/>
          </a:bodyPr>
          <a:lstStyle/>
          <a:p>
            <a:pPr lvl="0"/>
            <a:r>
              <a:rPr lang="ru-RU" altLang="ru-RU" sz="1600" b="1" dirty="0">
                <a:solidFill>
                  <a:srgbClr val="025373"/>
                </a:solidFill>
                <a:latin typeface="Calibri" pitchFamily="34" charset="0"/>
              </a:rPr>
              <a:t>Письмо УФНС России по г. Москве от 20.10.2015 N 20-15/110442@</a:t>
            </a:r>
          </a:p>
        </p:txBody>
      </p:sp>
    </p:spTree>
    <p:extLst>
      <p:ext uri="{BB962C8B-B14F-4D97-AF65-F5344CB8AC3E}">
        <p14:creationId xmlns:p14="http://schemas.microsoft.com/office/powerpoint/2010/main" xmlns="" val="176244535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2844" y="357172"/>
            <a:ext cx="6977955" cy="4357718"/>
          </a:xfrm>
          <a:prstGeom prst="rect">
            <a:avLst/>
          </a:prstGeom>
          <a:noFill/>
          <a:ln>
            <a:solidFill>
              <a:schemeClr val="accent1"/>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643670" y="142858"/>
            <a:ext cx="2500330" cy="662148"/>
          </a:xfrm>
          <a:prstGeom prst="rect">
            <a:avLst/>
          </a:prstGeom>
          <a:noFill/>
          <a:ln>
            <a:solidFill>
              <a:schemeClr val="accent1"/>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312029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792163" y="412750"/>
            <a:ext cx="7886700" cy="993775"/>
          </a:xfrm>
        </p:spPr>
        <p:txBody>
          <a:bodyPr>
            <a:normAutofit fontScale="90000"/>
          </a:bodyPr>
          <a:lstStyle/>
          <a:p>
            <a:pPr>
              <a:defRPr/>
            </a:pPr>
            <a:r>
              <a:rPr lang="ru-RU" sz="2400" b="1" dirty="0">
                <a:solidFill>
                  <a:srgbClr val="004B70"/>
                </a:solidFill>
                <a:latin typeface="+mn-lt"/>
              </a:rPr>
              <a:t/>
            </a:r>
            <a:br>
              <a:rPr lang="ru-RU" sz="2400" b="1" dirty="0">
                <a:solidFill>
                  <a:srgbClr val="004B70"/>
                </a:solidFill>
                <a:latin typeface="+mn-lt"/>
              </a:rPr>
            </a:br>
            <a:r>
              <a:rPr lang="ru-RU" sz="2000" b="1" dirty="0">
                <a:solidFill>
                  <a:srgbClr val="025373"/>
                </a:solidFill>
                <a:latin typeface="Calibri" pitchFamily="34" charset="0"/>
                <a:cs typeface="Calibri" pitchFamily="34" charset="0"/>
              </a:rPr>
              <a:t>Подписывайтесь на новостной </a:t>
            </a:r>
            <a:r>
              <a:rPr lang="ru-RU" sz="2000" b="1" dirty="0" err="1">
                <a:solidFill>
                  <a:srgbClr val="025373"/>
                </a:solidFill>
                <a:latin typeface="Calibri" pitchFamily="34" charset="0"/>
                <a:cs typeface="Calibri" pitchFamily="34" charset="0"/>
              </a:rPr>
              <a:t>телеграмм-канал</a:t>
            </a:r>
            <a:r>
              <a:rPr lang="ru-RU" sz="2000" b="1" dirty="0">
                <a:solidFill>
                  <a:srgbClr val="025373"/>
                </a:solidFill>
                <a:latin typeface="Calibri" pitchFamily="34" charset="0"/>
                <a:cs typeface="Calibri" pitchFamily="34" charset="0"/>
              </a:rPr>
              <a:t> </a:t>
            </a:r>
            <a:br>
              <a:rPr lang="ru-RU" sz="2000" b="1" dirty="0">
                <a:solidFill>
                  <a:srgbClr val="025373"/>
                </a:solidFill>
                <a:latin typeface="Calibri" pitchFamily="34" charset="0"/>
                <a:cs typeface="Calibri" pitchFamily="34" charset="0"/>
              </a:rPr>
            </a:br>
            <a:r>
              <a:rPr lang="ru-RU" sz="2000" b="1" dirty="0">
                <a:solidFill>
                  <a:srgbClr val="C00000"/>
                </a:solidFill>
                <a:latin typeface="Calibri" pitchFamily="34" charset="0"/>
                <a:cs typeface="Calibri" pitchFamily="34" charset="0"/>
              </a:rPr>
              <a:t>Федеральной Палаты налоговых консультантов</a:t>
            </a:r>
            <a:br>
              <a:rPr lang="ru-RU" sz="2000" b="1" dirty="0">
                <a:solidFill>
                  <a:srgbClr val="C00000"/>
                </a:solidFill>
                <a:latin typeface="Calibri" pitchFamily="34" charset="0"/>
                <a:cs typeface="Calibri" pitchFamily="34" charset="0"/>
              </a:rPr>
            </a:br>
            <a:r>
              <a:rPr lang="ru-RU" sz="2400" b="1" dirty="0">
                <a:solidFill>
                  <a:srgbClr val="C00000"/>
                </a:solidFill>
                <a:latin typeface="Calibri" pitchFamily="34" charset="0"/>
                <a:cs typeface="Calibri" pitchFamily="34" charset="0"/>
              </a:rPr>
              <a:t/>
            </a:r>
            <a:br>
              <a:rPr lang="ru-RU" sz="2400" b="1" dirty="0">
                <a:solidFill>
                  <a:srgbClr val="C00000"/>
                </a:solidFill>
                <a:latin typeface="Calibri" pitchFamily="34" charset="0"/>
                <a:cs typeface="Calibri" pitchFamily="34" charset="0"/>
              </a:rPr>
            </a:br>
            <a:endParaRPr lang="ru-RU" sz="2400" b="1" dirty="0">
              <a:solidFill>
                <a:schemeClr val="accent1"/>
              </a:solidFill>
              <a:latin typeface="Calibri" pitchFamily="34" charset="0"/>
              <a:cs typeface="Calibri" pitchFamily="34" charset="0"/>
            </a:endParaRPr>
          </a:p>
        </p:txBody>
      </p:sp>
      <p:sp>
        <p:nvSpPr>
          <p:cNvPr id="3" name="Текст 2"/>
          <p:cNvSpPr>
            <a:spLocks noGrp="1"/>
          </p:cNvSpPr>
          <p:nvPr>
            <p:ph type="body" sz="quarter" idx="4294967295"/>
          </p:nvPr>
        </p:nvSpPr>
        <p:spPr>
          <a:xfrm>
            <a:off x="179388" y="1058863"/>
            <a:ext cx="8748712" cy="3038475"/>
          </a:xfrm>
        </p:spPr>
        <p:txBody>
          <a:bodyPr/>
          <a:lstStyle/>
          <a:p>
            <a:pPr marL="0" indent="417910" algn="just">
              <a:lnSpc>
                <a:spcPct val="150000"/>
              </a:lnSpc>
              <a:buFont typeface="Arial" pitchFamily="34" charset="0"/>
              <a:buNone/>
              <a:defRPr/>
            </a:pPr>
            <a:r>
              <a:rPr lang="ru-RU" sz="1600" dirty="0">
                <a:solidFill>
                  <a:srgbClr val="025373"/>
                </a:solidFill>
                <a:latin typeface="Calibri" pitchFamily="34" charset="0"/>
                <a:cs typeface="Calibri" pitchFamily="34" charset="0"/>
              </a:rPr>
              <a:t>Ежедневно мы отбираем и публикуем в </a:t>
            </a:r>
            <a:r>
              <a:rPr lang="ru-RU" sz="1600" dirty="0" err="1">
                <a:solidFill>
                  <a:srgbClr val="025373"/>
                </a:solidFill>
                <a:latin typeface="Calibri" pitchFamily="34" charset="0"/>
                <a:cs typeface="Calibri" pitchFamily="34" charset="0"/>
              </a:rPr>
              <a:t>телеграмм-канале</a:t>
            </a:r>
            <a:r>
              <a:rPr lang="ru-RU" sz="1600" dirty="0">
                <a:solidFill>
                  <a:srgbClr val="025373"/>
                </a:solidFill>
                <a:latin typeface="Calibri" pitchFamily="34" charset="0"/>
                <a:cs typeface="Calibri" pitchFamily="34" charset="0"/>
              </a:rPr>
              <a:t> только самое важное.</a:t>
            </a:r>
          </a:p>
          <a:p>
            <a:pPr marL="0" indent="417910" algn="just">
              <a:lnSpc>
                <a:spcPct val="150000"/>
              </a:lnSpc>
              <a:buFont typeface="Arial" pitchFamily="34" charset="0"/>
              <a:buNone/>
              <a:defRPr/>
            </a:pPr>
            <a:r>
              <a:rPr lang="ru-RU" sz="1600" dirty="0">
                <a:solidFill>
                  <a:srgbClr val="025373"/>
                </a:solidFill>
                <a:latin typeface="Calibri" pitchFamily="34" charset="0"/>
                <a:cs typeface="Calibri" pitchFamily="34" charset="0"/>
              </a:rPr>
              <a:t>Наши эксперты каждый день анализируют огромный массив налоговых новостей и событий, в режиме нон-стоп проводят обзор изменений законодательства, отслеживают налоговые споры, судебные решения и тенденции судебной практики, позиции Минфина и ФНС России и комментируют самые значимые вопросы налогового </a:t>
            </a:r>
            <a:r>
              <a:rPr lang="ru-RU" sz="1600" dirty="0" err="1">
                <a:solidFill>
                  <a:srgbClr val="025373"/>
                </a:solidFill>
                <a:latin typeface="Calibri" pitchFamily="34" charset="0"/>
                <a:cs typeface="Calibri" pitchFamily="34" charset="0"/>
              </a:rPr>
              <a:t>правоприменения</a:t>
            </a:r>
            <a:r>
              <a:rPr lang="ru-RU" sz="1600" dirty="0">
                <a:solidFill>
                  <a:srgbClr val="025373"/>
                </a:solidFill>
                <a:latin typeface="Calibri" pitchFamily="34" charset="0"/>
                <a:cs typeface="Calibri" pitchFamily="34" charset="0"/>
              </a:rPr>
              <a:t>.  </a:t>
            </a:r>
          </a:p>
          <a:p>
            <a:pPr marL="0" indent="417910" algn="just">
              <a:lnSpc>
                <a:spcPct val="150000"/>
              </a:lnSpc>
              <a:buFont typeface="Arial" pitchFamily="34" charset="0"/>
              <a:buNone/>
              <a:defRPr/>
            </a:pPr>
            <a:r>
              <a:rPr lang="ru-RU" sz="1600" dirty="0">
                <a:solidFill>
                  <a:srgbClr val="025373"/>
                </a:solidFill>
                <a:latin typeface="Calibri" pitchFamily="34" charset="0"/>
                <a:cs typeface="Calibri" pitchFamily="34" charset="0"/>
              </a:rPr>
              <a:t>В налоговом дайджесте вы найдете информацию, которая по-настоящему заслуживает внимания.</a:t>
            </a:r>
          </a:p>
          <a:p>
            <a:pPr marL="0" indent="0">
              <a:buFont typeface="Arial" charset="0"/>
              <a:buNone/>
              <a:defRPr/>
            </a:pPr>
            <a:endParaRPr lang="ru-RU" dirty="0">
              <a:solidFill>
                <a:srgbClr val="002060"/>
              </a:solidFill>
              <a:latin typeface="Calibri" pitchFamily="34" charset="0"/>
              <a:cs typeface="Calibri" pitchFamily="34" charset="0"/>
            </a:endParaRPr>
          </a:p>
        </p:txBody>
      </p:sp>
      <p:pic>
        <p:nvPicPr>
          <p:cNvPr id="40964" name="Рисунок 3"/>
          <p:cNvPicPr>
            <a:picLocks noChangeAspect="1"/>
          </p:cNvPicPr>
          <p:nvPr/>
        </p:nvPicPr>
        <p:blipFill>
          <a:blip r:embed="rId2" cstate="print"/>
          <a:srcRect/>
          <a:stretch>
            <a:fillRect/>
          </a:stretch>
        </p:blipFill>
        <p:spPr bwMode="auto">
          <a:xfrm>
            <a:off x="3779838" y="3435350"/>
            <a:ext cx="1350962" cy="1549400"/>
          </a:xfrm>
          <a:prstGeom prst="rect">
            <a:avLst/>
          </a:prstGeom>
          <a:noFill/>
          <a:ln w="9525">
            <a:noFill/>
            <a:miter lim="800000"/>
            <a:headEnd/>
            <a:tailEnd/>
          </a:ln>
        </p:spPr>
      </p:pic>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12A1E4A6-7EB5-43F2-AECE-2CE164D79456}"/>
              </a:ext>
            </a:extLst>
          </p:cNvPr>
          <p:cNvSpPr txBox="1">
            <a:spLocks/>
          </p:cNvSpPr>
          <p:nvPr/>
        </p:nvSpPr>
        <p:spPr>
          <a:xfrm>
            <a:off x="1187624" y="627534"/>
            <a:ext cx="6984776" cy="508962"/>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200" b="1" i="0" u="none" strike="noStrike" kern="1200" cap="none" spc="0" normalizeH="0" baseline="0" noProof="0" dirty="0">
                <a:ln>
                  <a:noFill/>
                </a:ln>
                <a:solidFill>
                  <a:schemeClr val="bg1"/>
                </a:solidFill>
                <a:effectLst/>
                <a:uLnTx/>
                <a:uFillTx/>
                <a:latin typeface="Calibri" pitchFamily="34" charset="0"/>
                <a:ea typeface="+mj-ea"/>
                <a:cs typeface="Arial" pitchFamily="34" charset="0"/>
              </a:rPr>
              <a:t>БЛАГОДАРИМ ЗА ВНИМАНИЕ!</a:t>
            </a:r>
          </a:p>
        </p:txBody>
      </p:sp>
      <p:sp>
        <p:nvSpPr>
          <p:cNvPr id="5" name="Объект 4">
            <a:extLst>
              <a:ext uri="{FF2B5EF4-FFF2-40B4-BE49-F238E27FC236}">
                <a16:creationId xmlns:a16="http://schemas.microsoft.com/office/drawing/2014/main" xmlns="" id="{4E5203F6-9308-471D-930E-01AB4FE482F3}"/>
              </a:ext>
            </a:extLst>
          </p:cNvPr>
          <p:cNvSpPr txBox="1">
            <a:spLocks/>
          </p:cNvSpPr>
          <p:nvPr/>
        </p:nvSpPr>
        <p:spPr>
          <a:xfrm>
            <a:off x="539552" y="1923678"/>
            <a:ext cx="8136904" cy="3024336"/>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
                <a:srgbClr val="C3260C"/>
              </a:buClr>
              <a:buSzPct val="130000"/>
              <a:buFont typeface="Georgia" pitchFamily="18" charset="0"/>
              <a:buNone/>
              <a:tabLst/>
              <a:defRPr/>
            </a:pPr>
            <a:r>
              <a:rPr kumimoji="0" lang="ru-RU" sz="2000" b="0"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Центр подготовки налоговых консультантов  </a:t>
            </a:r>
          </a:p>
          <a:p>
            <a:pPr marL="342900" marR="0" lvl="0" indent="-342900" algn="ctr" defTabSz="914400" rtl="0" eaLnBrk="1" fontAlgn="auto" latinLnBrk="0" hangingPunct="1">
              <a:lnSpc>
                <a:spcPct val="100000"/>
              </a:lnSpc>
              <a:spcBef>
                <a:spcPct val="20000"/>
              </a:spcBef>
              <a:spcAft>
                <a:spcPts val="0"/>
              </a:spcAft>
              <a:buClr>
                <a:srgbClr val="C3260C"/>
              </a:buClr>
              <a:buSzPct val="130000"/>
              <a:buFont typeface="Georgia" pitchFamily="18"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оказывает:</a:t>
            </a:r>
          </a:p>
          <a:p>
            <a:pPr marL="0" marR="0" lvl="0" indent="0" algn="ctr" defTabSz="914400" rtl="0" eaLnBrk="1" fontAlgn="auto" latinLnBrk="0" hangingPunct="1">
              <a:lnSpc>
                <a:spcPct val="100000"/>
              </a:lnSpc>
              <a:spcBef>
                <a:spcPct val="20000"/>
              </a:spcBef>
              <a:spcAft>
                <a:spcPts val="325"/>
              </a:spcAft>
              <a:buClr>
                <a:srgbClr val="C3260C"/>
              </a:buClr>
              <a:buSzPct val="130000"/>
              <a:buFont typeface="Arial" pitchFamily="34"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Образовательные услуги</a:t>
            </a:r>
          </a:p>
          <a:p>
            <a:pPr marL="0" marR="0" lvl="0" indent="0" algn="ctr" defTabSz="914400" rtl="0" eaLnBrk="1" fontAlgn="auto" latinLnBrk="0" hangingPunct="1">
              <a:lnSpc>
                <a:spcPct val="100000"/>
              </a:lnSpc>
              <a:spcBef>
                <a:spcPct val="20000"/>
              </a:spcBef>
              <a:spcAft>
                <a:spcPts val="325"/>
              </a:spcAft>
              <a:buClr>
                <a:srgbClr val="C3260C"/>
              </a:buClr>
              <a:buSzPct val="130000"/>
              <a:buFont typeface="Arial" pitchFamily="34"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Консультационные услуги</a:t>
            </a:r>
          </a:p>
          <a:p>
            <a:pPr marL="0" marR="0" lvl="0" indent="0" algn="ctr" defTabSz="914400" rtl="0" eaLnBrk="1" fontAlgn="auto" latinLnBrk="0" hangingPunct="1">
              <a:lnSpc>
                <a:spcPct val="100000"/>
              </a:lnSpc>
              <a:spcBef>
                <a:spcPct val="20000"/>
              </a:spcBef>
              <a:spcAft>
                <a:spcPts val="325"/>
              </a:spcAft>
              <a:buClr>
                <a:srgbClr val="C3260C"/>
              </a:buClr>
              <a:buSzPct val="130000"/>
              <a:buFont typeface="Arial" pitchFamily="34"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Сопровождение налоговых проверок</a:t>
            </a:r>
          </a:p>
          <a:p>
            <a:pPr marL="342900" marR="0" lvl="0" indent="-342900" algn="ctr" defTabSz="914400" rtl="0" eaLnBrk="1" fontAlgn="auto" latinLnBrk="0" hangingPunct="1">
              <a:lnSpc>
                <a:spcPct val="100000"/>
              </a:lnSpc>
              <a:spcBef>
                <a:spcPct val="20000"/>
              </a:spcBef>
              <a:spcAft>
                <a:spcPts val="325"/>
              </a:spcAft>
              <a:buClr>
                <a:srgbClr val="C3260C"/>
              </a:buClr>
              <a:buSzPct val="130000"/>
              <a:buFont typeface="Arial" pitchFamily="34" charset="0"/>
              <a:buChar char="•"/>
              <a:tabLst/>
              <a:defRPr/>
            </a:pPr>
            <a:endPar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endParaRPr>
          </a:p>
          <a:p>
            <a:pPr marL="0" marR="0" lvl="0" indent="0" algn="ctr" defTabSz="914400" rtl="0" eaLnBrk="1" fontAlgn="auto" latinLnBrk="0" hangingPunct="1">
              <a:lnSpc>
                <a:spcPct val="100000"/>
              </a:lnSpc>
              <a:spcBef>
                <a:spcPct val="20000"/>
              </a:spcBef>
              <a:spcAft>
                <a:spcPts val="325"/>
              </a:spcAft>
              <a:buClr>
                <a:srgbClr val="C3260C"/>
              </a:buClr>
              <a:buSzPct val="130000"/>
              <a:buFont typeface="Arial" pitchFamily="34" charset="0"/>
              <a:buNone/>
              <a:tabLst/>
              <a:defRPr/>
            </a:pP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(495) 925-03-87 </a:t>
            </a:r>
            <a:r>
              <a:rPr kumimoji="0" lang="en-US" sz="2000" b="1" i="0" u="none" strike="noStrike" kern="1200" cap="none" spc="0" normalizeH="0" baseline="0" noProof="0" dirty="0" err="1">
                <a:ln>
                  <a:noFill/>
                </a:ln>
                <a:solidFill>
                  <a:schemeClr val="accent1">
                    <a:lumMod val="50000"/>
                  </a:schemeClr>
                </a:solidFill>
                <a:effectLst/>
                <a:uLnTx/>
                <a:uFillTx/>
                <a:latin typeface="Calibri" pitchFamily="34" charset="0"/>
                <a:cs typeface="Arial" pitchFamily="34" charset="0"/>
              </a:rPr>
              <a:t>nalog</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a:t>
            </a:r>
            <a:r>
              <a:rPr kumimoji="0" lang="en-US" sz="2000" b="1" i="0" u="none" strike="noStrike" kern="1200" cap="none" spc="0" normalizeH="0" baseline="0" noProof="0" dirty="0" err="1">
                <a:ln>
                  <a:noFill/>
                </a:ln>
                <a:solidFill>
                  <a:schemeClr val="accent1">
                    <a:lumMod val="50000"/>
                  </a:schemeClr>
                </a:solidFill>
                <a:effectLst/>
                <a:uLnTx/>
                <a:uFillTx/>
                <a:latin typeface="Calibri" pitchFamily="34" charset="0"/>
                <a:cs typeface="Arial" pitchFamily="34" charset="0"/>
              </a:rPr>
              <a:t>cpnk</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a:t>
            </a:r>
            <a:r>
              <a:rPr kumimoji="0" lang="en-US" sz="2000" b="1" i="0" u="none" strike="noStrike" kern="1200" cap="none" spc="0" normalizeH="0" baseline="0" noProof="0" dirty="0" err="1">
                <a:ln>
                  <a:noFill/>
                </a:ln>
                <a:solidFill>
                  <a:schemeClr val="accent1">
                    <a:lumMod val="50000"/>
                  </a:schemeClr>
                </a:solidFill>
                <a:effectLst/>
                <a:uLnTx/>
                <a:uFillTx/>
                <a:latin typeface="Calibri" pitchFamily="34" charset="0"/>
                <a:cs typeface="Arial" pitchFamily="34" charset="0"/>
              </a:rPr>
              <a:t>ru</a:t>
            </a:r>
            <a:r>
              <a:rPr kumimoji="0" lang="en-US"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 </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 </a:t>
            </a:r>
            <a:r>
              <a:rPr kumimoji="0" lang="en-US"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http</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a:t>
            </a:r>
            <a:r>
              <a:rPr kumimoji="0" lang="en-US" sz="2000" b="1" i="0" u="none" strike="noStrike" kern="1200" cap="none" spc="0" normalizeH="0" baseline="0" noProof="0" dirty="0" err="1">
                <a:ln>
                  <a:noFill/>
                </a:ln>
                <a:solidFill>
                  <a:schemeClr val="accent1">
                    <a:lumMod val="50000"/>
                  </a:schemeClr>
                </a:solidFill>
                <a:effectLst/>
                <a:uLnTx/>
                <a:uFillTx/>
                <a:latin typeface="Calibri" pitchFamily="34" charset="0"/>
                <a:cs typeface="Arial" pitchFamily="34" charset="0"/>
              </a:rPr>
              <a:t>cpnk</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a:t>
            </a:r>
            <a:r>
              <a:rPr kumimoji="0" lang="en-US" sz="2000" b="1" i="0" u="none" strike="noStrike" kern="1200" cap="none" spc="0" normalizeH="0" baseline="0" noProof="0" dirty="0" err="1">
                <a:ln>
                  <a:noFill/>
                </a:ln>
                <a:solidFill>
                  <a:schemeClr val="accent1">
                    <a:lumMod val="50000"/>
                  </a:schemeClr>
                </a:solidFill>
                <a:effectLst/>
                <a:uLnTx/>
                <a:uFillTx/>
                <a:latin typeface="Calibri" pitchFamily="34" charset="0"/>
                <a:cs typeface="Arial" pitchFamily="34" charset="0"/>
              </a:rPr>
              <a:t>ru</a:t>
            </a:r>
            <a:r>
              <a:rPr kumimoji="0" lang="ru-RU" sz="2000" b="1" i="0" u="none" strike="noStrike" kern="1200" cap="none" spc="0" normalizeH="0" baseline="0" noProof="0" dirty="0">
                <a:ln>
                  <a:noFill/>
                </a:ln>
                <a:solidFill>
                  <a:schemeClr val="accent1">
                    <a:lumMod val="50000"/>
                  </a:schemeClr>
                </a:solidFill>
                <a:effectLst/>
                <a:uLnTx/>
                <a:uFillTx/>
                <a:latin typeface="Calibri" pitchFamily="34" charset="0"/>
                <a:cs typeface="Arial" pitchFamily="34" charset="0"/>
              </a:rPr>
              <a:t> </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20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928662" y="285734"/>
            <a:ext cx="7200800" cy="830995"/>
          </a:xfrm>
          <a:prstGeom prst="rect">
            <a:avLst/>
          </a:prstGeom>
        </p:spPr>
        <p:txBody>
          <a:bodyPr wrap="square" lIns="91437" tIns="45719" rIns="91437" bIns="45719">
            <a:spAutoFit/>
          </a:bodyPr>
          <a:lstStyle/>
          <a:p>
            <a:pPr algn="ctr"/>
            <a:r>
              <a:rPr lang="ru-RU" sz="2400" b="1" dirty="0">
                <a:solidFill>
                  <a:srgbClr val="025373"/>
                </a:solidFill>
                <a:latin typeface="Calibri" pitchFamily="34" charset="0"/>
              </a:rPr>
              <a:t>Применение повышенной ставки при реорганизации</a:t>
            </a:r>
          </a:p>
        </p:txBody>
      </p:sp>
      <p:sp>
        <p:nvSpPr>
          <p:cNvPr id="19" name="Прямоугольник 18"/>
          <p:cNvSpPr/>
          <p:nvPr/>
        </p:nvSpPr>
        <p:spPr>
          <a:xfrm>
            <a:off x="467544" y="4515966"/>
            <a:ext cx="5816897" cy="328703"/>
          </a:xfrm>
          <a:prstGeom prst="rect">
            <a:avLst/>
          </a:prstGeom>
        </p:spPr>
        <p:txBody>
          <a:bodyPr wrap="none" lIns="51205" tIns="25602" rIns="51205" bIns="25602">
            <a:spAutoFit/>
          </a:bodyPr>
          <a:lstStyle/>
          <a:p>
            <a:r>
              <a:rPr lang="ru-RU" b="1" dirty="0">
                <a:solidFill>
                  <a:srgbClr val="025373"/>
                </a:solidFill>
                <a:latin typeface="Calibri" pitchFamily="34" charset="0"/>
              </a:rPr>
              <a:t>Письмо Минфина России от 18.08.2022 N 03-04-06/80844</a:t>
            </a:r>
          </a:p>
        </p:txBody>
      </p:sp>
      <p:sp>
        <p:nvSpPr>
          <p:cNvPr id="147457" name="Rectangle 1"/>
          <p:cNvSpPr>
            <a:spLocks noChangeArrowheads="1"/>
          </p:cNvSpPr>
          <p:nvPr/>
        </p:nvSpPr>
        <p:spPr bwMode="auto">
          <a:xfrm>
            <a:off x="395536" y="1131590"/>
            <a:ext cx="8220191" cy="3516347"/>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pPr indent="257175" algn="just" defTabSz="685800"/>
            <a:r>
              <a:rPr kumimoji="0" lang="ru-RU" sz="1600" b="0" i="0" u="none" strike="noStrike" cap="none" normalizeH="0" baseline="0" dirty="0">
                <a:ln>
                  <a:noFill/>
                </a:ln>
                <a:solidFill>
                  <a:srgbClr val="025373"/>
                </a:solidFill>
                <a:effectLst/>
                <a:latin typeface="Calibri" pitchFamily="34" charset="0"/>
                <a:ea typeface="Calibri" pitchFamily="34" charset="0"/>
                <a:cs typeface="Arial" pitchFamily="34" charset="0"/>
              </a:rPr>
              <a:t>…согласно положениям </a:t>
            </a:r>
            <a:r>
              <a:rPr kumimoji="0" lang="ru-RU" sz="1600" b="0" i="0" u="none" strike="noStrike" cap="none" normalizeH="0" baseline="0" dirty="0">
                <a:ln>
                  <a:noFill/>
                </a:ln>
                <a:solidFill>
                  <a:srgbClr val="025373"/>
                </a:solidFill>
                <a:effectLst/>
                <a:latin typeface="Calibri" pitchFamily="34" charset="0"/>
                <a:ea typeface="Calibri" pitchFamily="34" charset="0"/>
                <a:cs typeface="Arial" pitchFamily="34" charset="0"/>
                <a:hlinkClick r:id="rId3"/>
              </a:rPr>
              <a:t>пункта 3.5 статьи 55</a:t>
            </a:r>
            <a:r>
              <a:rPr kumimoji="0" lang="ru-RU" sz="1600" b="0" i="0" u="none" strike="noStrike" cap="none" normalizeH="0" baseline="0" dirty="0">
                <a:ln>
                  <a:noFill/>
                </a:ln>
                <a:solidFill>
                  <a:srgbClr val="025373"/>
                </a:solidFill>
                <a:effectLst/>
                <a:latin typeface="Calibri" pitchFamily="34" charset="0"/>
                <a:ea typeface="Calibri" pitchFamily="34" charset="0"/>
                <a:cs typeface="Arial" pitchFamily="34" charset="0"/>
              </a:rPr>
              <a:t> Кодекса при прекращении организации путем реорганизации последним налоговым периодом для такой организации является период времени с начала календарного года до дня государственной регистрации прекращения организации в результате реорганизации.</a:t>
            </a:r>
            <a:endParaRPr kumimoji="0" lang="ru-RU" sz="1600" b="0" i="0" u="none" strike="noStrike" cap="none" normalizeH="0" baseline="0" dirty="0">
              <a:ln>
                <a:noFill/>
              </a:ln>
              <a:solidFill>
                <a:srgbClr val="025373"/>
              </a:solidFill>
              <a:effectLst/>
              <a:latin typeface="Calibri" pitchFamily="34" charset="0"/>
              <a:cs typeface="Arial" pitchFamily="34" charset="0"/>
            </a:endParaRPr>
          </a:p>
          <a:p>
            <a:pPr indent="257175" algn="just" defTabSz="685800" eaLnBrk="0" hangingPunct="0"/>
            <a:r>
              <a:rPr kumimoji="0" lang="ru-RU" sz="1600" b="0" i="0" u="none" strike="noStrike" cap="none" normalizeH="0" baseline="0" dirty="0">
                <a:ln>
                  <a:noFill/>
                </a:ln>
                <a:solidFill>
                  <a:srgbClr val="025373"/>
                </a:solidFill>
                <a:effectLst/>
                <a:latin typeface="Calibri" pitchFamily="34" charset="0"/>
                <a:ea typeface="Calibri" pitchFamily="34" charset="0"/>
                <a:cs typeface="Arial" pitchFamily="34" charset="0"/>
              </a:rPr>
              <a:t>Соответственно, в отношении доходов, выплаченных до дня государственной регистрации прекращения организации при ее присоединении к реорганизуемой организации, обязанности по исчислению, удержанию и перечислению налога на доходы физических лиц возлагались на такую присоединяемую организацию. После государственной регистрации прекращения указанной организации данные обязанности исполняются реорганизованной организацией (</a:t>
            </a:r>
            <a:r>
              <a:rPr kumimoji="0" lang="ru-RU" sz="1600" b="0" i="0" u="none" strike="noStrike" cap="none" normalizeH="0" baseline="0" dirty="0">
                <a:ln>
                  <a:noFill/>
                </a:ln>
                <a:solidFill>
                  <a:srgbClr val="025373"/>
                </a:solidFill>
                <a:effectLst/>
                <a:latin typeface="Calibri" pitchFamily="34" charset="0"/>
                <a:ea typeface="Calibri" pitchFamily="34" charset="0"/>
                <a:cs typeface="Arial" pitchFamily="34" charset="0"/>
                <a:hlinkClick r:id="rId4"/>
              </a:rPr>
              <a:t>статья 50</a:t>
            </a:r>
            <a:r>
              <a:rPr kumimoji="0" lang="ru-RU" sz="1600" b="0" i="0" u="none" strike="noStrike" cap="none" normalizeH="0" baseline="0" dirty="0">
                <a:ln>
                  <a:noFill/>
                </a:ln>
                <a:solidFill>
                  <a:srgbClr val="025373"/>
                </a:solidFill>
                <a:effectLst/>
                <a:latin typeface="Calibri" pitchFamily="34" charset="0"/>
                <a:ea typeface="Calibri" pitchFamily="34" charset="0"/>
                <a:cs typeface="Arial" pitchFamily="34" charset="0"/>
              </a:rPr>
              <a:t> Кодекса).</a:t>
            </a:r>
            <a:endParaRPr kumimoji="0" lang="ru-RU" sz="1600" b="0" i="0" u="none" strike="noStrike" cap="none" normalizeH="0" baseline="0" dirty="0">
              <a:ln>
                <a:noFill/>
              </a:ln>
              <a:solidFill>
                <a:srgbClr val="025373"/>
              </a:solidFill>
              <a:effectLst/>
              <a:latin typeface="Calibri" pitchFamily="34" charset="0"/>
              <a:cs typeface="Arial" pitchFamily="34" charset="0"/>
            </a:endParaRPr>
          </a:p>
          <a:p>
            <a:pPr indent="257175" algn="just" defTabSz="685800" eaLnBrk="0" hangingPunct="0"/>
            <a:r>
              <a:rPr kumimoji="0" lang="ru-RU" sz="1600" b="0" i="0" u="none" strike="noStrike" cap="none" normalizeH="0" baseline="0" dirty="0">
                <a:ln>
                  <a:noFill/>
                </a:ln>
                <a:solidFill>
                  <a:srgbClr val="025373"/>
                </a:solidFill>
                <a:effectLst/>
                <a:latin typeface="Calibri" pitchFamily="34" charset="0"/>
                <a:ea typeface="Calibri" pitchFamily="34" charset="0"/>
                <a:cs typeface="Arial" pitchFamily="34" charset="0"/>
              </a:rPr>
              <a:t>С учетам изложенного полагаем, что доходы физического лица, </a:t>
            </a:r>
            <a:r>
              <a:rPr kumimoji="0" lang="ru-RU" sz="1600" b="1" i="0" u="none" strike="noStrike" cap="none" normalizeH="0" baseline="0" dirty="0">
                <a:ln>
                  <a:noFill/>
                </a:ln>
                <a:solidFill>
                  <a:srgbClr val="025373"/>
                </a:solidFill>
                <a:effectLst/>
                <a:latin typeface="Calibri" pitchFamily="34" charset="0"/>
                <a:ea typeface="Calibri" pitchFamily="34" charset="0"/>
                <a:cs typeface="Arial" pitchFamily="34" charset="0"/>
              </a:rPr>
              <a:t>полученные им от присоединяемой организации, организацией-правопреемником не учитываются при исчислении налога в целях </a:t>
            </a:r>
            <a:r>
              <a:rPr kumimoji="0" lang="ru-RU" sz="1600" b="1" i="0" u="none" strike="noStrike" cap="none" normalizeH="0" baseline="0" dirty="0">
                <a:ln>
                  <a:noFill/>
                </a:ln>
                <a:solidFill>
                  <a:srgbClr val="025373"/>
                </a:solidFill>
                <a:effectLst/>
                <a:latin typeface="Calibri" pitchFamily="34" charset="0"/>
                <a:ea typeface="Calibri" pitchFamily="34" charset="0"/>
                <a:cs typeface="Arial" pitchFamily="34" charset="0"/>
                <a:hlinkClick r:id="rId5"/>
              </a:rPr>
              <a:t>статьи 224</a:t>
            </a:r>
            <a:r>
              <a:rPr kumimoji="0" lang="ru-RU" sz="1600" b="1" i="0" u="none" strike="noStrike" cap="none" normalizeH="0" baseline="0" dirty="0">
                <a:ln>
                  <a:noFill/>
                </a:ln>
                <a:solidFill>
                  <a:srgbClr val="025373"/>
                </a:solidFill>
                <a:effectLst/>
                <a:latin typeface="Calibri" pitchFamily="34" charset="0"/>
                <a:ea typeface="Calibri" pitchFamily="34" charset="0"/>
                <a:cs typeface="Arial" pitchFamily="34" charset="0"/>
              </a:rPr>
              <a:t> Кодекса.</a:t>
            </a:r>
            <a:endParaRPr kumimoji="0" lang="ru-RU" sz="1600" b="1" i="0" u="none" strike="noStrike" cap="none" normalizeH="0" baseline="0" dirty="0">
              <a:ln>
                <a:noFill/>
              </a:ln>
              <a:solidFill>
                <a:srgbClr val="025373"/>
              </a:solidFill>
              <a:effectLst/>
              <a:latin typeface="Calibri" pitchFamily="34" charset="0"/>
              <a:cs typeface="Arial" pitchFamily="34" charset="0"/>
            </a:endParaRPr>
          </a:p>
          <a:p>
            <a:pPr indent="257175" algn="just" defTabSz="685800" eaLnBrk="0" hangingPunct="0"/>
            <a:endParaRPr lang="ru-RU" sz="1600" dirty="0">
              <a:solidFill>
                <a:srgbClr val="025373"/>
              </a:solidFill>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95486"/>
            <a:ext cx="7705649" cy="857250"/>
          </a:xfrm>
        </p:spPr>
        <p:txBody>
          <a:bodyPr>
            <a:normAutofit/>
          </a:bodyPr>
          <a:lstStyle/>
          <a:p>
            <a:r>
              <a:rPr sz="2400" b="1" dirty="0" err="1">
                <a:solidFill>
                  <a:srgbClr val="025373"/>
                </a:solidFill>
                <a:latin typeface="Calibri" pitchFamily="34" charset="0"/>
              </a:rPr>
              <a:t>Учет</a:t>
            </a:r>
            <a:r>
              <a:rPr sz="2400" b="1" dirty="0">
                <a:solidFill>
                  <a:srgbClr val="025373"/>
                </a:solidFill>
                <a:latin typeface="Calibri" pitchFamily="34" charset="0"/>
              </a:rPr>
              <a:t> </a:t>
            </a:r>
            <a:r>
              <a:rPr sz="2400" b="1" dirty="0" err="1">
                <a:solidFill>
                  <a:srgbClr val="025373"/>
                </a:solidFill>
                <a:latin typeface="Calibri" pitchFamily="34" charset="0"/>
              </a:rPr>
              <a:t>доходов</a:t>
            </a:r>
            <a:r>
              <a:rPr sz="2400" b="1" dirty="0">
                <a:solidFill>
                  <a:srgbClr val="025373"/>
                </a:solidFill>
                <a:latin typeface="Calibri" pitchFamily="34" charset="0"/>
              </a:rPr>
              <a:t> </a:t>
            </a:r>
            <a:r>
              <a:rPr sz="2400" b="1" dirty="0" err="1">
                <a:solidFill>
                  <a:srgbClr val="025373"/>
                </a:solidFill>
                <a:latin typeface="Calibri" pitchFamily="34" charset="0"/>
              </a:rPr>
              <a:t>при</a:t>
            </a:r>
            <a:r>
              <a:rPr sz="2400" b="1" dirty="0">
                <a:solidFill>
                  <a:srgbClr val="025373"/>
                </a:solidFill>
                <a:latin typeface="Calibri" pitchFamily="34" charset="0"/>
              </a:rPr>
              <a:t> </a:t>
            </a:r>
            <a:r>
              <a:rPr sz="2400" b="1" dirty="0" err="1">
                <a:solidFill>
                  <a:srgbClr val="025373"/>
                </a:solidFill>
                <a:latin typeface="Calibri" pitchFamily="34" charset="0"/>
              </a:rPr>
              <a:t>реорганизации</a:t>
            </a:r>
            <a:r>
              <a:rPr lang="ru-RU" sz="2400" b="1" dirty="0">
                <a:solidFill>
                  <a:srgbClr val="025373"/>
                </a:solidFill>
                <a:latin typeface="Calibri" pitchFamily="34" charset="0"/>
              </a:rPr>
              <a:t/>
            </a:r>
            <a:br>
              <a:rPr lang="ru-RU" sz="2400" b="1" dirty="0">
                <a:solidFill>
                  <a:srgbClr val="025373"/>
                </a:solidFill>
                <a:latin typeface="Calibri" pitchFamily="34" charset="0"/>
              </a:rPr>
            </a:br>
            <a:r>
              <a:rPr sz="2400" b="1" dirty="0">
                <a:solidFill>
                  <a:srgbClr val="025373"/>
                </a:solidFill>
                <a:latin typeface="Calibri" pitchFamily="34" charset="0"/>
              </a:rPr>
              <a:t> </a:t>
            </a:r>
            <a:r>
              <a:rPr sz="2400" b="1" dirty="0" err="1">
                <a:solidFill>
                  <a:srgbClr val="025373"/>
                </a:solidFill>
                <a:latin typeface="Calibri" pitchFamily="34" charset="0"/>
              </a:rPr>
              <a:t>для</a:t>
            </a:r>
            <a:r>
              <a:rPr sz="2400" b="1" dirty="0">
                <a:solidFill>
                  <a:srgbClr val="025373"/>
                </a:solidFill>
                <a:latin typeface="Calibri" pitchFamily="34" charset="0"/>
              </a:rPr>
              <a:t> </a:t>
            </a:r>
            <a:r>
              <a:rPr sz="2400" b="1" dirty="0" err="1">
                <a:solidFill>
                  <a:srgbClr val="025373"/>
                </a:solidFill>
                <a:latin typeface="Calibri" pitchFamily="34" charset="0"/>
              </a:rPr>
              <a:t>определения</a:t>
            </a:r>
            <a:r>
              <a:rPr sz="2400" b="1" dirty="0">
                <a:solidFill>
                  <a:srgbClr val="025373"/>
                </a:solidFill>
                <a:latin typeface="Calibri" pitchFamily="34" charset="0"/>
              </a:rPr>
              <a:t> </a:t>
            </a:r>
            <a:r>
              <a:rPr sz="2400" b="1" dirty="0" err="1">
                <a:solidFill>
                  <a:srgbClr val="025373"/>
                </a:solidFill>
                <a:latin typeface="Calibri" pitchFamily="34" charset="0"/>
              </a:rPr>
              <a:t>ставки</a:t>
            </a:r>
            <a:r>
              <a:rPr sz="2400" b="1" dirty="0">
                <a:solidFill>
                  <a:srgbClr val="025373"/>
                </a:solidFill>
                <a:latin typeface="Calibri" pitchFamily="34" charset="0"/>
              </a:rPr>
              <a:t> НДФЛ</a:t>
            </a:r>
          </a:p>
        </p:txBody>
      </p:sp>
      <p:sp>
        <p:nvSpPr>
          <p:cNvPr id="4" name="Прямоугольник 3"/>
          <p:cNvSpPr/>
          <p:nvPr/>
        </p:nvSpPr>
        <p:spPr>
          <a:xfrm>
            <a:off x="395536" y="4587974"/>
            <a:ext cx="5851985" cy="346247"/>
          </a:xfrm>
          <a:prstGeom prst="rect">
            <a:avLst/>
          </a:prstGeom>
        </p:spPr>
        <p:txBody>
          <a:bodyPr wrap="none" lIns="68579" tIns="34289" rIns="68579" bIns="34289">
            <a:spAutoFit/>
          </a:bodyPr>
          <a:lstStyle/>
          <a:p>
            <a:r>
              <a:rPr lang="ru-RU" b="1" dirty="0">
                <a:solidFill>
                  <a:srgbClr val="025373"/>
                </a:solidFill>
                <a:latin typeface="Calibri" pitchFamily="34" charset="0"/>
              </a:rPr>
              <a:t>Письмо Минфина России от 10.03.2022 N 03-04-06/17269</a:t>
            </a:r>
          </a:p>
        </p:txBody>
      </p:sp>
      <p:sp>
        <p:nvSpPr>
          <p:cNvPr id="65537" name="Rectangle 1"/>
          <p:cNvSpPr>
            <a:spLocks noChangeArrowheads="1"/>
          </p:cNvSpPr>
          <p:nvPr/>
        </p:nvSpPr>
        <p:spPr bwMode="auto">
          <a:xfrm>
            <a:off x="395536" y="1275606"/>
            <a:ext cx="8286808"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lang="ru-RU" sz="1400" dirty="0">
                <a:solidFill>
                  <a:srgbClr val="025373"/>
                </a:solidFill>
                <a:latin typeface="Calibri" pitchFamily="34" charset="0"/>
                <a:ea typeface="Calibri" pitchFamily="34" charset="0"/>
                <a:cs typeface="Arial" pitchFamily="34" charset="0"/>
              </a:rPr>
              <a:t>Положениями </a:t>
            </a:r>
            <a:r>
              <a:rPr lang="ru-RU" sz="1400" dirty="0">
                <a:solidFill>
                  <a:srgbClr val="025373"/>
                </a:solidFill>
                <a:latin typeface="Calibri" pitchFamily="34" charset="0"/>
                <a:ea typeface="Calibri" pitchFamily="34" charset="0"/>
                <a:cs typeface="Arial" pitchFamily="34" charset="0"/>
                <a:hlinkClick r:id="rId2"/>
              </a:rPr>
              <a:t>пункта 3.5 статьи 55</a:t>
            </a:r>
            <a:r>
              <a:rPr lang="ru-RU" sz="1400" dirty="0">
                <a:solidFill>
                  <a:srgbClr val="025373"/>
                </a:solidFill>
                <a:latin typeface="Calibri" pitchFamily="34" charset="0"/>
                <a:ea typeface="Calibri" pitchFamily="34" charset="0"/>
                <a:cs typeface="Arial" pitchFamily="34" charset="0"/>
              </a:rPr>
              <a:t> Кодекса установлено, что при прекращении организации путем реорганизации последним налоговым периодом для такой организации является период времени с начала календарного года до дня государственной регистрации прекращения организации в результате реорганизации.</a:t>
            </a:r>
          </a:p>
          <a:p>
            <a:pPr marL="0" marR="0" lvl="0" indent="342900" algn="just" defTabSz="914400" rtl="0" eaLnBrk="0" fontAlgn="base" latinLnBrk="0" hangingPunct="0">
              <a:lnSpc>
                <a:spcPct val="100000"/>
              </a:lnSpc>
              <a:spcBef>
                <a:spcPct val="0"/>
              </a:spcBef>
              <a:spcAft>
                <a:spcPct val="0"/>
              </a:spcAft>
              <a:buClrTx/>
              <a:buSzTx/>
              <a:buFontTx/>
              <a:buNone/>
              <a:tabLst/>
            </a:pPr>
            <a:r>
              <a:rPr lang="ru-RU" sz="1400" dirty="0">
                <a:solidFill>
                  <a:srgbClr val="025373"/>
                </a:solidFill>
                <a:latin typeface="Calibri" pitchFamily="34" charset="0"/>
                <a:ea typeface="Calibri" pitchFamily="34" charset="0"/>
                <a:cs typeface="Arial" pitchFamily="34" charset="0"/>
              </a:rPr>
              <a:t>Соответственно, в отношении доходов, выплаченных до дня государственной регистрации прекращения организации при ее </a:t>
            </a:r>
            <a:r>
              <a:rPr lang="ru-RU" sz="1400" b="1" dirty="0">
                <a:solidFill>
                  <a:srgbClr val="025373"/>
                </a:solidFill>
                <a:latin typeface="Calibri" pitchFamily="34" charset="0"/>
                <a:ea typeface="Calibri" pitchFamily="34" charset="0"/>
                <a:cs typeface="Arial" pitchFamily="34" charset="0"/>
              </a:rPr>
              <a:t>реорганизации путем преобразования, обязанности по исчислению, удержанию и перечислению налога на доходы физических лиц возлагались на такую реорганизованную организацию.</a:t>
            </a:r>
            <a:r>
              <a:rPr lang="ru-RU" sz="1400" dirty="0">
                <a:solidFill>
                  <a:srgbClr val="025373"/>
                </a:solidFill>
                <a:latin typeface="Calibri" pitchFamily="34" charset="0"/>
                <a:ea typeface="Calibri" pitchFamily="34" charset="0"/>
                <a:cs typeface="Arial" pitchFamily="34" charset="0"/>
              </a:rPr>
              <a:t> После государственной регистрации прекращения указанной организации данные обязанности исполняются правопреемником реорганизованной организации (</a:t>
            </a:r>
            <a:r>
              <a:rPr lang="ru-RU" sz="1400" dirty="0">
                <a:solidFill>
                  <a:srgbClr val="025373"/>
                </a:solidFill>
                <a:latin typeface="Calibri" pitchFamily="34" charset="0"/>
                <a:ea typeface="Calibri" pitchFamily="34" charset="0"/>
                <a:cs typeface="Arial" pitchFamily="34" charset="0"/>
                <a:hlinkClick r:id="rId3"/>
              </a:rPr>
              <a:t>пункт 1 статьи 50</a:t>
            </a:r>
            <a:r>
              <a:rPr lang="ru-RU" sz="1400" dirty="0">
                <a:solidFill>
                  <a:srgbClr val="025373"/>
                </a:solidFill>
                <a:latin typeface="Calibri" pitchFamily="34" charset="0"/>
                <a:ea typeface="Calibri" pitchFamily="34" charset="0"/>
                <a:cs typeface="Arial" pitchFamily="34" charset="0"/>
              </a:rPr>
              <a:t> Кодекса).</a:t>
            </a:r>
          </a:p>
          <a:p>
            <a:pPr marL="0" marR="0" lvl="0" indent="342900" algn="just" defTabSz="914400" rtl="0" eaLnBrk="0" fontAlgn="base" latinLnBrk="0" hangingPunct="0">
              <a:lnSpc>
                <a:spcPct val="100000"/>
              </a:lnSpc>
              <a:spcBef>
                <a:spcPct val="0"/>
              </a:spcBef>
              <a:spcAft>
                <a:spcPct val="0"/>
              </a:spcAft>
              <a:buClrTx/>
              <a:buSzTx/>
              <a:buFontTx/>
              <a:buNone/>
              <a:tabLst/>
            </a:pPr>
            <a:r>
              <a:rPr lang="ru-RU" sz="1400" dirty="0">
                <a:solidFill>
                  <a:srgbClr val="025373"/>
                </a:solidFill>
                <a:latin typeface="Calibri" pitchFamily="34" charset="0"/>
                <a:ea typeface="Calibri" pitchFamily="34" charset="0"/>
                <a:cs typeface="Arial" pitchFamily="34" charset="0"/>
              </a:rPr>
              <a:t>С учетом изложенного полагаем, что доходы физического лица, полученные им от реорганизованной организации, не учитываются при определении налоговой ставки в целях </a:t>
            </a:r>
            <a:r>
              <a:rPr lang="ru-RU" sz="1400" dirty="0">
                <a:solidFill>
                  <a:srgbClr val="025373"/>
                </a:solidFill>
                <a:latin typeface="Calibri" pitchFamily="34" charset="0"/>
                <a:ea typeface="Calibri" pitchFamily="34" charset="0"/>
                <a:cs typeface="Arial" pitchFamily="34" charset="0"/>
                <a:hlinkClick r:id="rId4"/>
              </a:rPr>
              <a:t>статьи 224</a:t>
            </a:r>
            <a:r>
              <a:rPr lang="ru-RU" sz="1400" dirty="0">
                <a:solidFill>
                  <a:srgbClr val="025373"/>
                </a:solidFill>
                <a:latin typeface="Calibri" pitchFamily="34" charset="0"/>
                <a:ea typeface="Calibri" pitchFamily="34" charset="0"/>
                <a:cs typeface="Arial" pitchFamily="34" charset="0"/>
              </a:rPr>
              <a:t> Кодекса в отношении доходов, полученных налогоплательщиком от налогового агента - </a:t>
            </a:r>
            <a:r>
              <a:rPr lang="ru-RU" sz="1400" b="1" dirty="0">
                <a:solidFill>
                  <a:srgbClr val="025373"/>
                </a:solidFill>
                <a:latin typeface="Calibri" pitchFamily="34" charset="0"/>
                <a:ea typeface="Calibri" pitchFamily="34" charset="0"/>
                <a:cs typeface="Arial" pitchFamily="34" charset="0"/>
              </a:rPr>
              <a:t>правопреемника реорганизованной организации.</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Таблица 9"/>
          <p:cNvGraphicFramePr>
            <a:graphicFrameLocks noGrp="1"/>
          </p:cNvGraphicFramePr>
          <p:nvPr>
            <p:extLst>
              <p:ext uri="{D42A27DB-BD31-4B8C-83A1-F6EECF244321}">
                <p14:modId xmlns:p14="http://schemas.microsoft.com/office/powerpoint/2010/main" xmlns="" val="3638217363"/>
              </p:ext>
            </p:extLst>
          </p:nvPr>
        </p:nvGraphicFramePr>
        <p:xfrm>
          <a:off x="428596" y="1232287"/>
          <a:ext cx="8147304" cy="1951530"/>
        </p:xfrm>
        <a:graphic>
          <a:graphicData uri="http://schemas.openxmlformats.org/drawingml/2006/table">
            <a:tbl>
              <a:tblPr/>
              <a:tblGrid>
                <a:gridCol w="4073652">
                  <a:extLst>
                    <a:ext uri="{9D8B030D-6E8A-4147-A177-3AD203B41FA5}">
                      <a16:colId xmlns:a16="http://schemas.microsoft.com/office/drawing/2014/main" xmlns="" val="20000"/>
                    </a:ext>
                  </a:extLst>
                </a:gridCol>
                <a:gridCol w="4073652">
                  <a:extLst>
                    <a:ext uri="{9D8B030D-6E8A-4147-A177-3AD203B41FA5}">
                      <a16:colId xmlns:a16="http://schemas.microsoft.com/office/drawing/2014/main" xmlns="" val="20001"/>
                    </a:ext>
                  </a:extLst>
                </a:gridCol>
              </a:tblGrid>
              <a:tr h="325255">
                <a:tc>
                  <a:txBody>
                    <a:bodyPr/>
                    <a:lstStyle/>
                    <a:p>
                      <a:pPr algn="ctr">
                        <a:lnSpc>
                          <a:spcPct val="115000"/>
                        </a:lnSpc>
                        <a:spcAft>
                          <a:spcPts val="0"/>
                        </a:spcAft>
                      </a:pPr>
                      <a:r>
                        <a:rPr lang="ru-RU" sz="1600" b="1" dirty="0">
                          <a:solidFill>
                            <a:srgbClr val="025373"/>
                          </a:solidFill>
                          <a:latin typeface="Calibri" pitchFamily="34" charset="0"/>
                          <a:ea typeface="Times New Roman"/>
                          <a:cs typeface="Calibri" pitchFamily="34" charset="0"/>
                        </a:rPr>
                        <a:t>Сумма дохода, руб.</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b="1" dirty="0">
                          <a:solidFill>
                            <a:srgbClr val="025373"/>
                          </a:solidFill>
                          <a:latin typeface="Calibri" pitchFamily="34" charset="0"/>
                          <a:ea typeface="Times New Roman"/>
                          <a:cs typeface="Calibri" pitchFamily="34" charset="0"/>
                        </a:rPr>
                        <a:t>Ставки с 2025 года</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25255">
                <a:tc>
                  <a:txBody>
                    <a:bodyPr/>
                    <a:lstStyle/>
                    <a:p>
                      <a:pPr>
                        <a:lnSpc>
                          <a:spcPct val="115000"/>
                        </a:lnSpc>
                        <a:spcAft>
                          <a:spcPts val="0"/>
                        </a:spcAft>
                      </a:pPr>
                      <a:r>
                        <a:rPr lang="ru-RU" sz="1600" dirty="0">
                          <a:solidFill>
                            <a:srgbClr val="025373"/>
                          </a:solidFill>
                          <a:latin typeface="Calibri" pitchFamily="34" charset="0"/>
                          <a:ea typeface="Times New Roman"/>
                          <a:cs typeface="Calibri" pitchFamily="34" charset="0"/>
                        </a:rPr>
                        <a:t>До 2 400 000 включительно</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25373"/>
                          </a:solidFill>
                          <a:latin typeface="Calibri" pitchFamily="34" charset="0"/>
                          <a:ea typeface="Times New Roman"/>
                          <a:cs typeface="Calibri" pitchFamily="34" charset="0"/>
                        </a:rPr>
                        <a:t>Доход </a:t>
                      </a:r>
                      <a:r>
                        <a:rPr lang="en-US" sz="1600" dirty="0">
                          <a:solidFill>
                            <a:srgbClr val="025373"/>
                          </a:solidFill>
                          <a:latin typeface="Calibri" pitchFamily="34" charset="0"/>
                          <a:ea typeface="Times New Roman"/>
                          <a:cs typeface="Calibri" pitchFamily="34" charset="0"/>
                        </a:rPr>
                        <a:t>x</a:t>
                      </a:r>
                      <a:r>
                        <a:rPr lang="ru-RU" sz="1600" dirty="0">
                          <a:solidFill>
                            <a:srgbClr val="025373"/>
                          </a:solidFill>
                          <a:latin typeface="Calibri" pitchFamily="34" charset="0"/>
                          <a:ea typeface="Times New Roman"/>
                          <a:cs typeface="Calibri" pitchFamily="34" charset="0"/>
                        </a:rPr>
                        <a:t> 13%</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325255">
                <a:tc>
                  <a:txBody>
                    <a:bodyPr/>
                    <a:lstStyle/>
                    <a:p>
                      <a:pPr>
                        <a:lnSpc>
                          <a:spcPct val="115000"/>
                        </a:lnSpc>
                        <a:spcAft>
                          <a:spcPts val="0"/>
                        </a:spcAft>
                      </a:pPr>
                      <a:r>
                        <a:rPr lang="ru-RU" sz="1600" dirty="0">
                          <a:solidFill>
                            <a:srgbClr val="025373"/>
                          </a:solidFill>
                          <a:latin typeface="Calibri" pitchFamily="34" charset="0"/>
                          <a:ea typeface="Times New Roman"/>
                          <a:cs typeface="Calibri" pitchFamily="34" charset="0"/>
                        </a:rPr>
                        <a:t>От 2 400 001 до 5 000 000 включительно</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25373"/>
                          </a:solidFill>
                          <a:latin typeface="Calibri" pitchFamily="34" charset="0"/>
                          <a:ea typeface="Times New Roman"/>
                          <a:cs typeface="Calibri" pitchFamily="34" charset="0"/>
                        </a:rPr>
                        <a:t>312 000 + (доход – 2 400 000) </a:t>
                      </a:r>
                      <a:r>
                        <a:rPr lang="en-US" sz="1600" dirty="0">
                          <a:solidFill>
                            <a:srgbClr val="025373"/>
                          </a:solidFill>
                          <a:latin typeface="Calibri" pitchFamily="34" charset="0"/>
                          <a:ea typeface="Times New Roman"/>
                          <a:cs typeface="Calibri" pitchFamily="34" charset="0"/>
                        </a:rPr>
                        <a:t>x</a:t>
                      </a:r>
                      <a:r>
                        <a:rPr lang="en-US" sz="1600" baseline="0" dirty="0">
                          <a:solidFill>
                            <a:srgbClr val="025373"/>
                          </a:solidFill>
                          <a:latin typeface="Calibri" pitchFamily="34" charset="0"/>
                          <a:ea typeface="Times New Roman"/>
                          <a:cs typeface="Calibri" pitchFamily="34" charset="0"/>
                        </a:rPr>
                        <a:t> </a:t>
                      </a:r>
                      <a:r>
                        <a:rPr lang="ru-RU" sz="1600" dirty="0">
                          <a:solidFill>
                            <a:srgbClr val="025373"/>
                          </a:solidFill>
                          <a:latin typeface="Calibri" pitchFamily="34" charset="0"/>
                          <a:ea typeface="Times New Roman"/>
                          <a:cs typeface="Calibri" pitchFamily="34" charset="0"/>
                        </a:rPr>
                        <a:t>15%</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325255">
                <a:tc>
                  <a:txBody>
                    <a:bodyPr/>
                    <a:lstStyle/>
                    <a:p>
                      <a:pPr>
                        <a:lnSpc>
                          <a:spcPct val="115000"/>
                        </a:lnSpc>
                        <a:spcAft>
                          <a:spcPts val="0"/>
                        </a:spcAft>
                      </a:pPr>
                      <a:r>
                        <a:rPr lang="ru-RU" sz="1600" dirty="0">
                          <a:solidFill>
                            <a:srgbClr val="025373"/>
                          </a:solidFill>
                          <a:latin typeface="Calibri" pitchFamily="34" charset="0"/>
                          <a:ea typeface="Times New Roman"/>
                          <a:cs typeface="Calibri" pitchFamily="34" charset="0"/>
                        </a:rPr>
                        <a:t>От 5 000 001 до 20 000 000 включительно</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25373"/>
                          </a:solidFill>
                          <a:latin typeface="Calibri" pitchFamily="34" charset="0"/>
                          <a:ea typeface="Times New Roman"/>
                          <a:cs typeface="Calibri" pitchFamily="34" charset="0"/>
                        </a:rPr>
                        <a:t>702 000 + (доход – 5 000 000) </a:t>
                      </a:r>
                      <a:r>
                        <a:rPr lang="en-US" sz="1600" dirty="0">
                          <a:solidFill>
                            <a:srgbClr val="025373"/>
                          </a:solidFill>
                          <a:latin typeface="Calibri" pitchFamily="34" charset="0"/>
                          <a:ea typeface="Times New Roman"/>
                          <a:cs typeface="Calibri" pitchFamily="34" charset="0"/>
                        </a:rPr>
                        <a:t>x</a:t>
                      </a:r>
                      <a:r>
                        <a:rPr lang="en-US" sz="1600" baseline="0" dirty="0">
                          <a:solidFill>
                            <a:srgbClr val="025373"/>
                          </a:solidFill>
                          <a:latin typeface="Calibri" pitchFamily="34" charset="0"/>
                          <a:ea typeface="Times New Roman"/>
                          <a:cs typeface="Calibri" pitchFamily="34" charset="0"/>
                        </a:rPr>
                        <a:t> </a:t>
                      </a:r>
                      <a:r>
                        <a:rPr lang="ru-RU" sz="1600" dirty="0">
                          <a:solidFill>
                            <a:srgbClr val="025373"/>
                          </a:solidFill>
                          <a:latin typeface="Calibri" pitchFamily="34" charset="0"/>
                          <a:ea typeface="Times New Roman"/>
                          <a:cs typeface="Calibri" pitchFamily="34" charset="0"/>
                        </a:rPr>
                        <a:t>18%</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325255">
                <a:tc>
                  <a:txBody>
                    <a:bodyPr/>
                    <a:lstStyle/>
                    <a:p>
                      <a:pPr>
                        <a:lnSpc>
                          <a:spcPct val="115000"/>
                        </a:lnSpc>
                        <a:spcAft>
                          <a:spcPts val="0"/>
                        </a:spcAft>
                      </a:pPr>
                      <a:r>
                        <a:rPr lang="ru-RU" sz="1600" dirty="0">
                          <a:solidFill>
                            <a:srgbClr val="025373"/>
                          </a:solidFill>
                          <a:latin typeface="Calibri" pitchFamily="34" charset="0"/>
                          <a:ea typeface="Times New Roman"/>
                          <a:cs typeface="Calibri" pitchFamily="34" charset="0"/>
                        </a:rPr>
                        <a:t>От 20 000 001 до 50 000 000 включительно</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25373"/>
                          </a:solidFill>
                          <a:latin typeface="Calibri" pitchFamily="34" charset="0"/>
                          <a:ea typeface="Times New Roman"/>
                          <a:cs typeface="Calibri" pitchFamily="34" charset="0"/>
                        </a:rPr>
                        <a:t>3 402 000 + (доход – 20 000 000) </a:t>
                      </a:r>
                      <a:r>
                        <a:rPr lang="en-US" sz="1600" dirty="0">
                          <a:solidFill>
                            <a:srgbClr val="025373"/>
                          </a:solidFill>
                          <a:latin typeface="Calibri" pitchFamily="34" charset="0"/>
                          <a:ea typeface="Times New Roman"/>
                          <a:cs typeface="Calibri" pitchFamily="34" charset="0"/>
                        </a:rPr>
                        <a:t>x</a:t>
                      </a:r>
                      <a:r>
                        <a:rPr lang="en-US" sz="1600" baseline="0" dirty="0">
                          <a:solidFill>
                            <a:srgbClr val="025373"/>
                          </a:solidFill>
                          <a:latin typeface="Calibri" pitchFamily="34" charset="0"/>
                          <a:ea typeface="Times New Roman"/>
                          <a:cs typeface="Calibri" pitchFamily="34" charset="0"/>
                        </a:rPr>
                        <a:t> </a:t>
                      </a:r>
                      <a:r>
                        <a:rPr lang="ru-RU" sz="1600" dirty="0">
                          <a:solidFill>
                            <a:srgbClr val="025373"/>
                          </a:solidFill>
                          <a:latin typeface="Calibri" pitchFamily="34" charset="0"/>
                          <a:ea typeface="Times New Roman"/>
                          <a:cs typeface="Calibri" pitchFamily="34" charset="0"/>
                        </a:rPr>
                        <a:t>20%</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25255">
                <a:tc>
                  <a:txBody>
                    <a:bodyPr/>
                    <a:lstStyle/>
                    <a:p>
                      <a:pPr>
                        <a:lnSpc>
                          <a:spcPct val="115000"/>
                        </a:lnSpc>
                        <a:spcAft>
                          <a:spcPts val="0"/>
                        </a:spcAft>
                      </a:pPr>
                      <a:r>
                        <a:rPr lang="ru-RU" sz="1600" dirty="0">
                          <a:solidFill>
                            <a:srgbClr val="025373"/>
                          </a:solidFill>
                          <a:latin typeface="Calibri" pitchFamily="34" charset="0"/>
                          <a:ea typeface="Times New Roman"/>
                          <a:cs typeface="Calibri" pitchFamily="34" charset="0"/>
                        </a:rPr>
                        <a:t>От 50 000 001</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25373"/>
                          </a:solidFill>
                          <a:latin typeface="Calibri" pitchFamily="34" charset="0"/>
                          <a:ea typeface="Times New Roman"/>
                          <a:cs typeface="Calibri" pitchFamily="34" charset="0"/>
                        </a:rPr>
                        <a:t>9 402 000 + (доход – 50 000 000) </a:t>
                      </a:r>
                      <a:r>
                        <a:rPr lang="en-US" sz="1600" dirty="0">
                          <a:solidFill>
                            <a:srgbClr val="025373"/>
                          </a:solidFill>
                          <a:latin typeface="Calibri" pitchFamily="34" charset="0"/>
                          <a:ea typeface="Times New Roman"/>
                          <a:cs typeface="Calibri" pitchFamily="34" charset="0"/>
                        </a:rPr>
                        <a:t>x</a:t>
                      </a:r>
                      <a:r>
                        <a:rPr lang="en-US" sz="1600" baseline="0" dirty="0">
                          <a:solidFill>
                            <a:srgbClr val="025373"/>
                          </a:solidFill>
                          <a:latin typeface="Calibri" pitchFamily="34" charset="0"/>
                          <a:ea typeface="Times New Roman"/>
                          <a:cs typeface="Calibri" pitchFamily="34" charset="0"/>
                        </a:rPr>
                        <a:t> </a:t>
                      </a:r>
                      <a:r>
                        <a:rPr lang="ru-RU" sz="1600" dirty="0">
                          <a:solidFill>
                            <a:srgbClr val="025373"/>
                          </a:solidFill>
                          <a:latin typeface="Calibri" pitchFamily="34" charset="0"/>
                          <a:ea typeface="Times New Roman"/>
                          <a:cs typeface="Calibri" pitchFamily="34" charset="0"/>
                        </a:rPr>
                        <a:t> 22%</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11" name="Прямоугольник 10"/>
          <p:cNvSpPr/>
          <p:nvPr/>
        </p:nvSpPr>
        <p:spPr>
          <a:xfrm>
            <a:off x="688446" y="3953388"/>
            <a:ext cx="1524328" cy="410882"/>
          </a:xfrm>
          <a:prstGeom prst="rect">
            <a:avLst/>
          </a:prstGeom>
        </p:spPr>
        <p:txBody>
          <a:bodyPr wrap="none">
            <a:spAutoFit/>
          </a:bodyPr>
          <a:lstStyle/>
          <a:p>
            <a:pPr algn="ctr">
              <a:lnSpc>
                <a:spcPct val="115000"/>
              </a:lnSpc>
              <a:spcAft>
                <a:spcPts val="0"/>
              </a:spcAft>
            </a:pPr>
            <a:r>
              <a:rPr lang="en-US" b="1" dirty="0">
                <a:solidFill>
                  <a:srgbClr val="025373"/>
                </a:solidFill>
                <a:latin typeface="Calibri" pitchFamily="34" charset="0"/>
                <a:ea typeface="Times New Roman"/>
                <a:cs typeface="Calibri" pitchFamily="34" charset="0"/>
              </a:rPr>
              <a:t>C</a:t>
            </a:r>
            <a:r>
              <a:rPr lang="ru-RU" b="1" dirty="0">
                <a:solidFill>
                  <a:srgbClr val="025373"/>
                </a:solidFill>
                <a:latin typeface="Calibri" pitchFamily="34" charset="0"/>
                <a:ea typeface="Times New Roman"/>
                <a:cs typeface="Calibri" pitchFamily="34" charset="0"/>
              </a:rPr>
              <a:t>т. 224 НК РФ</a:t>
            </a:r>
          </a:p>
        </p:txBody>
      </p:sp>
      <p:sp>
        <p:nvSpPr>
          <p:cNvPr id="12" name="Rectangle 1"/>
          <p:cNvSpPr>
            <a:spLocks noChangeArrowheads="1"/>
          </p:cNvSpPr>
          <p:nvPr/>
        </p:nvSpPr>
        <p:spPr bwMode="auto">
          <a:xfrm>
            <a:off x="2500298" y="428610"/>
            <a:ext cx="391885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400" b="1" dirty="0">
                <a:solidFill>
                  <a:srgbClr val="025373"/>
                </a:solidFill>
                <a:latin typeface="Calibri" pitchFamily="34" charset="0"/>
                <a:cs typeface="Calibri" pitchFamily="34" charset="0"/>
              </a:rPr>
              <a:t>Ставки налога с 2025 года </a:t>
            </a:r>
          </a:p>
        </p:txBody>
      </p:sp>
    </p:spTree>
    <p:extLst>
      <p:ext uri="{BB962C8B-B14F-4D97-AF65-F5344CB8AC3E}">
        <p14:creationId xmlns:p14="http://schemas.microsoft.com/office/powerpoint/2010/main" xmlns="" val="353575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1691680" y="123478"/>
            <a:ext cx="61206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400" b="1" dirty="0">
                <a:solidFill>
                  <a:srgbClr val="025373"/>
                </a:solidFill>
                <a:latin typeface="Calibri" pitchFamily="34" charset="0"/>
                <a:cs typeface="Calibri" pitchFamily="34" charset="0"/>
              </a:rPr>
              <a:t>Расчет налога налога с 2025 года </a:t>
            </a:r>
          </a:p>
        </p:txBody>
      </p:sp>
      <p:sp>
        <p:nvSpPr>
          <p:cNvPr id="6" name="Прямоугольник 5"/>
          <p:cNvSpPr/>
          <p:nvPr/>
        </p:nvSpPr>
        <p:spPr>
          <a:xfrm>
            <a:off x="428596" y="642924"/>
            <a:ext cx="8208912" cy="1077218"/>
          </a:xfrm>
          <a:prstGeom prst="rect">
            <a:avLst/>
          </a:prstGeom>
        </p:spPr>
        <p:txBody>
          <a:bodyPr wrap="square">
            <a:spAutoFit/>
          </a:bodyPr>
          <a:lstStyle/>
          <a:p>
            <a:r>
              <a:rPr lang="ru-RU" sz="1600" dirty="0">
                <a:solidFill>
                  <a:srgbClr val="025373"/>
                </a:solidFill>
                <a:latin typeface="Calibri" pitchFamily="34" charset="0"/>
                <a:cs typeface="Calibri" pitchFamily="34" charset="0"/>
              </a:rPr>
              <a:t>Суммарный облагаемый НДФЛ доход работника за год составил 7 000 000 руб., из них:</a:t>
            </a:r>
          </a:p>
          <a:p>
            <a:r>
              <a:rPr lang="ru-RU" sz="1600" dirty="0">
                <a:solidFill>
                  <a:srgbClr val="025373"/>
                </a:solidFill>
                <a:latin typeface="Calibri" pitchFamily="34" charset="0"/>
                <a:cs typeface="Calibri" pitchFamily="34" charset="0"/>
              </a:rPr>
              <a:t>– у предыдущего работодателя – 3 000 000 руб.;</a:t>
            </a:r>
          </a:p>
          <a:p>
            <a:r>
              <a:rPr lang="ru-RU" sz="1600" dirty="0">
                <a:solidFill>
                  <a:srgbClr val="025373"/>
                </a:solidFill>
                <a:latin typeface="Calibri" pitchFamily="34" charset="0"/>
                <a:cs typeface="Calibri" pitchFamily="34" charset="0"/>
              </a:rPr>
              <a:t>– у нынешнего – 3 000 000 руб.;</a:t>
            </a:r>
          </a:p>
          <a:p>
            <a:r>
              <a:rPr lang="ru-RU" sz="1600" dirty="0">
                <a:solidFill>
                  <a:srgbClr val="025373"/>
                </a:solidFill>
                <a:latin typeface="Calibri" pitchFamily="34" charset="0"/>
                <a:cs typeface="Calibri" pitchFamily="34" charset="0"/>
              </a:rPr>
              <a:t>– по договорам ГПД с разными компаниями – 1 000 000 руб.</a:t>
            </a:r>
          </a:p>
        </p:txBody>
      </p:sp>
      <p:graphicFrame>
        <p:nvGraphicFramePr>
          <p:cNvPr id="7" name="Таблица 6"/>
          <p:cNvGraphicFramePr>
            <a:graphicFrameLocks noGrp="1"/>
          </p:cNvGraphicFramePr>
          <p:nvPr/>
        </p:nvGraphicFramePr>
        <p:xfrm>
          <a:off x="214282" y="1857370"/>
          <a:ext cx="8640960" cy="2903220"/>
        </p:xfrm>
        <a:graphic>
          <a:graphicData uri="http://schemas.openxmlformats.org/drawingml/2006/table">
            <a:tbl>
              <a:tblPr firstRow="1" bandRow="1">
                <a:tableStyleId>{5C22544A-7EE6-4342-B048-85BDC9FD1C3A}</a:tableStyleId>
              </a:tblPr>
              <a:tblGrid>
                <a:gridCol w="3924944">
                  <a:extLst>
                    <a:ext uri="{9D8B030D-6E8A-4147-A177-3AD203B41FA5}">
                      <a16:colId xmlns:a16="http://schemas.microsoft.com/office/drawing/2014/main" xmlns="" val="20000"/>
                    </a:ext>
                  </a:extLst>
                </a:gridCol>
                <a:gridCol w="4716016">
                  <a:extLst>
                    <a:ext uri="{9D8B030D-6E8A-4147-A177-3AD203B41FA5}">
                      <a16:colId xmlns:a16="http://schemas.microsoft.com/office/drawing/2014/main" xmlns="" val="20001"/>
                    </a:ext>
                  </a:extLst>
                </a:gridCol>
              </a:tblGrid>
              <a:tr h="4343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b="1" i="0" dirty="0">
                          <a:solidFill>
                            <a:srgbClr val="025373"/>
                          </a:solidFill>
                        </a:rPr>
                        <a:t>Расчет для 2024 года</a:t>
                      </a:r>
                      <a:endParaRPr lang="ru-RU" sz="1200" i="0" dirty="0">
                        <a:solidFill>
                          <a:srgbClr val="025373"/>
                        </a:solidFill>
                      </a:endParaRPr>
                    </a:p>
                    <a:p>
                      <a:pPr algn="ctr"/>
                      <a:endParaRPr lang="ru-RU" sz="1200" dirty="0">
                        <a:solidFill>
                          <a:srgbClr val="025373"/>
                        </a:solidFill>
                      </a:endParaRPr>
                    </a:p>
                  </a:txBody>
                  <a:tcPr marT="34290" marB="34290">
                    <a:solidFill>
                      <a:schemeClr val="tx2">
                        <a:lumMod val="20000"/>
                        <a:lumOff val="80000"/>
                      </a:schemeClr>
                    </a:solidFill>
                  </a:tcPr>
                </a:tc>
                <a:tc>
                  <a:txBody>
                    <a:bodyPr/>
                    <a:lstStyle/>
                    <a:p>
                      <a:pPr algn="ctr"/>
                      <a:r>
                        <a:rPr lang="ru-RU" sz="1200" b="1" i="0" dirty="0">
                          <a:solidFill>
                            <a:srgbClr val="025373"/>
                          </a:solidFill>
                        </a:rPr>
                        <a:t>Расчет для 2025 </a:t>
                      </a:r>
                      <a:endParaRPr lang="ru-RU" sz="1200" i="0" dirty="0">
                        <a:solidFill>
                          <a:srgbClr val="025373"/>
                        </a:solidFill>
                      </a:endParaRPr>
                    </a:p>
                  </a:txBody>
                  <a:tcPr marT="34290" marB="34290">
                    <a:solidFill>
                      <a:schemeClr val="tx2">
                        <a:lumMod val="20000"/>
                        <a:lumOff val="80000"/>
                      </a:schemeClr>
                    </a:solidFill>
                  </a:tcPr>
                </a:tc>
                <a:extLst>
                  <a:ext uri="{0D108BD9-81ED-4DB2-BD59-A6C34878D82A}">
                    <a16:rowId xmlns:a16="http://schemas.microsoft.com/office/drawing/2014/main" xmlns="" val="10000"/>
                  </a:ext>
                </a:extLst>
              </a:tr>
              <a:tr h="2468880">
                <a:tc>
                  <a:txBody>
                    <a:bodyPr/>
                    <a:lstStyle/>
                    <a:p>
                      <a:pPr algn="ctr"/>
                      <a:r>
                        <a:rPr lang="ru-RU" sz="1100" dirty="0">
                          <a:solidFill>
                            <a:srgbClr val="025373"/>
                          </a:solidFill>
                        </a:rPr>
                        <a:t>Сотрудник резидент РФ.</a:t>
                      </a:r>
                    </a:p>
                    <a:p>
                      <a:pPr algn="ctr"/>
                      <a:r>
                        <a:rPr lang="ru-RU" sz="1100" dirty="0">
                          <a:solidFill>
                            <a:srgbClr val="025373"/>
                          </a:solidFill>
                        </a:rPr>
                        <a:t>Все доходы менее 5 000 000 руб., поэтому сумма НДФЛ составит 910 000 руб. (7 000 000 руб. × 13%). </a:t>
                      </a:r>
                    </a:p>
                    <a:p>
                      <a:pPr algn="ctr"/>
                      <a:endParaRPr lang="ru-RU" sz="1100" dirty="0">
                        <a:solidFill>
                          <a:srgbClr val="025373"/>
                        </a:solidFill>
                      </a:endParaRPr>
                    </a:p>
                    <a:p>
                      <a:pPr algn="ctr"/>
                      <a:endParaRPr lang="ru-RU" sz="1100" dirty="0">
                        <a:solidFill>
                          <a:srgbClr val="025373"/>
                        </a:solidFill>
                      </a:endParaRPr>
                    </a:p>
                    <a:p>
                      <a:pPr algn="ctr"/>
                      <a:endParaRPr lang="ru-RU" sz="1100" dirty="0">
                        <a:solidFill>
                          <a:srgbClr val="025373"/>
                        </a:solidFill>
                      </a:endParaRPr>
                    </a:p>
                    <a:p>
                      <a:pPr algn="ctr"/>
                      <a:endParaRPr lang="ru-RU" sz="1100" dirty="0">
                        <a:solidFill>
                          <a:srgbClr val="025373"/>
                        </a:solidFill>
                      </a:endParaRPr>
                    </a:p>
                    <a:p>
                      <a:pPr algn="ctr"/>
                      <a:r>
                        <a:rPr lang="ru-RU" sz="1100" dirty="0">
                          <a:solidFill>
                            <a:srgbClr val="025373"/>
                          </a:solidFill>
                        </a:rPr>
                        <a:t>По итогам года ИФНС рассчитает сумму доплаты так: (7 000 000 руб. – 5 000 000 руб.) × (15% – 13%) = 40 000 руб.</a:t>
                      </a:r>
                    </a:p>
                    <a:p>
                      <a:pPr algn="ctr"/>
                      <a:r>
                        <a:rPr lang="ru-RU" sz="1100" dirty="0">
                          <a:solidFill>
                            <a:srgbClr val="025373"/>
                          </a:solidFill>
                        </a:rPr>
                        <a:t>Эту сумму работник доплатит по уведомлению из ИФНС не позднее 1 декабря 2025 года.</a:t>
                      </a:r>
                    </a:p>
                    <a:p>
                      <a:pPr algn="ctr"/>
                      <a:endParaRPr lang="ru-RU" sz="1100" dirty="0">
                        <a:solidFill>
                          <a:srgbClr val="025373"/>
                        </a:solidFill>
                      </a:endParaRPr>
                    </a:p>
                  </a:txBody>
                  <a:tcPr marT="34290" marB="34290">
                    <a:solidFill>
                      <a:schemeClr val="tx2">
                        <a:lumMod val="20000"/>
                        <a:lumOff val="80000"/>
                      </a:schemeClr>
                    </a:solidFill>
                  </a:tcPr>
                </a:tc>
                <a:tc>
                  <a:txBody>
                    <a:bodyPr/>
                    <a:lstStyle/>
                    <a:p>
                      <a:pPr algn="ctr"/>
                      <a:r>
                        <a:rPr lang="ru-RU" sz="1100" dirty="0">
                          <a:solidFill>
                            <a:srgbClr val="025373"/>
                          </a:solidFill>
                        </a:rPr>
                        <a:t>Каждый из двух работодателей посчитает НДФЛ так:</a:t>
                      </a:r>
                    </a:p>
                    <a:p>
                      <a:pPr algn="ctr"/>
                      <a:r>
                        <a:rPr lang="ru-RU" sz="1100" dirty="0">
                          <a:solidFill>
                            <a:srgbClr val="025373"/>
                          </a:solidFill>
                        </a:rPr>
                        <a:t>2 400 000 руб. × 13% + (3 000 000 руб. – 2 400 000 руб.) × 15% = 402 000 руб.</a:t>
                      </a:r>
                    </a:p>
                    <a:p>
                      <a:pPr algn="ctr"/>
                      <a:r>
                        <a:rPr lang="ru-RU" sz="1100" dirty="0">
                          <a:solidFill>
                            <a:srgbClr val="025373"/>
                          </a:solidFill>
                        </a:rPr>
                        <a:t>С выплат по договорам ГПД сотрудник заплатит 130 000 руб. (1 000 000 руб. × 13%). Итого 934 000 руб. (402 000 + 402 000 + 130 000).</a:t>
                      </a:r>
                    </a:p>
                    <a:p>
                      <a:pPr algn="ctr"/>
                      <a:endParaRPr lang="ru-RU" sz="1100" dirty="0">
                        <a:solidFill>
                          <a:srgbClr val="025373"/>
                        </a:solidFill>
                      </a:endParaRPr>
                    </a:p>
                    <a:p>
                      <a:pPr algn="ctr"/>
                      <a:endParaRPr lang="ru-RU" sz="1100" dirty="0">
                        <a:solidFill>
                          <a:srgbClr val="025373"/>
                        </a:solidFill>
                      </a:endParaRPr>
                    </a:p>
                    <a:p>
                      <a:pPr algn="ctr"/>
                      <a:r>
                        <a:rPr lang="ru-RU" sz="1100" dirty="0">
                          <a:solidFill>
                            <a:srgbClr val="025373"/>
                          </a:solidFill>
                        </a:rPr>
                        <a:t>По итогам года ИФНС рассчитает сумму доплаты так: </a:t>
                      </a:r>
                    </a:p>
                    <a:p>
                      <a:pPr algn="ctr"/>
                      <a:r>
                        <a:rPr lang="ru-RU" sz="1100" dirty="0">
                          <a:solidFill>
                            <a:srgbClr val="025373"/>
                          </a:solidFill>
                        </a:rPr>
                        <a:t>2 400 000 руб. × 13% + (5 000 000 руб. – 2 400 000 руб.) × 15% + (7 000 000 руб. – 5 000 000 руб.) × 18% – 934 000 руб. = 128 000 руб.</a:t>
                      </a:r>
                    </a:p>
                    <a:p>
                      <a:pPr algn="ctr"/>
                      <a:r>
                        <a:rPr lang="ru-RU" sz="1100" dirty="0">
                          <a:solidFill>
                            <a:srgbClr val="025373"/>
                          </a:solidFill>
                        </a:rPr>
                        <a:t>Эту сумму работник доплатит по уведомлению из ИФНС не позднее 1 декабря 2026 года.</a:t>
                      </a:r>
                    </a:p>
                    <a:p>
                      <a:pPr algn="ctr"/>
                      <a:endParaRPr lang="ru-RU" sz="1100" dirty="0">
                        <a:solidFill>
                          <a:srgbClr val="025373"/>
                        </a:solidFill>
                      </a:endParaRPr>
                    </a:p>
                  </a:txBody>
                  <a:tcPr marT="34290" marB="34290">
                    <a:solidFill>
                      <a:schemeClr val="tx2">
                        <a:lumMod val="20000"/>
                        <a:lumOff val="80000"/>
                      </a:scheme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xmlns="" val="353575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395536" y="1167595"/>
            <a:ext cx="8101584" cy="646331"/>
          </a:xfrm>
          <a:prstGeom prst="rect">
            <a:avLst/>
          </a:prstGeom>
        </p:spPr>
        <p:txBody>
          <a:bodyPr wrap="square">
            <a:spAutoFit/>
          </a:bodyPr>
          <a:lstStyle/>
          <a:p>
            <a:pPr algn="just"/>
            <a:r>
              <a:rPr lang="ru-RU" dirty="0">
                <a:solidFill>
                  <a:srgbClr val="025373"/>
                </a:solidFill>
                <a:latin typeface="Calibri" pitchFamily="34" charset="0"/>
                <a:cs typeface="Calibri" pitchFamily="34" charset="0"/>
              </a:rPr>
              <a:t>Ставка НДФЛ </a:t>
            </a:r>
            <a:r>
              <a:rPr lang="ru-RU" dirty="0" smtClean="0">
                <a:solidFill>
                  <a:srgbClr val="025373"/>
                </a:solidFill>
                <a:latin typeface="Calibri" pitchFamily="34" charset="0"/>
                <a:cs typeface="Calibri" pitchFamily="34" charset="0"/>
              </a:rPr>
              <a:t>с</a:t>
            </a:r>
            <a:r>
              <a:rPr lang="ru-RU" dirty="0" smtClean="0">
                <a:solidFill>
                  <a:srgbClr val="025373"/>
                </a:solidFill>
                <a:latin typeface="Calibri" pitchFamily="34" charset="0"/>
                <a:cs typeface="Calibri" pitchFamily="34" charset="0"/>
              </a:rPr>
              <a:t> </a:t>
            </a:r>
            <a:r>
              <a:rPr lang="ru-RU" dirty="0" smtClean="0">
                <a:solidFill>
                  <a:srgbClr val="025373"/>
                </a:solidFill>
                <a:latin typeface="Calibri" pitchFamily="34" charset="0"/>
                <a:cs typeface="Calibri" pitchFamily="34" charset="0"/>
              </a:rPr>
              <a:t>«пассивных» доходов (дивиденды </a:t>
            </a:r>
            <a:r>
              <a:rPr lang="ru-RU" dirty="0">
                <a:solidFill>
                  <a:srgbClr val="025373"/>
                </a:solidFill>
                <a:latin typeface="Calibri" pitchFamily="34" charset="0"/>
                <a:cs typeface="Calibri" pitchFamily="34" charset="0"/>
              </a:rPr>
              <a:t>резидентов, доходов от продажи имущества, </a:t>
            </a:r>
            <a:r>
              <a:rPr lang="ru-RU" dirty="0" smtClean="0">
                <a:solidFill>
                  <a:srgbClr val="025373"/>
                </a:solidFill>
                <a:latin typeface="Calibri" pitchFamily="34" charset="0"/>
                <a:cs typeface="Calibri" pitchFamily="34" charset="0"/>
              </a:rPr>
              <a:t>проценты </a:t>
            </a:r>
            <a:r>
              <a:rPr lang="ru-RU" dirty="0">
                <a:solidFill>
                  <a:srgbClr val="025373"/>
                </a:solidFill>
                <a:latin typeface="Calibri" pitchFamily="34" charset="0"/>
                <a:cs typeface="Calibri" pitchFamily="34" charset="0"/>
              </a:rPr>
              <a:t>по </a:t>
            </a:r>
            <a:r>
              <a:rPr lang="ru-RU" dirty="0" smtClean="0">
                <a:solidFill>
                  <a:srgbClr val="025373"/>
                </a:solidFill>
                <a:latin typeface="Calibri" pitchFamily="34" charset="0"/>
                <a:cs typeface="Calibri" pitchFamily="34" charset="0"/>
              </a:rPr>
              <a:t>вкладам</a:t>
            </a:r>
            <a:r>
              <a:rPr lang="ru-RU" dirty="0" smtClean="0">
                <a:solidFill>
                  <a:srgbClr val="025373"/>
                </a:solidFill>
                <a:latin typeface="Calibri" pitchFamily="34" charset="0"/>
                <a:cs typeface="Calibri" pitchFamily="34" charset="0"/>
              </a:rPr>
              <a:t>, реализация долей  и пр.)</a:t>
            </a:r>
            <a:endParaRPr lang="ru-RU" dirty="0">
              <a:solidFill>
                <a:srgbClr val="025373"/>
              </a:solidFill>
              <a:latin typeface="Calibri" pitchFamily="34" charset="0"/>
              <a:cs typeface="Calibri" pitchFamily="34" charset="0"/>
            </a:endParaRPr>
          </a:p>
        </p:txBody>
      </p:sp>
      <p:graphicFrame>
        <p:nvGraphicFramePr>
          <p:cNvPr id="13" name="Таблица 12"/>
          <p:cNvGraphicFramePr>
            <a:graphicFrameLocks noGrp="1"/>
          </p:cNvGraphicFramePr>
          <p:nvPr>
            <p:extLst>
              <p:ext uri="{D42A27DB-BD31-4B8C-83A1-F6EECF244321}">
                <p14:modId xmlns:p14="http://schemas.microsoft.com/office/powerpoint/2010/main" xmlns="" val="2569407472"/>
              </p:ext>
            </p:extLst>
          </p:nvPr>
        </p:nvGraphicFramePr>
        <p:xfrm>
          <a:off x="179512" y="2193708"/>
          <a:ext cx="8568952" cy="1350151"/>
        </p:xfrm>
        <a:graphic>
          <a:graphicData uri="http://schemas.openxmlformats.org/drawingml/2006/table">
            <a:tbl>
              <a:tblPr/>
              <a:tblGrid>
                <a:gridCol w="4284476">
                  <a:extLst>
                    <a:ext uri="{9D8B030D-6E8A-4147-A177-3AD203B41FA5}">
                      <a16:colId xmlns:a16="http://schemas.microsoft.com/office/drawing/2014/main" xmlns="" val="20000"/>
                    </a:ext>
                  </a:extLst>
                </a:gridCol>
                <a:gridCol w="4284476">
                  <a:extLst>
                    <a:ext uri="{9D8B030D-6E8A-4147-A177-3AD203B41FA5}">
                      <a16:colId xmlns:a16="http://schemas.microsoft.com/office/drawing/2014/main" xmlns="" val="20001"/>
                    </a:ext>
                  </a:extLst>
                </a:gridCol>
              </a:tblGrid>
              <a:tr h="424229">
                <a:tc>
                  <a:txBody>
                    <a:bodyPr/>
                    <a:lstStyle/>
                    <a:p>
                      <a:pPr algn="ctr">
                        <a:lnSpc>
                          <a:spcPct val="115000"/>
                        </a:lnSpc>
                        <a:spcAft>
                          <a:spcPts val="0"/>
                        </a:spcAft>
                      </a:pPr>
                      <a:r>
                        <a:rPr lang="ru-RU" sz="1600" b="1" dirty="0">
                          <a:solidFill>
                            <a:srgbClr val="025373"/>
                          </a:solidFill>
                          <a:latin typeface="Calibri" pitchFamily="34" charset="0"/>
                          <a:ea typeface="Times New Roman"/>
                          <a:cs typeface="Calibri" pitchFamily="34" charset="0"/>
                        </a:rPr>
                        <a:t>Сумма дохода, руб.</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1600" b="1" kern="1200" dirty="0">
                          <a:solidFill>
                            <a:srgbClr val="025373"/>
                          </a:solidFill>
                          <a:latin typeface="Calibri" pitchFamily="34" charset="0"/>
                          <a:ea typeface="Times New Roman"/>
                          <a:cs typeface="Calibri" pitchFamily="34" charset="0"/>
                        </a:rPr>
                        <a:t>Ставки с 2025 года</a:t>
                      </a: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52118">
                <a:tc>
                  <a:txBody>
                    <a:bodyPr/>
                    <a:lstStyle/>
                    <a:p>
                      <a:pPr>
                        <a:lnSpc>
                          <a:spcPct val="115000"/>
                        </a:lnSpc>
                        <a:spcAft>
                          <a:spcPts val="0"/>
                        </a:spcAft>
                      </a:pPr>
                      <a:r>
                        <a:rPr lang="ru-RU" sz="1600" dirty="0">
                          <a:solidFill>
                            <a:srgbClr val="025373"/>
                          </a:solidFill>
                          <a:latin typeface="Calibri" pitchFamily="34" charset="0"/>
                          <a:ea typeface="Times New Roman"/>
                          <a:cs typeface="Calibri" pitchFamily="34" charset="0"/>
                        </a:rPr>
                        <a:t>До 2 400 000 включительно</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25373"/>
                          </a:solidFill>
                          <a:latin typeface="Calibri" pitchFamily="34" charset="0"/>
                          <a:ea typeface="Times New Roman"/>
                          <a:cs typeface="Calibri" pitchFamily="34" charset="0"/>
                        </a:rPr>
                        <a:t>Доход </a:t>
                      </a:r>
                      <a:r>
                        <a:rPr lang="en-US" sz="1600" dirty="0">
                          <a:solidFill>
                            <a:srgbClr val="025373"/>
                          </a:solidFill>
                          <a:latin typeface="Calibri" pitchFamily="34" charset="0"/>
                          <a:ea typeface="Times New Roman"/>
                          <a:cs typeface="Calibri" pitchFamily="34" charset="0"/>
                        </a:rPr>
                        <a:t>x</a:t>
                      </a:r>
                      <a:r>
                        <a:rPr lang="en-US" sz="1600" baseline="0" dirty="0">
                          <a:solidFill>
                            <a:srgbClr val="025373"/>
                          </a:solidFill>
                          <a:latin typeface="Calibri" pitchFamily="34" charset="0"/>
                          <a:ea typeface="Times New Roman"/>
                          <a:cs typeface="Calibri" pitchFamily="34" charset="0"/>
                        </a:rPr>
                        <a:t> </a:t>
                      </a:r>
                      <a:r>
                        <a:rPr lang="ru-RU" sz="1600" dirty="0">
                          <a:solidFill>
                            <a:srgbClr val="025373"/>
                          </a:solidFill>
                          <a:latin typeface="Calibri" pitchFamily="34" charset="0"/>
                          <a:ea typeface="Times New Roman"/>
                          <a:cs typeface="Calibri" pitchFamily="34" charset="0"/>
                        </a:rPr>
                        <a:t>13%</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73804">
                <a:tc>
                  <a:txBody>
                    <a:bodyPr/>
                    <a:lstStyle/>
                    <a:p>
                      <a:pPr>
                        <a:lnSpc>
                          <a:spcPct val="115000"/>
                        </a:lnSpc>
                        <a:spcAft>
                          <a:spcPts val="0"/>
                        </a:spcAft>
                      </a:pPr>
                      <a:r>
                        <a:rPr lang="ru-RU" sz="1600" dirty="0">
                          <a:solidFill>
                            <a:srgbClr val="025373"/>
                          </a:solidFill>
                          <a:latin typeface="Calibri" pitchFamily="34" charset="0"/>
                          <a:ea typeface="Times New Roman"/>
                          <a:cs typeface="Calibri" pitchFamily="34" charset="0"/>
                        </a:rPr>
                        <a:t>От 2 400 001</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25373"/>
                          </a:solidFill>
                          <a:latin typeface="Calibri" pitchFamily="34" charset="0"/>
                          <a:ea typeface="Times New Roman"/>
                          <a:cs typeface="Calibri" pitchFamily="34" charset="0"/>
                        </a:rPr>
                        <a:t>312 000 + (доход – 2 400 000) </a:t>
                      </a:r>
                      <a:r>
                        <a:rPr lang="en-US" sz="1600" dirty="0">
                          <a:solidFill>
                            <a:srgbClr val="025373"/>
                          </a:solidFill>
                          <a:latin typeface="Calibri" pitchFamily="34" charset="0"/>
                          <a:ea typeface="Times New Roman"/>
                          <a:cs typeface="Calibri" pitchFamily="34" charset="0"/>
                        </a:rPr>
                        <a:t>x</a:t>
                      </a:r>
                      <a:r>
                        <a:rPr lang="ru-RU" sz="1600" dirty="0">
                          <a:solidFill>
                            <a:srgbClr val="025373"/>
                          </a:solidFill>
                          <a:latin typeface="Calibri" pitchFamily="34" charset="0"/>
                          <a:ea typeface="Times New Roman"/>
                          <a:cs typeface="Calibri" pitchFamily="34" charset="0"/>
                        </a:rPr>
                        <a:t> 15%</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
        <p:nvSpPr>
          <p:cNvPr id="11" name="Прямоугольник 10"/>
          <p:cNvSpPr/>
          <p:nvPr/>
        </p:nvSpPr>
        <p:spPr>
          <a:xfrm>
            <a:off x="214282" y="4500576"/>
            <a:ext cx="3845220" cy="357534"/>
          </a:xfrm>
          <a:prstGeom prst="rect">
            <a:avLst/>
          </a:prstGeom>
        </p:spPr>
        <p:txBody>
          <a:bodyPr wrap="none">
            <a:spAutoFit/>
          </a:bodyPr>
          <a:lstStyle/>
          <a:p>
            <a:pPr algn="ctr">
              <a:lnSpc>
                <a:spcPct val="115000"/>
              </a:lnSpc>
              <a:spcAft>
                <a:spcPts val="0"/>
              </a:spcAft>
            </a:pPr>
            <a:r>
              <a:rPr lang="ru-RU" sz="1600" b="1" dirty="0">
                <a:solidFill>
                  <a:srgbClr val="025373"/>
                </a:solidFill>
                <a:latin typeface="Calibri" pitchFamily="34" charset="0"/>
                <a:ea typeface="Times New Roman"/>
                <a:cs typeface="Calibri" pitchFamily="34" charset="0"/>
              </a:rPr>
              <a:t>Пункт 6 ст. 210 НК РФ, п. 1.1 ст. 224 НК РФ</a:t>
            </a:r>
          </a:p>
        </p:txBody>
      </p:sp>
      <p:sp>
        <p:nvSpPr>
          <p:cNvPr id="6" name="Rectangle 1"/>
          <p:cNvSpPr>
            <a:spLocks noChangeArrowheads="1"/>
          </p:cNvSpPr>
          <p:nvPr/>
        </p:nvSpPr>
        <p:spPr bwMode="auto">
          <a:xfrm>
            <a:off x="2500298" y="428610"/>
            <a:ext cx="391885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400" b="1" dirty="0">
                <a:solidFill>
                  <a:srgbClr val="025373"/>
                </a:solidFill>
                <a:latin typeface="Calibri" pitchFamily="34" charset="0"/>
                <a:cs typeface="Calibri" pitchFamily="34" charset="0"/>
              </a:rPr>
              <a:t>Ставки налога с 2025 года </a:t>
            </a:r>
          </a:p>
        </p:txBody>
      </p:sp>
    </p:spTree>
    <p:extLst>
      <p:ext uri="{BB962C8B-B14F-4D97-AF65-F5344CB8AC3E}">
        <p14:creationId xmlns:p14="http://schemas.microsoft.com/office/powerpoint/2010/main" xmlns="" val="353575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1691680" y="123478"/>
            <a:ext cx="61206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400" b="1" dirty="0">
                <a:solidFill>
                  <a:srgbClr val="025373"/>
                </a:solidFill>
                <a:latin typeface="Calibri" pitchFamily="34" charset="0"/>
                <a:cs typeface="Calibri" pitchFamily="34" charset="0"/>
              </a:rPr>
              <a:t>Расчет налога налога с 2025 года </a:t>
            </a:r>
          </a:p>
        </p:txBody>
      </p:sp>
      <p:sp>
        <p:nvSpPr>
          <p:cNvPr id="6" name="Прямоугольник 5"/>
          <p:cNvSpPr/>
          <p:nvPr/>
        </p:nvSpPr>
        <p:spPr>
          <a:xfrm>
            <a:off x="395536" y="573528"/>
            <a:ext cx="8208912" cy="1077218"/>
          </a:xfrm>
          <a:prstGeom prst="rect">
            <a:avLst/>
          </a:prstGeom>
        </p:spPr>
        <p:txBody>
          <a:bodyPr wrap="square">
            <a:spAutoFit/>
          </a:bodyPr>
          <a:lstStyle/>
          <a:p>
            <a:r>
              <a:rPr lang="ru-RU" sz="1600" dirty="0">
                <a:solidFill>
                  <a:srgbClr val="025373"/>
                </a:solidFill>
                <a:latin typeface="Calibri" pitchFamily="34" charset="0"/>
                <a:cs typeface="Calibri" pitchFamily="34" charset="0"/>
              </a:rPr>
              <a:t>Суммарный облагаемый НДФЛ доход работника за год составил 7 000 000 руб., из них:</a:t>
            </a:r>
          </a:p>
          <a:p>
            <a:r>
              <a:rPr lang="ru-RU" sz="1600" dirty="0">
                <a:solidFill>
                  <a:srgbClr val="025373"/>
                </a:solidFill>
                <a:latin typeface="Calibri" pitchFamily="34" charset="0"/>
                <a:cs typeface="Calibri" pitchFamily="34" charset="0"/>
              </a:rPr>
              <a:t>– зарплата и другие доходы – 4 000 000 руб.;</a:t>
            </a:r>
          </a:p>
          <a:p>
            <a:r>
              <a:rPr lang="ru-RU" sz="1600" dirty="0">
                <a:solidFill>
                  <a:srgbClr val="025373"/>
                </a:solidFill>
                <a:latin typeface="Calibri" pitchFamily="34" charset="0"/>
                <a:cs typeface="Calibri" pitchFamily="34" charset="0"/>
              </a:rPr>
              <a:t>– дивиденды – 3 000 000 руб.</a:t>
            </a:r>
          </a:p>
          <a:p>
            <a:r>
              <a:rPr lang="ru-RU" sz="1600" dirty="0">
                <a:solidFill>
                  <a:srgbClr val="025373"/>
                </a:solidFill>
                <a:latin typeface="Calibri" pitchFamily="34" charset="0"/>
                <a:cs typeface="Calibri" pitchFamily="34" charset="0"/>
              </a:rPr>
              <a:t>Сотрудник резидент РФ.</a:t>
            </a:r>
          </a:p>
        </p:txBody>
      </p:sp>
      <p:graphicFrame>
        <p:nvGraphicFramePr>
          <p:cNvPr id="7" name="Таблица 6"/>
          <p:cNvGraphicFramePr>
            <a:graphicFrameLocks noGrp="1"/>
          </p:cNvGraphicFramePr>
          <p:nvPr/>
        </p:nvGraphicFramePr>
        <p:xfrm>
          <a:off x="251520" y="1707654"/>
          <a:ext cx="8640960" cy="3063240"/>
        </p:xfrm>
        <a:graphic>
          <a:graphicData uri="http://schemas.openxmlformats.org/drawingml/2006/table">
            <a:tbl>
              <a:tblPr firstRow="1" bandRow="1">
                <a:tableStyleId>{5C22544A-7EE6-4342-B048-85BDC9FD1C3A}</a:tableStyleId>
              </a:tblPr>
              <a:tblGrid>
                <a:gridCol w="4104456">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4343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b="1" i="0" dirty="0">
                          <a:solidFill>
                            <a:srgbClr val="025373"/>
                          </a:solidFill>
                        </a:rPr>
                        <a:t>Расчет для 2024 года</a:t>
                      </a:r>
                      <a:endParaRPr lang="ru-RU" sz="1200" i="0" dirty="0">
                        <a:solidFill>
                          <a:srgbClr val="025373"/>
                        </a:solidFill>
                      </a:endParaRPr>
                    </a:p>
                    <a:p>
                      <a:pPr algn="ctr"/>
                      <a:endParaRPr lang="ru-RU" sz="1200" dirty="0">
                        <a:solidFill>
                          <a:srgbClr val="025373"/>
                        </a:solidFill>
                      </a:endParaRPr>
                    </a:p>
                  </a:txBody>
                  <a:tcPr marT="34290" marB="34290">
                    <a:solidFill>
                      <a:schemeClr val="tx2">
                        <a:lumMod val="20000"/>
                        <a:lumOff val="80000"/>
                      </a:schemeClr>
                    </a:solidFill>
                  </a:tcPr>
                </a:tc>
                <a:tc>
                  <a:txBody>
                    <a:bodyPr/>
                    <a:lstStyle/>
                    <a:p>
                      <a:pPr algn="ctr"/>
                      <a:r>
                        <a:rPr lang="ru-RU" sz="1200" b="1" i="0" dirty="0">
                          <a:solidFill>
                            <a:srgbClr val="025373"/>
                          </a:solidFill>
                        </a:rPr>
                        <a:t>Расчет для 2025 </a:t>
                      </a:r>
                      <a:endParaRPr lang="ru-RU" sz="1200" i="0" dirty="0">
                        <a:solidFill>
                          <a:srgbClr val="025373"/>
                        </a:solidFill>
                      </a:endParaRPr>
                    </a:p>
                  </a:txBody>
                  <a:tcPr marT="34290" marB="34290">
                    <a:solidFill>
                      <a:schemeClr val="tx2">
                        <a:lumMod val="20000"/>
                        <a:lumOff val="80000"/>
                      </a:schemeClr>
                    </a:solidFill>
                  </a:tcPr>
                </a:tc>
                <a:extLst>
                  <a:ext uri="{0D108BD9-81ED-4DB2-BD59-A6C34878D82A}">
                    <a16:rowId xmlns:a16="http://schemas.microsoft.com/office/drawing/2014/main" xmlns="" val="10000"/>
                  </a:ext>
                </a:extLst>
              </a:tr>
              <a:tr h="2628900">
                <a:tc>
                  <a:txBody>
                    <a:bodyPr/>
                    <a:lstStyle/>
                    <a:p>
                      <a:pPr algn="ctr"/>
                      <a:r>
                        <a:rPr lang="ru-RU" sz="1200" dirty="0">
                          <a:solidFill>
                            <a:srgbClr val="025373"/>
                          </a:solidFill>
                        </a:rPr>
                        <a:t>Обе суммы менее 5 000 000 руб., поэтому НДФЛ составит 910 000 руб. (7 000 000 руб. × 13%).</a:t>
                      </a:r>
                    </a:p>
                    <a:p>
                      <a:pPr algn="ctr"/>
                      <a:endParaRPr lang="ru-RU" sz="1200" dirty="0">
                        <a:solidFill>
                          <a:srgbClr val="025373"/>
                        </a:solidFill>
                      </a:endParaRPr>
                    </a:p>
                    <a:p>
                      <a:pPr algn="ctr"/>
                      <a:endParaRPr lang="ru-RU" sz="1200" dirty="0">
                        <a:solidFill>
                          <a:srgbClr val="025373"/>
                        </a:solidFill>
                      </a:endParaRPr>
                    </a:p>
                    <a:p>
                      <a:pPr algn="ctr"/>
                      <a:endParaRPr lang="ru-RU" sz="1200" dirty="0">
                        <a:solidFill>
                          <a:srgbClr val="025373"/>
                        </a:solidFill>
                      </a:endParaRPr>
                    </a:p>
                    <a:p>
                      <a:pPr algn="ctr"/>
                      <a:endParaRPr lang="ru-RU" sz="1200" dirty="0">
                        <a:solidFill>
                          <a:srgbClr val="025373"/>
                        </a:solidFill>
                      </a:endParaRPr>
                    </a:p>
                    <a:p>
                      <a:pPr algn="ctr"/>
                      <a:r>
                        <a:rPr lang="ru-RU" sz="1200" dirty="0">
                          <a:solidFill>
                            <a:srgbClr val="025373"/>
                          </a:solidFill>
                        </a:rPr>
                        <a:t> По итогам года ИФНС рассчитает сумму доплаты так:</a:t>
                      </a:r>
                    </a:p>
                    <a:p>
                      <a:pPr algn="ctr"/>
                      <a:r>
                        <a:rPr lang="ru-RU" sz="1200" dirty="0">
                          <a:solidFill>
                            <a:srgbClr val="025373"/>
                          </a:solidFill>
                        </a:rPr>
                        <a:t>(7 000 000 руб. – 5 000 000 руб.) × (15% – 13%) = 40 000 руб.</a:t>
                      </a:r>
                    </a:p>
                    <a:p>
                      <a:pPr algn="ctr"/>
                      <a:r>
                        <a:rPr lang="ru-RU" sz="1200" dirty="0">
                          <a:solidFill>
                            <a:srgbClr val="025373"/>
                          </a:solidFill>
                        </a:rPr>
                        <a:t>Эту сумму работник доплатит по уведомлению из ИФНС не позднее 1 декабря 2025 года.</a:t>
                      </a:r>
                    </a:p>
                    <a:p>
                      <a:pPr algn="ctr"/>
                      <a:r>
                        <a:rPr lang="ru-RU" sz="1200" dirty="0">
                          <a:solidFill>
                            <a:srgbClr val="025373"/>
                          </a:solidFill>
                        </a:rPr>
                        <a:t>Итого сумма налога – 950 000 руб. (910 000 + 40 000).</a:t>
                      </a:r>
                    </a:p>
                    <a:p>
                      <a:pPr algn="ctr"/>
                      <a:endParaRPr lang="ru-RU" sz="1200" dirty="0">
                        <a:solidFill>
                          <a:srgbClr val="025373"/>
                        </a:solidFill>
                      </a:endParaRPr>
                    </a:p>
                  </a:txBody>
                  <a:tcPr marT="34290" marB="34290">
                    <a:solidFill>
                      <a:schemeClr val="tx2">
                        <a:lumMod val="20000"/>
                        <a:lumOff val="80000"/>
                      </a:schemeClr>
                    </a:solidFill>
                  </a:tcPr>
                </a:tc>
                <a:tc>
                  <a:txBody>
                    <a:bodyPr/>
                    <a:lstStyle/>
                    <a:p>
                      <a:pPr algn="ctr"/>
                      <a:r>
                        <a:rPr lang="ru-RU" sz="1200" dirty="0">
                          <a:solidFill>
                            <a:srgbClr val="025373"/>
                          </a:solidFill>
                        </a:rPr>
                        <a:t>Компания посчитает НДФЛ так:</a:t>
                      </a:r>
                    </a:p>
                    <a:p>
                      <a:pPr algn="ctr"/>
                      <a:r>
                        <a:rPr lang="ru-RU" sz="1200" dirty="0">
                          <a:solidFill>
                            <a:srgbClr val="025373"/>
                          </a:solidFill>
                        </a:rPr>
                        <a:t>– 2 400 000 руб. × 13% + (4 000 000 руб. – 2 400 000 руб.) × 15% = 552 000 руб. (с заработной платы);</a:t>
                      </a:r>
                    </a:p>
                    <a:p>
                      <a:pPr algn="ctr"/>
                      <a:r>
                        <a:rPr lang="ru-RU" sz="1200" dirty="0">
                          <a:solidFill>
                            <a:srgbClr val="025373"/>
                          </a:solidFill>
                        </a:rPr>
                        <a:t>– 2 400 000 руб. × 13% + (3 000 000 руб. – 2 400 000 руб.) × 15% = 402 000 руб. (с дивидендов).</a:t>
                      </a:r>
                    </a:p>
                    <a:p>
                      <a:pPr algn="ctr"/>
                      <a:r>
                        <a:rPr lang="ru-RU" sz="1200" dirty="0">
                          <a:solidFill>
                            <a:srgbClr val="025373"/>
                          </a:solidFill>
                        </a:rPr>
                        <a:t>Итого 954 000 руб. (552 000 + 402 000).</a:t>
                      </a:r>
                    </a:p>
                    <a:p>
                      <a:pPr algn="ctr"/>
                      <a:endParaRPr lang="ru-RU" sz="1200" dirty="0">
                        <a:solidFill>
                          <a:srgbClr val="025373"/>
                        </a:solidFill>
                      </a:endParaRPr>
                    </a:p>
                    <a:p>
                      <a:pPr algn="ctr"/>
                      <a:endParaRPr lang="ru-RU" sz="1200" dirty="0">
                        <a:solidFill>
                          <a:srgbClr val="025373"/>
                        </a:solidFill>
                      </a:endParaRPr>
                    </a:p>
                    <a:p>
                      <a:pPr algn="ctr"/>
                      <a:r>
                        <a:rPr lang="ru-RU" sz="1200" dirty="0">
                          <a:solidFill>
                            <a:srgbClr val="025373"/>
                          </a:solidFill>
                        </a:rPr>
                        <a:t>По итогам года ничего доплачивать не придется. По новым правилам расчета НДФЛ складывать зарплату с дивидендами для расчета НДФЛ налоговики больше не будут. Получается, что в данном случае сумма налога вырастет всего на 4000 руб. (954 000 – 950 000).</a:t>
                      </a:r>
                    </a:p>
                    <a:p>
                      <a:pPr algn="ctr"/>
                      <a:endParaRPr lang="ru-RU" sz="1200" dirty="0">
                        <a:solidFill>
                          <a:srgbClr val="025373"/>
                        </a:solidFill>
                      </a:endParaRPr>
                    </a:p>
                  </a:txBody>
                  <a:tcPr marT="34290" marB="34290">
                    <a:solidFill>
                      <a:schemeClr val="tx2">
                        <a:lumMod val="20000"/>
                        <a:lumOff val="80000"/>
                      </a:schemeClr>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xmlns="" val="353575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Таблица 8"/>
          <p:cNvGraphicFramePr>
            <a:graphicFrameLocks noGrp="1"/>
          </p:cNvGraphicFramePr>
          <p:nvPr>
            <p:extLst>
              <p:ext uri="{D42A27DB-BD31-4B8C-83A1-F6EECF244321}">
                <p14:modId xmlns:p14="http://schemas.microsoft.com/office/powerpoint/2010/main" xmlns="" val="3509964222"/>
              </p:ext>
            </p:extLst>
          </p:nvPr>
        </p:nvGraphicFramePr>
        <p:xfrm>
          <a:off x="428596" y="2071684"/>
          <a:ext cx="8215370" cy="948716"/>
        </p:xfrm>
        <a:graphic>
          <a:graphicData uri="http://schemas.openxmlformats.org/drawingml/2006/table">
            <a:tbl>
              <a:tblPr/>
              <a:tblGrid>
                <a:gridCol w="4107685">
                  <a:extLst>
                    <a:ext uri="{9D8B030D-6E8A-4147-A177-3AD203B41FA5}">
                      <a16:colId xmlns:a16="http://schemas.microsoft.com/office/drawing/2014/main" xmlns="" val="20000"/>
                    </a:ext>
                  </a:extLst>
                </a:gridCol>
                <a:gridCol w="4107685">
                  <a:extLst>
                    <a:ext uri="{9D8B030D-6E8A-4147-A177-3AD203B41FA5}">
                      <a16:colId xmlns:a16="http://schemas.microsoft.com/office/drawing/2014/main" xmlns="" val="20001"/>
                    </a:ext>
                  </a:extLst>
                </a:gridCol>
              </a:tblGrid>
              <a:tr h="311901">
                <a:tc>
                  <a:txBody>
                    <a:bodyPr/>
                    <a:lstStyle/>
                    <a:p>
                      <a:pPr algn="ctr">
                        <a:lnSpc>
                          <a:spcPct val="115000"/>
                        </a:lnSpc>
                        <a:spcAft>
                          <a:spcPts val="0"/>
                        </a:spcAft>
                      </a:pPr>
                      <a:r>
                        <a:rPr lang="ru-RU" sz="1600" b="1" dirty="0">
                          <a:solidFill>
                            <a:srgbClr val="025373"/>
                          </a:solidFill>
                          <a:latin typeface="Calibri" pitchFamily="34" charset="0"/>
                          <a:ea typeface="Times New Roman"/>
                          <a:cs typeface="Calibri" pitchFamily="34" charset="0"/>
                        </a:rPr>
                        <a:t>Сумма дохода, руб.</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1600" b="1" kern="1200" dirty="0">
                          <a:solidFill>
                            <a:srgbClr val="025373"/>
                          </a:solidFill>
                          <a:latin typeface="Calibri" pitchFamily="34" charset="0"/>
                          <a:ea typeface="Times New Roman"/>
                          <a:cs typeface="Calibri" pitchFamily="34" charset="0"/>
                        </a:rPr>
                        <a:t>Ставки с 2025 года</a:t>
                      </a: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38169">
                <a:tc>
                  <a:txBody>
                    <a:bodyPr/>
                    <a:lstStyle/>
                    <a:p>
                      <a:pPr>
                        <a:lnSpc>
                          <a:spcPct val="115000"/>
                        </a:lnSpc>
                        <a:spcAft>
                          <a:spcPts val="0"/>
                        </a:spcAft>
                      </a:pPr>
                      <a:r>
                        <a:rPr lang="ru-RU" sz="1600" dirty="0">
                          <a:solidFill>
                            <a:srgbClr val="025373"/>
                          </a:solidFill>
                          <a:latin typeface="Calibri" pitchFamily="34" charset="0"/>
                          <a:ea typeface="Times New Roman"/>
                          <a:cs typeface="Calibri" pitchFamily="34" charset="0"/>
                        </a:rPr>
                        <a:t>До 5 000 000 включительно</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25373"/>
                          </a:solidFill>
                          <a:latin typeface="Calibri" pitchFamily="34" charset="0"/>
                          <a:ea typeface="Times New Roman"/>
                          <a:cs typeface="Calibri" pitchFamily="34" charset="0"/>
                        </a:rPr>
                        <a:t>Доход</a:t>
                      </a:r>
                      <a:r>
                        <a:rPr lang="en-US" sz="1600" dirty="0">
                          <a:solidFill>
                            <a:srgbClr val="025373"/>
                          </a:solidFill>
                          <a:latin typeface="Calibri" pitchFamily="34" charset="0"/>
                          <a:ea typeface="Times New Roman"/>
                          <a:cs typeface="Calibri" pitchFamily="34" charset="0"/>
                        </a:rPr>
                        <a:t> </a:t>
                      </a:r>
                      <a:r>
                        <a:rPr lang="ru-RU" sz="1600" dirty="0">
                          <a:solidFill>
                            <a:srgbClr val="025373"/>
                          </a:solidFill>
                          <a:latin typeface="Calibri" pitchFamily="34" charset="0"/>
                          <a:ea typeface="Times New Roman"/>
                          <a:cs typeface="Calibri" pitchFamily="34" charset="0"/>
                        </a:rPr>
                        <a:t> </a:t>
                      </a:r>
                      <a:r>
                        <a:rPr lang="en-US" sz="1600" dirty="0">
                          <a:solidFill>
                            <a:srgbClr val="025373"/>
                          </a:solidFill>
                          <a:latin typeface="Calibri" pitchFamily="34" charset="0"/>
                          <a:ea typeface="Times New Roman"/>
                          <a:cs typeface="Calibri" pitchFamily="34" charset="0"/>
                        </a:rPr>
                        <a:t>x</a:t>
                      </a:r>
                      <a:r>
                        <a:rPr lang="ru-RU" sz="1600" dirty="0">
                          <a:solidFill>
                            <a:srgbClr val="025373"/>
                          </a:solidFill>
                          <a:latin typeface="Calibri" pitchFamily="34" charset="0"/>
                          <a:ea typeface="Times New Roman"/>
                          <a:cs typeface="Calibri" pitchFamily="34" charset="0"/>
                        </a:rPr>
                        <a:t> 13%</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98646">
                <a:tc>
                  <a:txBody>
                    <a:bodyPr/>
                    <a:lstStyle/>
                    <a:p>
                      <a:pPr>
                        <a:lnSpc>
                          <a:spcPct val="115000"/>
                        </a:lnSpc>
                        <a:spcAft>
                          <a:spcPts val="0"/>
                        </a:spcAft>
                      </a:pPr>
                      <a:r>
                        <a:rPr lang="ru-RU" sz="1600" dirty="0">
                          <a:solidFill>
                            <a:srgbClr val="025373"/>
                          </a:solidFill>
                          <a:latin typeface="Calibri" pitchFamily="34" charset="0"/>
                          <a:ea typeface="Times New Roman"/>
                          <a:cs typeface="Calibri" pitchFamily="34" charset="0"/>
                        </a:rPr>
                        <a:t>От 5 000 001</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25373"/>
                          </a:solidFill>
                          <a:latin typeface="Calibri" pitchFamily="34" charset="0"/>
                          <a:ea typeface="Times New Roman"/>
                          <a:cs typeface="Calibri" pitchFamily="34" charset="0"/>
                        </a:rPr>
                        <a:t>650 000 + (доход – 5 000 000) </a:t>
                      </a:r>
                      <a:r>
                        <a:rPr lang="en-US" sz="1600" dirty="0">
                          <a:solidFill>
                            <a:srgbClr val="025373"/>
                          </a:solidFill>
                          <a:latin typeface="Calibri" pitchFamily="34" charset="0"/>
                          <a:ea typeface="Times New Roman"/>
                          <a:cs typeface="Calibri" pitchFamily="34" charset="0"/>
                        </a:rPr>
                        <a:t>x </a:t>
                      </a:r>
                      <a:r>
                        <a:rPr lang="ru-RU" sz="1600" dirty="0">
                          <a:solidFill>
                            <a:srgbClr val="025373"/>
                          </a:solidFill>
                          <a:latin typeface="Calibri" pitchFamily="34" charset="0"/>
                          <a:ea typeface="Times New Roman"/>
                          <a:cs typeface="Calibri" pitchFamily="34" charset="0"/>
                        </a:rPr>
                        <a:t>15%</a:t>
                      </a:r>
                      <a:endParaRPr lang="ru-RU" sz="1600" dirty="0">
                        <a:solidFill>
                          <a:srgbClr val="025373"/>
                        </a:solidFill>
                        <a:latin typeface="Calibri" pitchFamily="34" charset="0"/>
                        <a:ea typeface="Calibri"/>
                        <a:cs typeface="Calibri" pitchFamily="34" charset="0"/>
                      </a:endParaRPr>
                    </a:p>
                  </a:txBody>
                  <a:tcPr marL="9525" marR="952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
        <p:nvSpPr>
          <p:cNvPr id="10" name="Прямоугольник 9"/>
          <p:cNvSpPr/>
          <p:nvPr/>
        </p:nvSpPr>
        <p:spPr>
          <a:xfrm>
            <a:off x="323528" y="627534"/>
            <a:ext cx="8424531" cy="1323439"/>
          </a:xfrm>
          <a:prstGeom prst="rect">
            <a:avLst/>
          </a:prstGeom>
        </p:spPr>
        <p:txBody>
          <a:bodyPr wrap="square">
            <a:spAutoFit/>
          </a:bodyPr>
          <a:lstStyle/>
          <a:p>
            <a:pPr algn="just"/>
            <a:r>
              <a:rPr lang="ru-RU" sz="1600" dirty="0">
                <a:solidFill>
                  <a:srgbClr val="025373"/>
                </a:solidFill>
                <a:latin typeface="Calibri" pitchFamily="34" charset="0"/>
                <a:cs typeface="Calibri" pitchFamily="34" charset="0"/>
              </a:rPr>
              <a:t>Доходы в виде оплаты труда, получаемые лицами, </a:t>
            </a:r>
            <a:r>
              <a:rPr lang="ru-RU" sz="1600" b="1" dirty="0">
                <a:solidFill>
                  <a:srgbClr val="025373"/>
                </a:solidFill>
                <a:latin typeface="Calibri" pitchFamily="34" charset="0"/>
                <a:cs typeface="Calibri" pitchFamily="34" charset="0"/>
              </a:rPr>
              <a:t>работающими в районах Крайнего Севера, приравненных к ним местностях, </a:t>
            </a:r>
            <a:r>
              <a:rPr lang="ru-RU" sz="1600" dirty="0">
                <a:solidFill>
                  <a:srgbClr val="025373"/>
                </a:solidFill>
                <a:latin typeface="Calibri" pitchFamily="34" charset="0"/>
                <a:cs typeface="Calibri" pitchFamily="34" charset="0"/>
              </a:rPr>
              <a:t>других местностях (районах) с неблагоприятными (особыми) климатическими или экологическими условиями в части, в части, относящейся к установленным </a:t>
            </a:r>
            <a:r>
              <a:rPr lang="ru-RU" sz="1600" b="1" dirty="0">
                <a:solidFill>
                  <a:srgbClr val="025373"/>
                </a:solidFill>
                <a:latin typeface="Calibri" pitchFamily="34" charset="0"/>
                <a:cs typeface="Calibri" pitchFamily="34" charset="0"/>
              </a:rPr>
              <a:t>районным коэффициентам </a:t>
            </a:r>
            <a:r>
              <a:rPr lang="ru-RU" sz="1600" dirty="0">
                <a:solidFill>
                  <a:srgbClr val="025373"/>
                </a:solidFill>
                <a:latin typeface="Calibri" pitchFamily="34" charset="0"/>
                <a:cs typeface="Calibri" pitchFamily="34" charset="0"/>
              </a:rPr>
              <a:t>к заработной плате за работу (службу) в данных районах или местностях и </a:t>
            </a:r>
            <a:r>
              <a:rPr lang="ru-RU" sz="1600" b="1" dirty="0">
                <a:solidFill>
                  <a:srgbClr val="025373"/>
                </a:solidFill>
                <a:latin typeface="Calibri" pitchFamily="34" charset="0"/>
                <a:cs typeface="Calibri" pitchFamily="34" charset="0"/>
              </a:rPr>
              <a:t>процентным надбавкам к заработной плате </a:t>
            </a:r>
            <a:r>
              <a:rPr lang="en-US" sz="1600" dirty="0">
                <a:solidFill>
                  <a:srgbClr val="025373"/>
                </a:solidFill>
                <a:latin typeface="Calibri" pitchFamily="34" charset="0"/>
                <a:cs typeface="Calibri" pitchFamily="34" charset="0"/>
              </a:rPr>
              <a:t>.</a:t>
            </a:r>
            <a:endParaRPr lang="ru-RU" sz="1600" dirty="0">
              <a:solidFill>
                <a:srgbClr val="025373"/>
              </a:solidFill>
              <a:latin typeface="Calibri" pitchFamily="34" charset="0"/>
              <a:cs typeface="Calibri" pitchFamily="34" charset="0"/>
            </a:endParaRPr>
          </a:p>
        </p:txBody>
      </p:sp>
      <p:sp>
        <p:nvSpPr>
          <p:cNvPr id="11" name="Прямоугольник 10"/>
          <p:cNvSpPr/>
          <p:nvPr/>
        </p:nvSpPr>
        <p:spPr>
          <a:xfrm>
            <a:off x="395536" y="4659982"/>
            <a:ext cx="4576189" cy="338554"/>
          </a:xfrm>
          <a:prstGeom prst="rect">
            <a:avLst/>
          </a:prstGeom>
        </p:spPr>
        <p:txBody>
          <a:bodyPr wrap="none">
            <a:spAutoFit/>
          </a:bodyPr>
          <a:lstStyle/>
          <a:p>
            <a:r>
              <a:rPr lang="ru-RU" sz="1600" b="1" dirty="0">
                <a:solidFill>
                  <a:srgbClr val="025373"/>
                </a:solidFill>
                <a:latin typeface="Calibri" pitchFamily="34" charset="0"/>
                <a:cs typeface="Calibri" pitchFamily="34" charset="0"/>
              </a:rPr>
              <a:t>Пункт 6.1, п. 6.2 ст. 210 НК РФ, п. 1.2 ст. 224 НК РФ</a:t>
            </a:r>
          </a:p>
        </p:txBody>
      </p:sp>
      <p:sp>
        <p:nvSpPr>
          <p:cNvPr id="16" name="Прямоугольник 15"/>
          <p:cNvSpPr/>
          <p:nvPr/>
        </p:nvSpPr>
        <p:spPr>
          <a:xfrm>
            <a:off x="357158" y="3268270"/>
            <a:ext cx="8136904" cy="1323439"/>
          </a:xfrm>
          <a:prstGeom prst="rect">
            <a:avLst/>
          </a:prstGeom>
        </p:spPr>
        <p:txBody>
          <a:bodyPr wrap="square">
            <a:spAutoFit/>
          </a:bodyPr>
          <a:lstStyle/>
          <a:p>
            <a:r>
              <a:rPr lang="ru-RU" sz="1600" b="1" dirty="0">
                <a:solidFill>
                  <a:srgbClr val="025373"/>
                </a:solidFill>
                <a:latin typeface="Calibri" pitchFamily="34" charset="0"/>
                <a:cs typeface="Calibri" pitchFamily="34" charset="0"/>
              </a:rPr>
              <a:t>Северные надбавки</a:t>
            </a:r>
          </a:p>
          <a:p>
            <a:r>
              <a:rPr lang="ru-RU" sz="1600" dirty="0">
                <a:solidFill>
                  <a:srgbClr val="025373"/>
                </a:solidFill>
                <a:latin typeface="Calibri" pitchFamily="34" charset="0"/>
                <a:cs typeface="Calibri" pitchFamily="34" charset="0"/>
              </a:rPr>
              <a:t>Для северных надбавок останутся прежние правила расчета НДФЛ:</a:t>
            </a:r>
          </a:p>
          <a:p>
            <a:r>
              <a:rPr lang="ru-RU" sz="1600" dirty="0">
                <a:solidFill>
                  <a:srgbClr val="025373"/>
                </a:solidFill>
                <a:latin typeface="Calibri" pitchFamily="34" charset="0"/>
                <a:cs typeface="Calibri" pitchFamily="34" charset="0"/>
              </a:rPr>
              <a:t>13 процентов в отношении дохода до 5 </a:t>
            </a:r>
            <a:r>
              <a:rPr lang="ru-RU" sz="1600" dirty="0" err="1">
                <a:solidFill>
                  <a:srgbClr val="025373"/>
                </a:solidFill>
                <a:latin typeface="Calibri" pitchFamily="34" charset="0"/>
                <a:cs typeface="Calibri" pitchFamily="34" charset="0"/>
              </a:rPr>
              <a:t>млн</a:t>
            </a:r>
            <a:r>
              <a:rPr lang="ru-RU" sz="1600" dirty="0">
                <a:solidFill>
                  <a:srgbClr val="025373"/>
                </a:solidFill>
                <a:latin typeface="Calibri" pitchFamily="34" charset="0"/>
                <a:cs typeface="Calibri" pitchFamily="34" charset="0"/>
              </a:rPr>
              <a:t> руб.;</a:t>
            </a:r>
          </a:p>
          <a:p>
            <a:r>
              <a:rPr lang="ru-RU" sz="1600" dirty="0">
                <a:solidFill>
                  <a:srgbClr val="025373"/>
                </a:solidFill>
                <a:latin typeface="Calibri" pitchFamily="34" charset="0"/>
                <a:cs typeface="Calibri" pitchFamily="34" charset="0"/>
              </a:rPr>
              <a:t>15 процентов — для дохода свыше 5 </a:t>
            </a:r>
            <a:r>
              <a:rPr lang="ru-RU" sz="1600" dirty="0" err="1">
                <a:solidFill>
                  <a:srgbClr val="025373"/>
                </a:solidFill>
                <a:latin typeface="Calibri" pitchFamily="34" charset="0"/>
                <a:cs typeface="Calibri" pitchFamily="34" charset="0"/>
              </a:rPr>
              <a:t>млн</a:t>
            </a:r>
            <a:r>
              <a:rPr lang="ru-RU" sz="1600" dirty="0">
                <a:solidFill>
                  <a:srgbClr val="025373"/>
                </a:solidFill>
                <a:latin typeface="Calibri" pitchFamily="34" charset="0"/>
                <a:cs typeface="Calibri" pitchFamily="34" charset="0"/>
              </a:rPr>
              <a:t> руб.</a:t>
            </a:r>
          </a:p>
          <a:p>
            <a:r>
              <a:rPr lang="ru-RU" sz="1600" dirty="0">
                <a:solidFill>
                  <a:srgbClr val="025373"/>
                </a:solidFill>
                <a:latin typeface="Calibri" pitchFamily="34" charset="0"/>
                <a:cs typeface="Calibri" pitchFamily="34" charset="0"/>
              </a:rPr>
              <a:t>НДФЛ с заработной платы нужно будет считать обособленно от надбавок.</a:t>
            </a:r>
          </a:p>
        </p:txBody>
      </p:sp>
      <p:sp>
        <p:nvSpPr>
          <p:cNvPr id="8" name="Rectangle 1"/>
          <p:cNvSpPr>
            <a:spLocks noChangeArrowheads="1"/>
          </p:cNvSpPr>
          <p:nvPr/>
        </p:nvSpPr>
        <p:spPr bwMode="auto">
          <a:xfrm>
            <a:off x="2339752" y="123478"/>
            <a:ext cx="391885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400" b="1" dirty="0">
                <a:solidFill>
                  <a:srgbClr val="025373"/>
                </a:solidFill>
                <a:latin typeface="Calibri" pitchFamily="34" charset="0"/>
                <a:cs typeface="Calibri" pitchFamily="34" charset="0"/>
              </a:rPr>
              <a:t>Ставки налога с 2025 года </a:t>
            </a:r>
          </a:p>
        </p:txBody>
      </p:sp>
    </p:spTree>
    <p:extLst>
      <p:ext uri="{BB962C8B-B14F-4D97-AF65-F5344CB8AC3E}">
        <p14:creationId xmlns:p14="http://schemas.microsoft.com/office/powerpoint/2010/main" xmlns="" val="353575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642924"/>
            <a:ext cx="8229600" cy="800100"/>
          </a:xfrm>
        </p:spPr>
        <p:txBody>
          <a:bodyPr>
            <a:normAutofit/>
          </a:bodyPr>
          <a:lstStyle/>
          <a:p>
            <a:pPr algn="l"/>
            <a:r>
              <a:rPr lang="ru-RU" sz="2000" b="1" dirty="0">
                <a:solidFill>
                  <a:srgbClr val="025373"/>
                </a:solidFill>
                <a:latin typeface="Calibri" pitchFamily="34" charset="0"/>
                <a:ea typeface="+mn-ea"/>
                <a:cs typeface="Calibri" pitchFamily="34" charset="0"/>
              </a:rPr>
              <a:t>Пример расчета НДФЛ северянам</a:t>
            </a:r>
          </a:p>
        </p:txBody>
      </p:sp>
      <p:sp>
        <p:nvSpPr>
          <p:cNvPr id="3" name="Содержимое 2"/>
          <p:cNvSpPr>
            <a:spLocks noGrp="1"/>
          </p:cNvSpPr>
          <p:nvPr>
            <p:ph idx="1"/>
          </p:nvPr>
        </p:nvSpPr>
        <p:spPr>
          <a:xfrm>
            <a:off x="467544" y="1221600"/>
            <a:ext cx="8229600" cy="3243834"/>
          </a:xfrm>
        </p:spPr>
        <p:txBody>
          <a:bodyPr>
            <a:normAutofit/>
          </a:bodyPr>
          <a:lstStyle/>
          <a:p>
            <a:pPr>
              <a:buNone/>
            </a:pPr>
            <a:endParaRPr lang="ru-RU" sz="1800" dirty="0">
              <a:solidFill>
                <a:srgbClr val="002060"/>
              </a:solidFill>
              <a:latin typeface="Calibri" pitchFamily="34" charset="0"/>
              <a:cs typeface="Calibri" pitchFamily="34" charset="0"/>
            </a:endParaRPr>
          </a:p>
          <a:p>
            <a:pPr marL="0" indent="0">
              <a:buNone/>
            </a:pPr>
            <a:r>
              <a:rPr lang="ru-RU" sz="1600" dirty="0">
                <a:solidFill>
                  <a:srgbClr val="025373"/>
                </a:solidFill>
                <a:latin typeface="Calibri" pitchFamily="34" charset="0"/>
                <a:cs typeface="Calibri" pitchFamily="34" charset="0"/>
              </a:rPr>
              <a:t>Иван Медведев с ежемесячной зарплатой 380 000  работает в Северодвинске Архангельской области. Эту сумму увеличивают:</a:t>
            </a:r>
          </a:p>
          <a:p>
            <a:pPr marL="0" indent="0">
              <a:buNone/>
            </a:pPr>
            <a:r>
              <a:rPr lang="ru-RU" sz="1600" dirty="0">
                <a:solidFill>
                  <a:srgbClr val="025373"/>
                </a:solidFill>
                <a:latin typeface="Calibri" pitchFamily="34" charset="0"/>
                <a:cs typeface="Calibri" pitchFamily="34" charset="0"/>
              </a:rPr>
              <a:t>на северную надбавку 80%, то есть 304 000: 380 000  × 80%;</a:t>
            </a:r>
          </a:p>
          <a:p>
            <a:pPr marL="0" indent="0">
              <a:buNone/>
            </a:pPr>
            <a:r>
              <a:rPr lang="ru-RU" sz="1600" dirty="0">
                <a:solidFill>
                  <a:srgbClr val="025373"/>
                </a:solidFill>
                <a:latin typeface="Calibri" pitchFamily="34" charset="0"/>
                <a:cs typeface="Calibri" pitchFamily="34" charset="0"/>
              </a:rPr>
              <a:t>на районный коэффициент 1,4, это 152 000: 380 000  × 0,4.</a:t>
            </a:r>
          </a:p>
          <a:p>
            <a:pPr marL="0" indent="0">
              <a:buNone/>
            </a:pPr>
            <a:r>
              <a:rPr lang="ru-RU" sz="1600" dirty="0">
                <a:solidFill>
                  <a:srgbClr val="025373"/>
                </a:solidFill>
                <a:latin typeface="Calibri" pitchFamily="34" charset="0"/>
                <a:cs typeface="Calibri" pitchFamily="34" charset="0"/>
              </a:rPr>
              <a:t>Общая сумма доплат: 304 000  + 152 000  = 456 000 ежемесячно.</a:t>
            </a:r>
          </a:p>
          <a:p>
            <a:pPr marL="0" indent="0">
              <a:buNone/>
            </a:pPr>
            <a:r>
              <a:rPr lang="ru-RU" sz="1600" dirty="0">
                <a:solidFill>
                  <a:srgbClr val="025373"/>
                </a:solidFill>
                <a:latin typeface="Calibri" pitchFamily="34" charset="0"/>
                <a:cs typeface="Calibri" pitchFamily="34" charset="0"/>
              </a:rPr>
              <a:t>К зарплате Медведева без надбавки и районного коэффициента бухгалтер применяет пятиступенчатую шкалу НДФЛ. </a:t>
            </a:r>
            <a:endParaRPr lang="en-US" sz="1600" dirty="0">
              <a:solidFill>
                <a:srgbClr val="025373"/>
              </a:solidFill>
              <a:latin typeface="Calibri" pitchFamily="34" charset="0"/>
              <a:cs typeface="Calibri" pitchFamily="34" charset="0"/>
            </a:endParaRPr>
          </a:p>
          <a:p>
            <a:pPr>
              <a:buNone/>
            </a:pPr>
            <a:r>
              <a:rPr lang="ru-RU" sz="1600" dirty="0">
                <a:solidFill>
                  <a:srgbClr val="025373"/>
                </a:solidFill>
                <a:latin typeface="Calibri" pitchFamily="34" charset="0"/>
                <a:cs typeface="Calibri" pitchFamily="34" charset="0"/>
              </a:rPr>
              <a:t>К надбавке применяется двухступенчатая шкала НДФЛ.</a:t>
            </a:r>
            <a:r>
              <a:rPr lang="ru-RU" sz="1600" dirty="0">
                <a:solidFill>
                  <a:srgbClr val="025373"/>
                </a:solidFill>
                <a:latin typeface="Calibri" pitchFamily="34" charset="0"/>
              </a:rPr>
              <a:t/>
            </a:r>
            <a:br>
              <a:rPr lang="ru-RU" sz="1600" dirty="0">
                <a:solidFill>
                  <a:srgbClr val="025373"/>
                </a:solidFill>
                <a:latin typeface="Calibri" pitchFamily="34" charset="0"/>
              </a:rPr>
            </a:br>
            <a:endParaRPr lang="ru-RU" sz="1600" dirty="0">
              <a:solidFill>
                <a:srgbClr val="025373"/>
              </a:solidFill>
              <a:latin typeface="Calibri" pitchFamily="34" charset="0"/>
              <a:hlinkClick r:id="rId2" action="ppaction://hlinkfil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FFEE596B-A331-10BD-7E7A-8EF49DE36EE6}"/>
              </a:ext>
            </a:extLst>
          </p:cNvPr>
          <p:cNvSpPr txBox="1"/>
          <p:nvPr/>
        </p:nvSpPr>
        <p:spPr>
          <a:xfrm>
            <a:off x="539552" y="267494"/>
            <a:ext cx="7920880" cy="830997"/>
          </a:xfrm>
          <a:prstGeom prst="rect">
            <a:avLst/>
          </a:prstGeom>
          <a:noFill/>
        </p:spPr>
        <p:txBody>
          <a:bodyPr wrap="square">
            <a:spAutoFit/>
          </a:bodyPr>
          <a:lstStyle/>
          <a:p>
            <a:pPr algn="ctr"/>
            <a:r>
              <a:rPr lang="ru-RU" sz="2400" b="1" dirty="0">
                <a:solidFill>
                  <a:srgbClr val="025373"/>
                </a:solidFill>
                <a:latin typeface="Calibri" pitchFamily="34" charset="0"/>
                <a:cs typeface="Calibri" pitchFamily="34" charset="0"/>
              </a:rPr>
              <a:t>Средний заработок и районные </a:t>
            </a:r>
            <a:r>
              <a:rPr lang="ru-RU" sz="2400" b="1" dirty="0" smtClean="0">
                <a:solidFill>
                  <a:srgbClr val="025373"/>
                </a:solidFill>
                <a:latin typeface="Calibri" pitchFamily="34" charset="0"/>
                <a:cs typeface="Calibri" pitchFamily="34" charset="0"/>
              </a:rPr>
              <a:t>коэффициенты до 1 января 2026 года</a:t>
            </a:r>
            <a:endParaRPr lang="ru-RU" sz="2400" b="1" dirty="0">
              <a:solidFill>
                <a:srgbClr val="025373"/>
              </a:solidFill>
              <a:latin typeface="Calibri" pitchFamily="34" charset="0"/>
              <a:cs typeface="Calibri" pitchFamily="34" charset="0"/>
            </a:endParaRPr>
          </a:p>
        </p:txBody>
      </p:sp>
      <p:sp>
        <p:nvSpPr>
          <p:cNvPr id="14" name="Содержимое 2"/>
          <p:cNvSpPr txBox="1">
            <a:spLocks/>
          </p:cNvSpPr>
          <p:nvPr/>
        </p:nvSpPr>
        <p:spPr>
          <a:xfrm>
            <a:off x="467544" y="1221600"/>
            <a:ext cx="8229600" cy="3243834"/>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800" b="0" i="0" u="none" strike="noStrike" kern="1200" cap="none" spc="0" normalizeH="0" baseline="0" noProof="0" dirty="0">
              <a:ln>
                <a:noFill/>
              </a:ln>
              <a:solidFill>
                <a:schemeClr val="tx1"/>
              </a:solidFill>
              <a:effectLst/>
              <a:uLnTx/>
              <a:uFillTx/>
              <a:latin typeface="+mn-lt"/>
              <a:ea typeface="+mn-ea"/>
              <a:cs typeface="+mn-cs"/>
              <a:hlinkClick r:id="rId2" action="ppaction://hlinkfile"/>
            </a:endParaRPr>
          </a:p>
        </p:txBody>
      </p:sp>
      <p:sp>
        <p:nvSpPr>
          <p:cNvPr id="8" name="Прямоугольник 7"/>
          <p:cNvSpPr/>
          <p:nvPr/>
        </p:nvSpPr>
        <p:spPr>
          <a:xfrm>
            <a:off x="467544" y="4515966"/>
            <a:ext cx="5340308" cy="369332"/>
          </a:xfrm>
          <a:prstGeom prst="rect">
            <a:avLst/>
          </a:prstGeom>
        </p:spPr>
        <p:txBody>
          <a:bodyPr wrap="none">
            <a:spAutoFit/>
          </a:bodyPr>
          <a:lstStyle/>
          <a:p>
            <a:pPr marL="342900" indent="-342900">
              <a:spcBef>
                <a:spcPct val="20000"/>
              </a:spcBef>
            </a:pPr>
            <a:r>
              <a:rPr lang="ru-RU" b="1" dirty="0">
                <a:solidFill>
                  <a:srgbClr val="025373"/>
                </a:solidFill>
                <a:latin typeface="Calibri" pitchFamily="34" charset="0"/>
                <a:cs typeface="Calibri" pitchFamily="34" charset="0"/>
              </a:rPr>
              <a:t>Письмо ФНС России от 19.06.2025 N БС-4-11/5967@</a:t>
            </a:r>
          </a:p>
        </p:txBody>
      </p:sp>
      <p:sp>
        <p:nvSpPr>
          <p:cNvPr id="9" name="Прямоугольник 8"/>
          <p:cNvSpPr/>
          <p:nvPr/>
        </p:nvSpPr>
        <p:spPr>
          <a:xfrm>
            <a:off x="467544" y="1059582"/>
            <a:ext cx="8449056" cy="3293209"/>
          </a:xfrm>
          <a:prstGeom prst="rect">
            <a:avLst/>
          </a:prstGeom>
        </p:spPr>
        <p:txBody>
          <a:bodyPr wrap="square">
            <a:spAutoFit/>
          </a:bodyPr>
          <a:lstStyle/>
          <a:p>
            <a:r>
              <a:rPr lang="ru-RU" sz="1600" dirty="0">
                <a:solidFill>
                  <a:srgbClr val="025373"/>
                </a:solidFill>
                <a:latin typeface="Calibri" pitchFamily="34" charset="0"/>
                <a:cs typeface="Calibri" pitchFamily="34" charset="0"/>
              </a:rPr>
              <a:t>Указано, в частности, что, как правило, средний заработок выплачивается работнику при предоставлении гарантий и компенсаций (статья 165 ТК РФ), при этом ряд выплат, исчисленных исходя из среднего заработка, в ТК РФ прямо поименован как оплата труда (например, статьи 155, 158 ТК РФ).</a:t>
            </a:r>
          </a:p>
          <a:p>
            <a:r>
              <a:rPr lang="ru-RU" sz="1600" dirty="0">
                <a:solidFill>
                  <a:srgbClr val="025373"/>
                </a:solidFill>
                <a:latin typeface="Calibri" pitchFamily="34" charset="0"/>
                <a:cs typeface="Calibri" pitchFamily="34" charset="0"/>
              </a:rPr>
              <a:t>Районные коэффициенты и процентные надбавки к заработной плате за работу в районах Крайнего Севера, приравненных к ним местностях и других местностях (районах) с неблагоприятными (особыми) климатическими или экологическими условиями не начисляются на средний заработок.</a:t>
            </a:r>
          </a:p>
          <a:p>
            <a:r>
              <a:rPr lang="ru-RU" sz="1600" dirty="0">
                <a:solidFill>
                  <a:srgbClr val="025373"/>
                </a:solidFill>
                <a:latin typeface="Calibri" pitchFamily="34" charset="0"/>
                <a:cs typeface="Calibri" pitchFamily="34" charset="0"/>
              </a:rPr>
              <a:t>С учетом изложенного Минфином России сделан вывод, что в случае</a:t>
            </a:r>
            <a:r>
              <a:rPr lang="ru-RU" sz="1600" b="1" dirty="0">
                <a:solidFill>
                  <a:srgbClr val="025373"/>
                </a:solidFill>
                <a:latin typeface="Calibri" pitchFamily="34" charset="0"/>
                <a:cs typeface="Calibri" pitchFamily="34" charset="0"/>
              </a:rPr>
              <a:t>, если выплачиваемый гарантированный средний заработок не относится к заработной плате (оплате труда работника) </a:t>
            </a:r>
            <a:r>
              <a:rPr lang="ru-RU" sz="1600" dirty="0">
                <a:solidFill>
                  <a:srgbClr val="025373"/>
                </a:solidFill>
                <a:latin typeface="Calibri" pitchFamily="34" charset="0"/>
                <a:cs typeface="Calibri" pitchFamily="34" charset="0"/>
              </a:rPr>
              <a:t>и к такой выплате не применяются районные коэффициенты и процентные надбавки к заработной плате, </a:t>
            </a:r>
            <a:r>
              <a:rPr lang="ru-RU" sz="1600" b="1" dirty="0">
                <a:solidFill>
                  <a:srgbClr val="025373"/>
                </a:solidFill>
                <a:latin typeface="Calibri" pitchFamily="34" charset="0"/>
                <a:cs typeface="Calibri" pitchFamily="34" charset="0"/>
              </a:rPr>
              <a:t>то положения пункта 6.2 статьи 210 НК РФ к таким доходам не применяются.</a:t>
            </a:r>
          </a:p>
        </p:txBody>
      </p:sp>
    </p:spTree>
    <p:extLst>
      <p:ext uri="{BB962C8B-B14F-4D97-AF65-F5344CB8AC3E}">
        <p14:creationId xmlns:p14="http://schemas.microsoft.com/office/powerpoint/2010/main" xmlns="" val="353575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Прямоугольник 1"/>
          <p:cNvSpPr>
            <a:spLocks noChangeArrowheads="1"/>
          </p:cNvSpPr>
          <p:nvPr/>
        </p:nvSpPr>
        <p:spPr bwMode="auto">
          <a:xfrm>
            <a:off x="107504" y="479356"/>
            <a:ext cx="8784976" cy="589072"/>
          </a:xfrm>
          <a:prstGeom prst="rect">
            <a:avLst/>
          </a:prstGeom>
          <a:noFill/>
          <a:ln w="9525">
            <a:noFill/>
            <a:miter lim="800000"/>
            <a:headEnd/>
            <a:tailEnd/>
          </a:ln>
        </p:spPr>
        <p:txBody>
          <a:bodyPr wrap="square">
            <a:spAutoFit/>
          </a:bodyPr>
          <a:lstStyle/>
          <a:p>
            <a:pPr indent="533400" algn="ctr">
              <a:lnSpc>
                <a:spcPct val="150000"/>
              </a:lnSpc>
            </a:pPr>
            <a:r>
              <a:rPr lang="ru-RU" sz="2400" b="1" dirty="0">
                <a:solidFill>
                  <a:srgbClr val="025373"/>
                </a:solidFill>
                <a:latin typeface="Calibri" panose="020F0502020204030204" pitchFamily="34" charset="0"/>
                <a:cs typeface="Calibri" panose="020F0502020204030204" pitchFamily="34" charset="0"/>
              </a:rPr>
              <a:t>Налогоплательщики (ст. 207 НК РФ)</a:t>
            </a:r>
          </a:p>
        </p:txBody>
      </p:sp>
      <p:sp>
        <p:nvSpPr>
          <p:cNvPr id="2" name="Прямоугольник 1">
            <a:extLst>
              <a:ext uri="{FF2B5EF4-FFF2-40B4-BE49-F238E27FC236}">
                <a16:creationId xmlns:a16="http://schemas.microsoft.com/office/drawing/2014/main" xmlns="" id="{70FD5265-F3EF-47DC-A160-59AA71E25110}"/>
              </a:ext>
            </a:extLst>
          </p:cNvPr>
          <p:cNvSpPr/>
          <p:nvPr/>
        </p:nvSpPr>
        <p:spPr>
          <a:xfrm>
            <a:off x="428596" y="1851670"/>
            <a:ext cx="3549084" cy="1361911"/>
          </a:xfrm>
          <a:prstGeom prst="rect">
            <a:avLst/>
          </a:prstGeom>
        </p:spPr>
        <p:txBody>
          <a:bodyPr wrap="square">
            <a:spAutoFit/>
          </a:bodyPr>
          <a:lstStyle/>
          <a:p>
            <a:pPr lvl="0" eaLnBrk="0" hangingPunct="0">
              <a:spcBef>
                <a:spcPts val="0"/>
              </a:spcBef>
              <a:spcAft>
                <a:spcPts val="300"/>
              </a:spcAft>
              <a:buClr>
                <a:srgbClr val="C3260C"/>
              </a:buClr>
              <a:buSzPct val="130000"/>
            </a:pPr>
            <a:r>
              <a:rPr lang="ru-RU" altLang="ru-RU" sz="2000" b="1" dirty="0">
                <a:solidFill>
                  <a:srgbClr val="025373"/>
                </a:solidFill>
                <a:latin typeface="Calibri" panose="020F0502020204030204" pitchFamily="34" charset="0"/>
                <a:cs typeface="Calibri" panose="020F0502020204030204" pitchFamily="34" charset="0"/>
              </a:rPr>
              <a:t>Резиденты</a:t>
            </a:r>
            <a:r>
              <a:rPr lang="ru-RU" altLang="ru-RU" sz="2000" dirty="0">
                <a:solidFill>
                  <a:srgbClr val="025373"/>
                </a:solidFill>
                <a:latin typeface="Calibri" panose="020F0502020204030204" pitchFamily="34" charset="0"/>
                <a:cs typeface="Calibri" panose="020F0502020204030204" pitchFamily="34" charset="0"/>
              </a:rPr>
              <a:t> –</a:t>
            </a:r>
          </a:p>
          <a:p>
            <a:pPr lvl="0" eaLnBrk="0" hangingPunct="0">
              <a:spcBef>
                <a:spcPts val="0"/>
              </a:spcBef>
              <a:spcAft>
                <a:spcPts val="300"/>
              </a:spcAft>
              <a:buClr>
                <a:srgbClr val="C3260C"/>
              </a:buClr>
              <a:buSzPct val="130000"/>
            </a:pPr>
            <a:r>
              <a:rPr lang="ru-RU" altLang="ru-RU" sz="2000" dirty="0">
                <a:solidFill>
                  <a:srgbClr val="025373"/>
                </a:solidFill>
                <a:latin typeface="Calibri" panose="020F0502020204030204" pitchFamily="34" charset="0"/>
                <a:cs typeface="Calibri" panose="020F0502020204030204" pitchFamily="34" charset="0"/>
              </a:rPr>
              <a:t>не менее 183 календарных дней в течение 12 следующих подряд месяцев</a:t>
            </a:r>
          </a:p>
        </p:txBody>
      </p:sp>
      <p:sp>
        <p:nvSpPr>
          <p:cNvPr id="3" name="Прямоугольник 2">
            <a:extLst>
              <a:ext uri="{FF2B5EF4-FFF2-40B4-BE49-F238E27FC236}">
                <a16:creationId xmlns:a16="http://schemas.microsoft.com/office/drawing/2014/main" xmlns="" id="{80468D7F-9D45-4668-A395-952ED7E1DE6A}"/>
              </a:ext>
            </a:extLst>
          </p:cNvPr>
          <p:cNvSpPr/>
          <p:nvPr/>
        </p:nvSpPr>
        <p:spPr>
          <a:xfrm>
            <a:off x="4932040" y="1851670"/>
            <a:ext cx="3438128" cy="1323439"/>
          </a:xfrm>
          <a:prstGeom prst="rect">
            <a:avLst/>
          </a:prstGeom>
        </p:spPr>
        <p:txBody>
          <a:bodyPr wrap="square">
            <a:spAutoFit/>
          </a:bodyPr>
          <a:lstStyle/>
          <a:p>
            <a:r>
              <a:rPr lang="ru-RU" sz="2000" b="1" dirty="0">
                <a:solidFill>
                  <a:srgbClr val="025373"/>
                </a:solidFill>
                <a:latin typeface="Calibri" panose="020F0502020204030204" pitchFamily="34" charset="0"/>
                <a:cs typeface="Calibri" panose="020F0502020204030204" pitchFamily="34" charset="0"/>
              </a:rPr>
              <a:t>Нерезиденты</a:t>
            </a:r>
            <a:r>
              <a:rPr lang="ru-RU" sz="2000" dirty="0">
                <a:solidFill>
                  <a:srgbClr val="025373"/>
                </a:solidFill>
                <a:latin typeface="Calibri" panose="020F0502020204030204" pitchFamily="34" charset="0"/>
                <a:cs typeface="Calibri" panose="020F0502020204030204" pitchFamily="34" charset="0"/>
              </a:rPr>
              <a:t> –</a:t>
            </a:r>
          </a:p>
          <a:p>
            <a:r>
              <a:rPr lang="ru-RU" sz="2000" dirty="0">
                <a:solidFill>
                  <a:srgbClr val="025373"/>
                </a:solidFill>
                <a:latin typeface="Calibri" panose="020F0502020204030204" pitchFamily="34" charset="0"/>
                <a:cs typeface="Calibri" panose="020F0502020204030204" pitchFamily="34" charset="0"/>
              </a:rPr>
              <a:t>менее 183 календарных дней в течение 12 следующих подряд месяцев</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Прямоугольник 1"/>
          <p:cNvSpPr>
            <a:spLocks noChangeArrowheads="1"/>
          </p:cNvSpPr>
          <p:nvPr/>
        </p:nvSpPr>
        <p:spPr bwMode="auto">
          <a:xfrm>
            <a:off x="-34445" y="2379389"/>
            <a:ext cx="8928992" cy="384721"/>
          </a:xfrm>
          <a:prstGeom prst="rect">
            <a:avLst/>
          </a:prstGeom>
          <a:noFill/>
          <a:ln w="9525">
            <a:noFill/>
            <a:miter lim="800000"/>
            <a:headEnd/>
            <a:tailEnd/>
          </a:ln>
        </p:spPr>
        <p:txBody>
          <a:bodyPr wrap="square">
            <a:spAutoFit/>
          </a:bodyPr>
          <a:lstStyle/>
          <a:p>
            <a:pPr indent="452438" algn="just"/>
            <a:r>
              <a:rPr lang="ru-RU" sz="1900" dirty="0">
                <a:solidFill>
                  <a:schemeClr val="accent1">
                    <a:lumMod val="50000"/>
                  </a:schemeClr>
                </a:solidFill>
              </a:rPr>
              <a:t>	</a:t>
            </a:r>
            <a:endParaRPr lang="ru-RU" sz="1900" b="1" dirty="0">
              <a:solidFill>
                <a:schemeClr val="accent1">
                  <a:lumMod val="50000"/>
                </a:schemeClr>
              </a:solidFill>
            </a:endParaRPr>
          </a:p>
        </p:txBody>
      </p:sp>
      <p:sp>
        <p:nvSpPr>
          <p:cNvPr id="2" name="Прямоугольник 1">
            <a:extLst>
              <a:ext uri="{FF2B5EF4-FFF2-40B4-BE49-F238E27FC236}">
                <a16:creationId xmlns:a16="http://schemas.microsoft.com/office/drawing/2014/main" xmlns="" id="{86052813-D713-42DE-BE6E-90BC4A0965D1}"/>
              </a:ext>
            </a:extLst>
          </p:cNvPr>
          <p:cNvSpPr/>
          <p:nvPr/>
        </p:nvSpPr>
        <p:spPr>
          <a:xfrm>
            <a:off x="1500166" y="357172"/>
            <a:ext cx="5919827" cy="461665"/>
          </a:xfrm>
          <a:prstGeom prst="rect">
            <a:avLst/>
          </a:prstGeom>
        </p:spPr>
        <p:txBody>
          <a:bodyPr wrap="none">
            <a:spAutoFit/>
          </a:bodyPr>
          <a:lstStyle/>
          <a:p>
            <a:pPr algn="ctr"/>
            <a:r>
              <a:rPr lang="ru-RU" sz="2400" b="1" dirty="0">
                <a:solidFill>
                  <a:srgbClr val="025373"/>
                </a:solidFill>
                <a:latin typeface="Calibri" panose="020F0502020204030204" pitchFamily="34" charset="0"/>
                <a:cs typeface="Calibri" panose="020F0502020204030204" pitchFamily="34" charset="0"/>
              </a:rPr>
              <a:t>Сроки уплаты</a:t>
            </a:r>
            <a:r>
              <a:rPr lang="en-US" sz="2400" b="1" dirty="0">
                <a:solidFill>
                  <a:srgbClr val="025373"/>
                </a:solidFill>
                <a:latin typeface="Calibri" panose="020F0502020204030204" pitchFamily="34" charset="0"/>
                <a:cs typeface="Calibri" panose="020F0502020204030204" pitchFamily="34" charset="0"/>
              </a:rPr>
              <a:t> </a:t>
            </a:r>
            <a:r>
              <a:rPr lang="ru-RU" sz="2400" b="1" dirty="0">
                <a:solidFill>
                  <a:srgbClr val="025373"/>
                </a:solidFill>
                <a:latin typeface="Calibri" panose="020F0502020204030204" pitchFamily="34" charset="0"/>
                <a:cs typeface="Calibri" panose="020F0502020204030204" pitchFamily="34" charset="0"/>
              </a:rPr>
              <a:t>НДФЛ физическими лицами</a:t>
            </a:r>
          </a:p>
        </p:txBody>
      </p:sp>
      <p:sp>
        <p:nvSpPr>
          <p:cNvPr id="3" name="Прямоугольник 2">
            <a:extLst>
              <a:ext uri="{FF2B5EF4-FFF2-40B4-BE49-F238E27FC236}">
                <a16:creationId xmlns:a16="http://schemas.microsoft.com/office/drawing/2014/main" xmlns="" id="{BB9FF739-2607-4E39-A096-D054C1EF0665}"/>
              </a:ext>
            </a:extLst>
          </p:cNvPr>
          <p:cNvSpPr/>
          <p:nvPr/>
        </p:nvSpPr>
        <p:spPr>
          <a:xfrm>
            <a:off x="467544" y="1059582"/>
            <a:ext cx="7247728" cy="3108543"/>
          </a:xfrm>
          <a:prstGeom prst="rect">
            <a:avLst/>
          </a:prstGeom>
        </p:spPr>
        <p:txBody>
          <a:bodyPr wrap="square">
            <a:spAutoFit/>
          </a:bodyPr>
          <a:lstStyle/>
          <a:p>
            <a:pPr marL="46037" indent="0" algn="just">
              <a:buFont typeface="Georgia" panose="02040502050405020303" pitchFamily="18" charset="0"/>
              <a:buNone/>
              <a:defRPr/>
            </a:pPr>
            <a:r>
              <a:rPr lang="ru-RU" sz="2000" dirty="0">
                <a:solidFill>
                  <a:srgbClr val="025373"/>
                </a:solidFill>
                <a:latin typeface="Calibri" panose="020F0502020204030204" pitchFamily="34" charset="0"/>
                <a:cs typeface="Calibri" panose="020F0502020204030204" pitchFamily="34" charset="0"/>
              </a:rPr>
              <a:t>Физические лица</a:t>
            </a:r>
          </a:p>
          <a:p>
            <a:pPr marL="46037" indent="0" algn="just">
              <a:buFont typeface="Georgia" panose="02040502050405020303" pitchFamily="18" charset="0"/>
              <a:buNone/>
              <a:defRPr/>
            </a:pPr>
            <a:r>
              <a:rPr lang="ru-RU" sz="2000" dirty="0">
                <a:solidFill>
                  <a:srgbClr val="025373"/>
                </a:solidFill>
                <a:latin typeface="Calibri" panose="020F0502020204030204" pitchFamily="34" charset="0"/>
                <a:cs typeface="Calibri" panose="020F0502020204030204" pitchFamily="34" charset="0"/>
              </a:rPr>
              <a:t> - </a:t>
            </a:r>
            <a:r>
              <a:rPr lang="ru-RU" sz="2000" b="1" dirty="0">
                <a:solidFill>
                  <a:srgbClr val="025373"/>
                </a:solidFill>
                <a:latin typeface="Calibri" panose="020F0502020204030204" pitchFamily="34" charset="0"/>
                <a:cs typeface="Calibri" panose="020F0502020204030204" pitchFamily="34" charset="0"/>
              </a:rPr>
              <a:t>ИП   ст.225,227 НК РФ</a:t>
            </a:r>
          </a:p>
          <a:p>
            <a:pPr marL="46037" indent="0" algn="just">
              <a:buFont typeface="Georgia" panose="02040502050405020303" pitchFamily="18" charset="0"/>
              <a:buNone/>
              <a:defRPr/>
            </a:pPr>
            <a:r>
              <a:rPr lang="ru-RU" sz="2000" dirty="0">
                <a:solidFill>
                  <a:srgbClr val="025373"/>
                </a:solidFill>
                <a:latin typeface="Calibri" panose="020F0502020204030204" pitchFamily="34" charset="0"/>
                <a:cs typeface="Calibri" panose="020F0502020204030204" pitchFamily="34" charset="0"/>
              </a:rPr>
              <a:t>Авансовые платежи </a:t>
            </a:r>
          </a:p>
          <a:p>
            <a:pPr marL="46037" indent="0" algn="just">
              <a:buFont typeface="Georgia" panose="02040502050405020303" pitchFamily="18" charset="0"/>
              <a:buNone/>
              <a:defRPr/>
            </a:pPr>
            <a:r>
              <a:rPr lang="ru-RU" dirty="0">
                <a:solidFill>
                  <a:srgbClr val="025373"/>
                </a:solidFill>
                <a:latin typeface="Calibri" panose="020F0502020204030204" pitchFamily="34" charset="0"/>
                <a:cs typeface="Calibri" panose="020F0502020204030204" pitchFamily="34" charset="0"/>
              </a:rPr>
              <a:t>Не позднее 28-го числа первого месяца, следующего за первым кварталом, полугодием и т.д.</a:t>
            </a:r>
          </a:p>
          <a:p>
            <a:pPr marL="46037" indent="0" algn="just">
              <a:buFont typeface="Georgia" panose="02040502050405020303" pitchFamily="18" charset="0"/>
              <a:buNone/>
              <a:defRPr/>
            </a:pPr>
            <a:r>
              <a:rPr lang="ru-RU" sz="2000" dirty="0">
                <a:solidFill>
                  <a:srgbClr val="025373"/>
                </a:solidFill>
                <a:latin typeface="Calibri" panose="020F0502020204030204" pitchFamily="34" charset="0"/>
                <a:cs typeface="Calibri" panose="020F0502020204030204" pitchFamily="34" charset="0"/>
              </a:rPr>
              <a:t>За год </a:t>
            </a:r>
          </a:p>
          <a:p>
            <a:pPr algn="just">
              <a:buClrTx/>
              <a:buFontTx/>
              <a:buChar char="-"/>
              <a:defRPr/>
            </a:pPr>
            <a:r>
              <a:rPr lang="ru-RU" sz="2000" dirty="0">
                <a:solidFill>
                  <a:srgbClr val="025373"/>
                </a:solidFill>
                <a:latin typeface="Calibri" panose="020F0502020204030204" pitchFamily="34" charset="0"/>
                <a:cs typeface="Calibri" panose="020F0502020204030204" pitchFamily="34" charset="0"/>
              </a:rPr>
              <a:t> 15 июля</a:t>
            </a:r>
          </a:p>
          <a:p>
            <a:pPr algn="just">
              <a:buClrTx/>
              <a:buFontTx/>
              <a:buChar char="-"/>
              <a:defRPr/>
            </a:pPr>
            <a:r>
              <a:rPr lang="ru-RU" sz="2000" b="1" dirty="0">
                <a:solidFill>
                  <a:srgbClr val="025373"/>
                </a:solidFill>
                <a:latin typeface="Calibri" panose="020F0502020204030204" pitchFamily="34" charset="0"/>
                <a:cs typeface="Calibri" panose="020F0502020204030204" pitchFamily="34" charset="0"/>
              </a:rPr>
              <a:t> ФЛ – ст.228 НК РФ</a:t>
            </a:r>
          </a:p>
          <a:p>
            <a:pPr algn="just">
              <a:buClrTx/>
              <a:buFontTx/>
              <a:buChar char="-"/>
              <a:defRPr/>
            </a:pPr>
            <a:r>
              <a:rPr lang="ru-RU" sz="2000" dirty="0">
                <a:solidFill>
                  <a:srgbClr val="025373"/>
                </a:solidFill>
                <a:latin typeface="Calibri" panose="020F0502020204030204" pitchFamily="34" charset="0"/>
                <a:cs typeface="Calibri" panose="020F0502020204030204" pitchFamily="34" charset="0"/>
              </a:rPr>
              <a:t> 15 июля </a:t>
            </a:r>
          </a:p>
          <a:p>
            <a:pPr algn="just">
              <a:buClrTx/>
              <a:buFontTx/>
              <a:buChar char="-"/>
              <a:defRPr/>
            </a:pPr>
            <a:r>
              <a:rPr lang="ru-RU" sz="2000" dirty="0">
                <a:solidFill>
                  <a:srgbClr val="025373"/>
                </a:solidFill>
                <a:latin typeface="Calibri" panose="020F0502020204030204" pitchFamily="34" charset="0"/>
                <a:cs typeface="Calibri" panose="020F0502020204030204" pitchFamily="34" charset="0"/>
              </a:rPr>
              <a:t> 1 декабря</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699542"/>
            <a:ext cx="6613072" cy="342899"/>
          </a:xfrm>
        </p:spPr>
        <p:txBody>
          <a:bodyPr>
            <a:noAutofit/>
          </a:bodyPr>
          <a:lstStyle/>
          <a:p>
            <a:r>
              <a:rPr lang="ru-RU" sz="2400" b="1" dirty="0">
                <a:solidFill>
                  <a:srgbClr val="025373"/>
                </a:solidFill>
                <a:latin typeface="Calibri" panose="020F0502020204030204" pitchFamily="34" charset="0"/>
                <a:ea typeface="+mn-ea"/>
                <a:cs typeface="Calibri" panose="020F0502020204030204" pitchFamily="34" charset="0"/>
              </a:rPr>
              <a:t>Сроки уплаты НДФЛ налоговыми агентами</a:t>
            </a:r>
          </a:p>
        </p:txBody>
      </p:sp>
      <p:sp>
        <p:nvSpPr>
          <p:cNvPr id="3" name="Содержимое 2"/>
          <p:cNvSpPr>
            <a:spLocks noGrp="1"/>
          </p:cNvSpPr>
          <p:nvPr>
            <p:ph idx="1"/>
          </p:nvPr>
        </p:nvSpPr>
        <p:spPr>
          <a:xfrm>
            <a:off x="251520" y="1203598"/>
            <a:ext cx="8352928" cy="3263504"/>
          </a:xfrm>
        </p:spPr>
        <p:txBody>
          <a:bodyPr>
            <a:normAutofit/>
          </a:bodyPr>
          <a:lstStyle/>
          <a:p>
            <a:pPr>
              <a:buNone/>
            </a:pPr>
            <a:r>
              <a:rPr lang="en-US" sz="1800" dirty="0">
                <a:solidFill>
                  <a:srgbClr val="025373"/>
                </a:solidFill>
              </a:rPr>
              <a:t> </a:t>
            </a:r>
            <a:endParaRPr lang="ru-RU" sz="1800" dirty="0"/>
          </a:p>
          <a:p>
            <a:pPr>
              <a:buNone/>
            </a:pPr>
            <a:r>
              <a:rPr lang="ru-RU" sz="1800" dirty="0"/>
              <a:t>     </a:t>
            </a:r>
            <a:r>
              <a:rPr lang="ru-RU" sz="1800" dirty="0">
                <a:solidFill>
                  <a:srgbClr val="025373"/>
                </a:solidFill>
                <a:latin typeface="Calibri" pitchFamily="34" charset="0"/>
                <a:cs typeface="Calibri" pitchFamily="34" charset="0"/>
              </a:rPr>
              <a:t>Налоговые агенты обязаны перечислять суммы исчисленного и удержанного налога </a:t>
            </a:r>
            <a:r>
              <a:rPr lang="ru-RU" sz="1800" b="1" dirty="0">
                <a:solidFill>
                  <a:srgbClr val="025373"/>
                </a:solidFill>
                <a:latin typeface="Calibri" pitchFamily="34" charset="0"/>
                <a:cs typeface="Calibri" pitchFamily="34" charset="0"/>
              </a:rPr>
              <a:t>за период с 1-го по 22-е число </a:t>
            </a:r>
            <a:r>
              <a:rPr lang="ru-RU" sz="1800" dirty="0">
                <a:solidFill>
                  <a:srgbClr val="025373"/>
                </a:solidFill>
                <a:latin typeface="Calibri" pitchFamily="34" charset="0"/>
                <a:cs typeface="Calibri" pitchFamily="34" charset="0"/>
              </a:rPr>
              <a:t>текущего месяца не </a:t>
            </a:r>
            <a:r>
              <a:rPr lang="ru-RU" sz="1800" b="1" dirty="0">
                <a:solidFill>
                  <a:srgbClr val="025373"/>
                </a:solidFill>
                <a:latin typeface="Calibri" pitchFamily="34" charset="0"/>
                <a:cs typeface="Calibri" pitchFamily="34" charset="0"/>
              </a:rPr>
              <a:t>позднее 28-го числа </a:t>
            </a:r>
            <a:r>
              <a:rPr lang="ru-RU" sz="1800" dirty="0">
                <a:solidFill>
                  <a:srgbClr val="025373"/>
                </a:solidFill>
                <a:latin typeface="Calibri" pitchFamily="34" charset="0"/>
                <a:cs typeface="Calibri" pitchFamily="34" charset="0"/>
              </a:rPr>
              <a:t>текущего месяца, за период с </a:t>
            </a:r>
            <a:r>
              <a:rPr lang="ru-RU" sz="1800" b="1" dirty="0">
                <a:solidFill>
                  <a:srgbClr val="025373"/>
                </a:solidFill>
                <a:latin typeface="Calibri" pitchFamily="34" charset="0"/>
                <a:cs typeface="Calibri" pitchFamily="34" charset="0"/>
              </a:rPr>
              <a:t>23-го числа по последнее число текущего месяца - не позднее 5-го числа </a:t>
            </a:r>
            <a:r>
              <a:rPr lang="ru-RU" sz="1800" dirty="0">
                <a:solidFill>
                  <a:srgbClr val="025373"/>
                </a:solidFill>
                <a:latin typeface="Calibri" pitchFamily="34" charset="0"/>
                <a:cs typeface="Calibri" pitchFamily="34" charset="0"/>
              </a:rPr>
              <a:t>следующего месяца, а за период с 23 по 31 декабря - не позднее последнего рабочего дня текущего года.</a:t>
            </a:r>
          </a:p>
          <a:p>
            <a:pPr>
              <a:buNone/>
            </a:pPr>
            <a:endParaRPr lang="ru-RU" sz="1800" b="1" dirty="0">
              <a:solidFill>
                <a:srgbClr val="002060"/>
              </a:solidFill>
              <a:latin typeface="Calibri" pitchFamily="34" charset="0"/>
              <a:cs typeface="Calibri" pitchFamily="34" charset="0"/>
            </a:endParaRPr>
          </a:p>
          <a:p>
            <a:pPr>
              <a:buNone/>
            </a:pPr>
            <a:endParaRPr lang="ru-RU" sz="1800" b="1" dirty="0">
              <a:solidFill>
                <a:schemeClr val="tx2"/>
              </a:solidFill>
              <a:latin typeface="Calibri" pitchFamily="34" charset="0"/>
              <a:cs typeface="Calibri" pitchFamily="34" charset="0"/>
            </a:endParaRPr>
          </a:p>
          <a:p>
            <a:pPr>
              <a:buNone/>
            </a:pPr>
            <a:endParaRPr lang="ru-RU" sz="1800" b="1" dirty="0">
              <a:solidFill>
                <a:schemeClr val="tx2"/>
              </a:solidFill>
              <a:latin typeface="Calibri" pitchFamily="34" charset="0"/>
              <a:cs typeface="Calibri" pitchFamily="34" charset="0"/>
            </a:endParaRPr>
          </a:p>
          <a:p>
            <a:pPr>
              <a:buNone/>
            </a:pPr>
            <a:r>
              <a:rPr lang="ru-RU" sz="1800" b="1" dirty="0">
                <a:solidFill>
                  <a:srgbClr val="002060"/>
                </a:solidFill>
                <a:latin typeface="Calibri" pitchFamily="34" charset="0"/>
                <a:cs typeface="Calibri" pitchFamily="34" charset="0"/>
              </a:rPr>
              <a:t>      </a:t>
            </a:r>
            <a:r>
              <a:rPr lang="ru-RU" sz="1800" b="1" dirty="0">
                <a:solidFill>
                  <a:srgbClr val="025373"/>
                </a:solidFill>
                <a:latin typeface="Calibri" pitchFamily="34" charset="0"/>
                <a:cs typeface="Calibri" pitchFamily="34" charset="0"/>
              </a:rPr>
              <a:t>п.6 ст.226 НК РФ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noChangeArrowheads="1"/>
          </p:cNvSpPr>
          <p:nvPr/>
        </p:nvSpPr>
        <p:spPr bwMode="auto">
          <a:xfrm>
            <a:off x="0" y="214296"/>
            <a:ext cx="9001156" cy="571500"/>
          </a:xfrm>
          <a:prstGeom prst="rect">
            <a:avLst/>
          </a:prstGeom>
          <a:noFill/>
          <a:ln w="9525">
            <a:noFill/>
            <a:miter lim="800000"/>
            <a:headEnd/>
            <a:tailEnd/>
          </a:ln>
        </p:spPr>
        <p:txBody>
          <a:bodyPr lIns="91414" tIns="45708" rIns="91414" bIns="45708"/>
          <a:lstStyle/>
          <a:p>
            <a:pPr algn="ctr"/>
            <a:r>
              <a:rPr lang="ru-RU" altLang="ru-RU" sz="2400" b="1" dirty="0">
                <a:solidFill>
                  <a:srgbClr val="025373"/>
                </a:solidFill>
                <a:latin typeface="Calibri" panose="020F0502020204030204" pitchFamily="34" charset="0"/>
                <a:cs typeface="Calibri" panose="020F0502020204030204" pitchFamily="34" charset="0"/>
              </a:rPr>
              <a:t>Сроки подачи уведомлений по НДФЛ</a:t>
            </a:r>
          </a:p>
        </p:txBody>
      </p:sp>
      <p:sp>
        <p:nvSpPr>
          <p:cNvPr id="5" name="Прямоугольник 4"/>
          <p:cNvSpPr/>
          <p:nvPr/>
        </p:nvSpPr>
        <p:spPr>
          <a:xfrm>
            <a:off x="509778" y="1787596"/>
            <a:ext cx="8021574" cy="623233"/>
          </a:xfrm>
          <a:prstGeom prst="rect">
            <a:avLst/>
          </a:prstGeom>
        </p:spPr>
        <p:txBody>
          <a:bodyPr wrap="square" lIns="68564" tIns="34283" rIns="68564" bIns="34283">
            <a:spAutoFit/>
          </a:bodyPr>
          <a:lstStyle/>
          <a:p>
            <a:pPr marL="257119" indent="-257119">
              <a:buAutoNum type="arabicPeriod" startAt="2"/>
            </a:pPr>
            <a:endParaRPr lang="ru-RU" b="1" dirty="0">
              <a:hlinkClick r:id="rId3"/>
            </a:endParaRPr>
          </a:p>
          <a:p>
            <a:pPr marL="257119" indent="-257119">
              <a:buAutoNum type="arabicPeriod"/>
            </a:pPr>
            <a:endParaRPr lang="ru-RU" b="1" dirty="0"/>
          </a:p>
        </p:txBody>
      </p:sp>
      <p:graphicFrame>
        <p:nvGraphicFramePr>
          <p:cNvPr id="7" name="Таблица 6"/>
          <p:cNvGraphicFramePr>
            <a:graphicFrameLocks noGrp="1"/>
          </p:cNvGraphicFramePr>
          <p:nvPr/>
        </p:nvGraphicFramePr>
        <p:xfrm>
          <a:off x="153360" y="842966"/>
          <a:ext cx="8562043" cy="3662934"/>
        </p:xfrm>
        <a:graphic>
          <a:graphicData uri="http://schemas.openxmlformats.org/drawingml/2006/table">
            <a:tbl>
              <a:tblPr/>
              <a:tblGrid>
                <a:gridCol w="5609223">
                  <a:extLst>
                    <a:ext uri="{9D8B030D-6E8A-4147-A177-3AD203B41FA5}">
                      <a16:colId xmlns:a16="http://schemas.microsoft.com/office/drawing/2014/main" xmlns="" val="20000"/>
                    </a:ext>
                  </a:extLst>
                </a:gridCol>
                <a:gridCol w="2952820">
                  <a:extLst>
                    <a:ext uri="{9D8B030D-6E8A-4147-A177-3AD203B41FA5}">
                      <a16:colId xmlns:a16="http://schemas.microsoft.com/office/drawing/2014/main" xmlns="" val="20001"/>
                    </a:ext>
                  </a:extLst>
                </a:gridCol>
              </a:tblGrid>
              <a:tr h="470231">
                <a:tc>
                  <a:txBody>
                    <a:bodyPr/>
                    <a:lstStyle/>
                    <a:p>
                      <a:pPr>
                        <a:lnSpc>
                          <a:spcPct val="115000"/>
                        </a:lnSpc>
                        <a:spcAft>
                          <a:spcPts val="0"/>
                        </a:spcAft>
                      </a:pPr>
                      <a:r>
                        <a:rPr lang="ru-RU" sz="1600" dirty="0">
                          <a:solidFill>
                            <a:srgbClr val="025373"/>
                          </a:solidFill>
                          <a:latin typeface="Calibri" pitchFamily="34" charset="0"/>
                          <a:ea typeface="Calibri"/>
                          <a:cs typeface="Calibri" pitchFamily="34" charset="0"/>
                        </a:rPr>
                        <a:t> </a:t>
                      </a:r>
                    </a:p>
                    <a:p>
                      <a:pPr algn="ctr">
                        <a:lnSpc>
                          <a:spcPct val="115000"/>
                        </a:lnSpc>
                        <a:spcAft>
                          <a:spcPts val="0"/>
                        </a:spcAft>
                      </a:pPr>
                      <a:r>
                        <a:rPr lang="ru-RU" sz="1600" b="1" dirty="0">
                          <a:solidFill>
                            <a:srgbClr val="025373"/>
                          </a:solidFill>
                          <a:latin typeface="Calibri" pitchFamily="34" charset="0"/>
                          <a:ea typeface="Calibri"/>
                          <a:cs typeface="Calibri" pitchFamily="34" charset="0"/>
                        </a:rPr>
                        <a:t>Уведомления </a:t>
                      </a:r>
                      <a:r>
                        <a:rPr lang="ru-RU" sz="1600" b="1" dirty="0" smtClean="0">
                          <a:solidFill>
                            <a:srgbClr val="025373"/>
                          </a:solidFill>
                          <a:latin typeface="Calibri" pitchFamily="34" charset="0"/>
                          <a:ea typeface="Calibri"/>
                          <a:cs typeface="Calibri" pitchFamily="34" charset="0"/>
                        </a:rPr>
                        <a:t>2026 </a:t>
                      </a:r>
                      <a:endParaRPr lang="ru-RU" sz="1600" b="1" dirty="0">
                        <a:solidFill>
                          <a:srgbClr val="025373"/>
                        </a:solidFill>
                        <a:latin typeface="Calibri" pitchFamily="34" charset="0"/>
                        <a:ea typeface="Calibri"/>
                        <a:cs typeface="Calibri" pitchFamily="34" charset="0"/>
                      </a:endParaRPr>
                    </a:p>
                  </a:txBody>
                  <a:tcPr marL="39188" marR="3918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ru-RU" sz="1600" b="1" dirty="0">
                        <a:solidFill>
                          <a:srgbClr val="025373"/>
                        </a:solidFill>
                        <a:latin typeface="Calibri" pitchFamily="34" charset="0"/>
                        <a:ea typeface="Calibri"/>
                        <a:cs typeface="Calibri" pitchFamily="34" charset="0"/>
                      </a:endParaRPr>
                    </a:p>
                    <a:p>
                      <a:pPr algn="ctr">
                        <a:lnSpc>
                          <a:spcPct val="115000"/>
                        </a:lnSpc>
                        <a:spcAft>
                          <a:spcPts val="0"/>
                        </a:spcAft>
                      </a:pPr>
                      <a:r>
                        <a:rPr lang="ru-RU" sz="1600" b="1" dirty="0">
                          <a:solidFill>
                            <a:srgbClr val="025373"/>
                          </a:solidFill>
                          <a:latin typeface="Calibri" pitchFamily="34" charset="0"/>
                          <a:ea typeface="Calibri"/>
                          <a:cs typeface="Calibri" pitchFamily="34" charset="0"/>
                        </a:rPr>
                        <a:t>Срок перечисления</a:t>
                      </a:r>
                    </a:p>
                  </a:txBody>
                  <a:tcPr marL="39188" marR="39188"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920115">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1600" dirty="0">
                          <a:solidFill>
                            <a:srgbClr val="025373"/>
                          </a:solidFill>
                          <a:latin typeface="Calibri" pitchFamily="34" charset="0"/>
                          <a:ea typeface="Calibri"/>
                          <a:cs typeface="Calibri" pitchFamily="34" charset="0"/>
                        </a:rPr>
                        <a:t>с 1 января по 22 января  - </a:t>
                      </a:r>
                      <a:r>
                        <a:rPr lang="ru-RU" sz="1600" dirty="0" smtClean="0">
                          <a:solidFill>
                            <a:srgbClr val="025373"/>
                          </a:solidFill>
                          <a:latin typeface="Calibri" pitchFamily="34" charset="0"/>
                          <a:ea typeface="Calibri"/>
                          <a:cs typeface="Calibri" pitchFamily="34" charset="0"/>
                        </a:rPr>
                        <a:t>25.01.2026</a:t>
                      </a:r>
                      <a:endParaRPr lang="ru-RU" sz="1600" dirty="0">
                        <a:solidFill>
                          <a:srgbClr val="025373"/>
                        </a:solidFill>
                        <a:latin typeface="Calibri" pitchFamily="34" charset="0"/>
                        <a:ea typeface="Calibri"/>
                        <a:cs typeface="Calibri" pitchFamily="34" charset="0"/>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ru-RU" sz="1600" dirty="0">
                          <a:solidFill>
                            <a:srgbClr val="025373"/>
                          </a:solidFill>
                          <a:latin typeface="Calibri" pitchFamily="34" charset="0"/>
                          <a:ea typeface="Calibri"/>
                          <a:cs typeface="Calibri" pitchFamily="34" charset="0"/>
                        </a:rPr>
                        <a:t>с 23 января  по 31 января - </a:t>
                      </a:r>
                      <a:r>
                        <a:rPr lang="ru-RU" sz="1600" dirty="0" smtClean="0">
                          <a:solidFill>
                            <a:srgbClr val="025373"/>
                          </a:solidFill>
                          <a:latin typeface="Calibri" pitchFamily="34" charset="0"/>
                          <a:ea typeface="Calibri"/>
                          <a:cs typeface="Calibri" pitchFamily="34" charset="0"/>
                        </a:rPr>
                        <a:t>03.02.2026</a:t>
                      </a:r>
                      <a:endParaRPr lang="ru-RU" sz="1600" dirty="0">
                        <a:solidFill>
                          <a:srgbClr val="025373"/>
                        </a:solidFill>
                        <a:latin typeface="Calibri" pitchFamily="34" charset="0"/>
                        <a:ea typeface="Calibri"/>
                        <a:cs typeface="Calibri" pitchFamily="34" charset="0"/>
                      </a:endParaRPr>
                    </a:p>
                    <a:p>
                      <a:pPr>
                        <a:lnSpc>
                          <a:spcPct val="115000"/>
                        </a:lnSpc>
                        <a:spcAft>
                          <a:spcPts val="0"/>
                        </a:spcAft>
                      </a:pPr>
                      <a:endParaRPr lang="ru-RU" sz="1600" dirty="0">
                        <a:solidFill>
                          <a:srgbClr val="025373"/>
                        </a:solidFill>
                        <a:latin typeface="Calibri" pitchFamily="34" charset="0"/>
                        <a:ea typeface="Calibri"/>
                        <a:cs typeface="Calibri" pitchFamily="34" charset="0"/>
                      </a:endParaRPr>
                    </a:p>
                  </a:txBody>
                  <a:tcPr marL="39188" marR="3918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pitchFamily="34" charset="0"/>
                          <a:ea typeface="Calibri"/>
                          <a:cs typeface="Calibri" pitchFamily="34" charset="0"/>
                        </a:rPr>
                        <a:t>28 января</a:t>
                      </a:r>
                      <a:r>
                        <a:rPr lang="ru-RU" sz="1600" baseline="0" dirty="0">
                          <a:solidFill>
                            <a:srgbClr val="025373"/>
                          </a:solidFill>
                          <a:latin typeface="Calibri" pitchFamily="34" charset="0"/>
                          <a:ea typeface="Calibri"/>
                          <a:cs typeface="Calibri" pitchFamily="34" charset="0"/>
                        </a:rPr>
                        <a:t> </a:t>
                      </a:r>
                      <a:r>
                        <a:rPr lang="ru-RU" sz="1600" baseline="0" dirty="0" smtClean="0">
                          <a:solidFill>
                            <a:srgbClr val="025373"/>
                          </a:solidFill>
                          <a:latin typeface="Calibri" pitchFamily="34" charset="0"/>
                          <a:ea typeface="Calibri"/>
                          <a:cs typeface="Calibri" pitchFamily="34" charset="0"/>
                        </a:rPr>
                        <a:t>2026</a:t>
                      </a:r>
                      <a:endParaRPr lang="ru-RU" sz="1600" baseline="0" dirty="0">
                        <a:solidFill>
                          <a:srgbClr val="025373"/>
                        </a:solidFill>
                        <a:latin typeface="Calibri" pitchFamily="34" charset="0"/>
                        <a:ea typeface="Calibri"/>
                        <a:cs typeface="Calibri" pitchFamily="34" charset="0"/>
                      </a:endParaRPr>
                    </a:p>
                    <a:p>
                      <a:pPr>
                        <a:lnSpc>
                          <a:spcPct val="115000"/>
                        </a:lnSpc>
                        <a:spcAft>
                          <a:spcPts val="0"/>
                        </a:spcAft>
                      </a:pPr>
                      <a:r>
                        <a:rPr lang="ru-RU" sz="1600" baseline="0" dirty="0">
                          <a:solidFill>
                            <a:srgbClr val="025373"/>
                          </a:solidFill>
                          <a:latin typeface="Calibri" pitchFamily="34" charset="0"/>
                          <a:ea typeface="Calibri"/>
                          <a:cs typeface="Calibri" pitchFamily="34" charset="0"/>
                        </a:rPr>
                        <a:t>5 февраля </a:t>
                      </a:r>
                      <a:r>
                        <a:rPr lang="ru-RU" sz="1600" baseline="0" dirty="0" smtClean="0">
                          <a:solidFill>
                            <a:srgbClr val="025373"/>
                          </a:solidFill>
                          <a:latin typeface="Calibri" pitchFamily="34" charset="0"/>
                          <a:ea typeface="Calibri"/>
                          <a:cs typeface="Calibri" pitchFamily="34" charset="0"/>
                        </a:rPr>
                        <a:t>2026</a:t>
                      </a:r>
                      <a:endParaRPr lang="ru-RU" sz="1600" dirty="0">
                        <a:solidFill>
                          <a:srgbClr val="025373"/>
                        </a:solidFill>
                        <a:latin typeface="Calibri" pitchFamily="34" charset="0"/>
                        <a:ea typeface="Calibri"/>
                        <a:cs typeface="Calibri" pitchFamily="34" charset="0"/>
                      </a:endParaRPr>
                    </a:p>
                  </a:txBody>
                  <a:tcPr marL="39188" marR="39188"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920115">
                <a:tc>
                  <a:txBody>
                    <a:bodyPr/>
                    <a:lstStyle/>
                    <a:p>
                      <a:pPr>
                        <a:lnSpc>
                          <a:spcPct val="115000"/>
                        </a:lnSpc>
                        <a:spcAft>
                          <a:spcPts val="0"/>
                        </a:spcAft>
                      </a:pPr>
                      <a:r>
                        <a:rPr lang="ru-RU" sz="1600" dirty="0">
                          <a:solidFill>
                            <a:srgbClr val="025373"/>
                          </a:solidFill>
                          <a:latin typeface="Calibri" pitchFamily="34" charset="0"/>
                          <a:ea typeface="Calibri"/>
                          <a:cs typeface="Calibri" pitchFamily="34" charset="0"/>
                        </a:rPr>
                        <a:t>С</a:t>
                      </a:r>
                      <a:r>
                        <a:rPr lang="ru-RU" sz="1600" baseline="0" dirty="0">
                          <a:solidFill>
                            <a:srgbClr val="025373"/>
                          </a:solidFill>
                          <a:latin typeface="Calibri" pitchFamily="34" charset="0"/>
                          <a:ea typeface="Calibri"/>
                          <a:cs typeface="Calibri" pitchFamily="34" charset="0"/>
                        </a:rPr>
                        <a:t> 1 февраля по 22 февраля – </a:t>
                      </a:r>
                      <a:r>
                        <a:rPr lang="ru-RU" sz="1600" baseline="0" dirty="0" smtClean="0">
                          <a:solidFill>
                            <a:srgbClr val="025373"/>
                          </a:solidFill>
                          <a:latin typeface="Calibri" pitchFamily="34" charset="0"/>
                          <a:ea typeface="Calibri"/>
                          <a:cs typeface="Calibri" pitchFamily="34" charset="0"/>
                        </a:rPr>
                        <a:t>25.02.2026</a:t>
                      </a:r>
                      <a:endParaRPr lang="ru-RU" sz="1600" baseline="0" dirty="0">
                        <a:solidFill>
                          <a:srgbClr val="025373"/>
                        </a:solidFill>
                        <a:latin typeface="Calibri" pitchFamily="34" charset="0"/>
                        <a:ea typeface="Calibri"/>
                        <a:cs typeface="Calibri" pitchFamily="34" charset="0"/>
                      </a:endParaRPr>
                    </a:p>
                    <a:p>
                      <a:pPr marL="0" marR="0" indent="0" algn="l" defTabSz="914400" rtl="0" eaLnBrk="1" fontAlgn="auto" latinLnBrk="0" hangingPunct="1">
                        <a:lnSpc>
                          <a:spcPct val="115000"/>
                        </a:lnSpc>
                        <a:spcBef>
                          <a:spcPts val="0"/>
                        </a:spcBef>
                        <a:spcAft>
                          <a:spcPts val="0"/>
                        </a:spcAft>
                        <a:buClrTx/>
                        <a:buSzTx/>
                        <a:buFontTx/>
                        <a:buNone/>
                        <a:tabLst/>
                        <a:defRPr/>
                      </a:pPr>
                      <a:r>
                        <a:rPr lang="ru-RU" sz="1600" dirty="0">
                          <a:solidFill>
                            <a:srgbClr val="025373"/>
                          </a:solidFill>
                          <a:latin typeface="Calibri" pitchFamily="34" charset="0"/>
                          <a:ea typeface="Calibri"/>
                          <a:cs typeface="Calibri" pitchFamily="34" charset="0"/>
                        </a:rPr>
                        <a:t>С 23 февраля</a:t>
                      </a:r>
                      <a:r>
                        <a:rPr lang="ru-RU" sz="1600" baseline="0" dirty="0">
                          <a:solidFill>
                            <a:srgbClr val="025373"/>
                          </a:solidFill>
                          <a:latin typeface="Calibri" pitchFamily="34" charset="0"/>
                          <a:ea typeface="Calibri"/>
                          <a:cs typeface="Calibri" pitchFamily="34" charset="0"/>
                        </a:rPr>
                        <a:t> по </a:t>
                      </a:r>
                      <a:r>
                        <a:rPr lang="ru-RU" sz="1600" baseline="0" dirty="0" smtClean="0">
                          <a:solidFill>
                            <a:srgbClr val="025373"/>
                          </a:solidFill>
                          <a:latin typeface="Calibri" pitchFamily="34" charset="0"/>
                          <a:ea typeface="Calibri"/>
                          <a:cs typeface="Calibri" pitchFamily="34" charset="0"/>
                        </a:rPr>
                        <a:t>28 </a:t>
                      </a:r>
                      <a:r>
                        <a:rPr lang="ru-RU" sz="1600" baseline="0" dirty="0">
                          <a:solidFill>
                            <a:srgbClr val="025373"/>
                          </a:solidFill>
                          <a:latin typeface="Calibri" pitchFamily="34" charset="0"/>
                          <a:ea typeface="Calibri"/>
                          <a:cs typeface="Calibri" pitchFamily="34" charset="0"/>
                        </a:rPr>
                        <a:t>февраля – </a:t>
                      </a:r>
                      <a:r>
                        <a:rPr lang="ru-RU" sz="1600" baseline="0" dirty="0" smtClean="0">
                          <a:solidFill>
                            <a:srgbClr val="025373"/>
                          </a:solidFill>
                          <a:latin typeface="Calibri" pitchFamily="34" charset="0"/>
                          <a:ea typeface="Calibri"/>
                          <a:cs typeface="Calibri" pitchFamily="34" charset="0"/>
                        </a:rPr>
                        <a:t>03.03.2026</a:t>
                      </a:r>
                      <a:endParaRPr lang="ru-RU" sz="1600" dirty="0">
                        <a:solidFill>
                          <a:srgbClr val="025373"/>
                        </a:solidFill>
                        <a:latin typeface="Calibri" pitchFamily="34" charset="0"/>
                        <a:ea typeface="Calibri"/>
                        <a:cs typeface="Calibri" pitchFamily="34" charset="0"/>
                      </a:endParaRPr>
                    </a:p>
                    <a:p>
                      <a:pPr>
                        <a:lnSpc>
                          <a:spcPct val="115000"/>
                        </a:lnSpc>
                        <a:spcAft>
                          <a:spcPts val="0"/>
                        </a:spcAft>
                      </a:pPr>
                      <a:endParaRPr lang="ru-RU" sz="1600" dirty="0">
                        <a:solidFill>
                          <a:srgbClr val="025373"/>
                        </a:solidFill>
                        <a:latin typeface="Calibri" pitchFamily="34" charset="0"/>
                        <a:ea typeface="Calibri"/>
                        <a:cs typeface="Calibri" pitchFamily="34" charset="0"/>
                      </a:endParaRPr>
                    </a:p>
                  </a:txBody>
                  <a:tcPr marL="39188" marR="3918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pitchFamily="34" charset="0"/>
                          <a:ea typeface="Calibri"/>
                          <a:cs typeface="Calibri" pitchFamily="34" charset="0"/>
                        </a:rPr>
                        <a:t>28 февраля </a:t>
                      </a:r>
                      <a:r>
                        <a:rPr lang="ru-RU" sz="1600" dirty="0" smtClean="0">
                          <a:solidFill>
                            <a:srgbClr val="025373"/>
                          </a:solidFill>
                          <a:latin typeface="Calibri" pitchFamily="34" charset="0"/>
                          <a:ea typeface="Calibri"/>
                          <a:cs typeface="Calibri" pitchFamily="34" charset="0"/>
                        </a:rPr>
                        <a:t>2026</a:t>
                      </a:r>
                      <a:endParaRPr lang="ru-RU" sz="1600" dirty="0">
                        <a:solidFill>
                          <a:srgbClr val="025373"/>
                        </a:solidFill>
                        <a:latin typeface="Calibri" pitchFamily="34" charset="0"/>
                        <a:ea typeface="Calibri"/>
                        <a:cs typeface="Calibri" pitchFamily="34" charset="0"/>
                      </a:endParaRPr>
                    </a:p>
                    <a:p>
                      <a:pPr>
                        <a:lnSpc>
                          <a:spcPct val="115000"/>
                        </a:lnSpc>
                        <a:spcAft>
                          <a:spcPts val="0"/>
                        </a:spcAft>
                      </a:pPr>
                      <a:r>
                        <a:rPr lang="ru-RU" sz="1600" dirty="0">
                          <a:solidFill>
                            <a:srgbClr val="025373"/>
                          </a:solidFill>
                          <a:latin typeface="Calibri" pitchFamily="34" charset="0"/>
                          <a:ea typeface="Calibri"/>
                          <a:cs typeface="Calibri" pitchFamily="34" charset="0"/>
                        </a:rPr>
                        <a:t>5 марта</a:t>
                      </a:r>
                      <a:r>
                        <a:rPr lang="ru-RU" sz="1600" baseline="0" dirty="0">
                          <a:solidFill>
                            <a:srgbClr val="025373"/>
                          </a:solidFill>
                          <a:latin typeface="Calibri" pitchFamily="34" charset="0"/>
                          <a:ea typeface="Calibri"/>
                          <a:cs typeface="Calibri" pitchFamily="34" charset="0"/>
                        </a:rPr>
                        <a:t> </a:t>
                      </a:r>
                      <a:r>
                        <a:rPr lang="ru-RU" sz="1600" baseline="0" dirty="0" smtClean="0">
                          <a:solidFill>
                            <a:srgbClr val="025373"/>
                          </a:solidFill>
                          <a:latin typeface="Calibri" pitchFamily="34" charset="0"/>
                          <a:ea typeface="Calibri"/>
                          <a:cs typeface="Calibri" pitchFamily="34" charset="0"/>
                        </a:rPr>
                        <a:t>2026 </a:t>
                      </a:r>
                      <a:endParaRPr lang="ru-RU" sz="1600" dirty="0">
                        <a:solidFill>
                          <a:srgbClr val="025373"/>
                        </a:solidFill>
                        <a:latin typeface="Calibri" pitchFamily="34" charset="0"/>
                        <a:ea typeface="Calibri"/>
                        <a:cs typeface="Calibri" pitchFamily="34" charset="0"/>
                      </a:endParaRPr>
                    </a:p>
                  </a:txBody>
                  <a:tcPr marL="39188" marR="39188"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552069">
                <a:tc>
                  <a:txBody>
                    <a:bodyPr/>
                    <a:lstStyle/>
                    <a:p>
                      <a:pPr>
                        <a:lnSpc>
                          <a:spcPct val="115000"/>
                        </a:lnSpc>
                        <a:spcAft>
                          <a:spcPts val="0"/>
                        </a:spcAft>
                      </a:pPr>
                      <a:r>
                        <a:rPr lang="ru-RU" sz="1600" dirty="0">
                          <a:solidFill>
                            <a:srgbClr val="025373"/>
                          </a:solidFill>
                          <a:latin typeface="Calibri" pitchFamily="34" charset="0"/>
                          <a:ea typeface="Calibri"/>
                          <a:cs typeface="Calibri" pitchFamily="34" charset="0"/>
                        </a:rPr>
                        <a:t>С 1 марта</a:t>
                      </a:r>
                      <a:r>
                        <a:rPr lang="ru-RU" sz="1600" baseline="0" dirty="0">
                          <a:solidFill>
                            <a:srgbClr val="025373"/>
                          </a:solidFill>
                          <a:latin typeface="Calibri" pitchFamily="34" charset="0"/>
                          <a:ea typeface="Calibri"/>
                          <a:cs typeface="Calibri" pitchFamily="34" charset="0"/>
                        </a:rPr>
                        <a:t> по 22 марта – </a:t>
                      </a:r>
                      <a:r>
                        <a:rPr lang="ru-RU" sz="1600" baseline="0" dirty="0" smtClean="0">
                          <a:solidFill>
                            <a:srgbClr val="025373"/>
                          </a:solidFill>
                          <a:latin typeface="Calibri" pitchFamily="34" charset="0"/>
                          <a:ea typeface="Calibri"/>
                          <a:cs typeface="Calibri" pitchFamily="34" charset="0"/>
                        </a:rPr>
                        <a:t>25.03.2026</a:t>
                      </a:r>
                      <a:endParaRPr lang="ru-RU" sz="1600" baseline="0" dirty="0">
                        <a:solidFill>
                          <a:srgbClr val="025373"/>
                        </a:solidFill>
                        <a:latin typeface="Calibri" pitchFamily="34" charset="0"/>
                        <a:ea typeface="Calibri"/>
                        <a:cs typeface="Calibri" pitchFamily="34" charset="0"/>
                      </a:endParaRPr>
                    </a:p>
                    <a:p>
                      <a:pPr>
                        <a:lnSpc>
                          <a:spcPct val="115000"/>
                        </a:lnSpc>
                        <a:spcAft>
                          <a:spcPts val="0"/>
                        </a:spcAft>
                      </a:pPr>
                      <a:r>
                        <a:rPr lang="ru-RU" sz="1600" baseline="0" dirty="0">
                          <a:solidFill>
                            <a:srgbClr val="025373"/>
                          </a:solidFill>
                          <a:latin typeface="Calibri" pitchFamily="34" charset="0"/>
                          <a:ea typeface="Calibri"/>
                          <a:cs typeface="Calibri" pitchFamily="34" charset="0"/>
                        </a:rPr>
                        <a:t>С 23 марта по 31 марта – </a:t>
                      </a:r>
                      <a:r>
                        <a:rPr lang="ru-RU" sz="1600" baseline="0" dirty="0" smtClean="0">
                          <a:solidFill>
                            <a:srgbClr val="025373"/>
                          </a:solidFill>
                          <a:latin typeface="Calibri" pitchFamily="34" charset="0"/>
                          <a:ea typeface="Calibri"/>
                          <a:cs typeface="Calibri" pitchFamily="34" charset="0"/>
                        </a:rPr>
                        <a:t>03.04.2026</a:t>
                      </a:r>
                      <a:endParaRPr lang="ru-RU" sz="1600" dirty="0">
                        <a:solidFill>
                          <a:srgbClr val="025373"/>
                        </a:solidFill>
                        <a:latin typeface="Calibri" pitchFamily="34" charset="0"/>
                        <a:ea typeface="Calibri"/>
                        <a:cs typeface="Calibri" pitchFamily="34" charset="0"/>
                      </a:endParaRPr>
                    </a:p>
                  </a:txBody>
                  <a:tcPr marL="39188" marR="3918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solidFill>
                            <a:srgbClr val="025373"/>
                          </a:solidFill>
                          <a:latin typeface="Calibri" pitchFamily="34" charset="0"/>
                          <a:ea typeface="Calibri"/>
                          <a:cs typeface="Calibri" pitchFamily="34" charset="0"/>
                        </a:rPr>
                        <a:t>28 марта </a:t>
                      </a:r>
                      <a:r>
                        <a:rPr lang="ru-RU" sz="1600" dirty="0" smtClean="0">
                          <a:solidFill>
                            <a:srgbClr val="025373"/>
                          </a:solidFill>
                          <a:latin typeface="Calibri" pitchFamily="34" charset="0"/>
                          <a:ea typeface="Calibri"/>
                          <a:cs typeface="Calibri" pitchFamily="34" charset="0"/>
                        </a:rPr>
                        <a:t>2026</a:t>
                      </a:r>
                      <a:endParaRPr lang="ru-RU" sz="1600" dirty="0">
                        <a:solidFill>
                          <a:srgbClr val="025373"/>
                        </a:solidFill>
                        <a:latin typeface="Calibri" pitchFamily="34" charset="0"/>
                        <a:ea typeface="Calibri"/>
                        <a:cs typeface="Calibri" pitchFamily="34" charset="0"/>
                      </a:endParaRPr>
                    </a:p>
                    <a:p>
                      <a:pPr>
                        <a:lnSpc>
                          <a:spcPct val="115000"/>
                        </a:lnSpc>
                        <a:spcAft>
                          <a:spcPts val="0"/>
                        </a:spcAft>
                      </a:pPr>
                      <a:r>
                        <a:rPr lang="ru-RU" sz="1600" dirty="0">
                          <a:solidFill>
                            <a:srgbClr val="025373"/>
                          </a:solidFill>
                          <a:latin typeface="Calibri" pitchFamily="34" charset="0"/>
                          <a:ea typeface="Calibri"/>
                          <a:cs typeface="Calibri" pitchFamily="34" charset="0"/>
                        </a:rPr>
                        <a:t>5 апреля </a:t>
                      </a:r>
                      <a:r>
                        <a:rPr lang="ru-RU" sz="1600" dirty="0" smtClean="0">
                          <a:solidFill>
                            <a:srgbClr val="025373"/>
                          </a:solidFill>
                          <a:latin typeface="Calibri" pitchFamily="34" charset="0"/>
                          <a:ea typeface="Calibri"/>
                          <a:cs typeface="Calibri" pitchFamily="34" charset="0"/>
                        </a:rPr>
                        <a:t>2026 </a:t>
                      </a:r>
                      <a:endParaRPr lang="ru-RU" sz="1600" dirty="0">
                        <a:solidFill>
                          <a:srgbClr val="025373"/>
                        </a:solidFill>
                        <a:latin typeface="Calibri" pitchFamily="34" charset="0"/>
                        <a:ea typeface="Calibri"/>
                        <a:cs typeface="Calibri" pitchFamily="34" charset="0"/>
                      </a:endParaRPr>
                    </a:p>
                  </a:txBody>
                  <a:tcPr marL="39188" marR="39188"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709803">
                <a:tc>
                  <a:txBody>
                    <a:bodyPr/>
                    <a:lstStyle/>
                    <a:p>
                      <a:pPr>
                        <a:lnSpc>
                          <a:spcPct val="115000"/>
                        </a:lnSpc>
                        <a:spcAft>
                          <a:spcPts val="0"/>
                        </a:spcAft>
                      </a:pPr>
                      <a:r>
                        <a:rPr lang="ru-RU" sz="1600" baseline="0" dirty="0">
                          <a:solidFill>
                            <a:srgbClr val="025373"/>
                          </a:solidFill>
                          <a:latin typeface="Calibri" pitchFamily="34" charset="0"/>
                          <a:ea typeface="Calibri"/>
                          <a:cs typeface="Calibri" pitchFamily="34" charset="0"/>
                        </a:rPr>
                        <a:t> с 23 декабря по 31 декабря – не позднее последнего рабочего дня</a:t>
                      </a:r>
                      <a:endParaRPr lang="ru-RU" sz="1600" dirty="0">
                        <a:solidFill>
                          <a:srgbClr val="025373"/>
                        </a:solidFill>
                        <a:latin typeface="Calibri" pitchFamily="34" charset="0"/>
                        <a:ea typeface="Calibri"/>
                        <a:cs typeface="Calibri" pitchFamily="34" charset="0"/>
                      </a:endParaRPr>
                    </a:p>
                  </a:txBody>
                  <a:tcPr marL="39188" marR="3918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aseline="0" dirty="0">
                          <a:solidFill>
                            <a:srgbClr val="025373"/>
                          </a:solidFill>
                          <a:latin typeface="Calibri" pitchFamily="34" charset="0"/>
                          <a:ea typeface="Calibri"/>
                          <a:cs typeface="Calibri" pitchFamily="34" charset="0"/>
                        </a:rPr>
                        <a:t>не позднее последнего рабочего дня</a:t>
                      </a:r>
                      <a:endParaRPr lang="ru-RU" sz="1600" dirty="0">
                        <a:solidFill>
                          <a:srgbClr val="025373"/>
                        </a:solidFill>
                        <a:latin typeface="Calibri" pitchFamily="34" charset="0"/>
                        <a:ea typeface="Calibri"/>
                        <a:cs typeface="Calibri" pitchFamily="34" charset="0"/>
                      </a:endParaRPr>
                    </a:p>
                  </a:txBody>
                  <a:tcPr marL="39188" marR="39188"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FFEE596B-A331-10BD-7E7A-8EF49DE36EE6}"/>
              </a:ext>
            </a:extLst>
          </p:cNvPr>
          <p:cNvSpPr txBox="1"/>
          <p:nvPr/>
        </p:nvSpPr>
        <p:spPr>
          <a:xfrm>
            <a:off x="467544" y="195486"/>
            <a:ext cx="7920880" cy="461665"/>
          </a:xfrm>
          <a:prstGeom prst="rect">
            <a:avLst/>
          </a:prstGeom>
          <a:noFill/>
        </p:spPr>
        <p:txBody>
          <a:bodyPr wrap="square">
            <a:spAutoFit/>
          </a:bodyPr>
          <a:lstStyle/>
          <a:p>
            <a:pPr algn="ctr"/>
            <a:r>
              <a:rPr lang="ru-RU" sz="2400" b="1" dirty="0">
                <a:solidFill>
                  <a:srgbClr val="025373"/>
                </a:solidFill>
                <a:latin typeface="Calibri" pitchFamily="34" charset="0"/>
                <a:cs typeface="Calibri" pitchFamily="34" charset="0"/>
              </a:rPr>
              <a:t>Заполнение уведомления по НДФЛ </a:t>
            </a:r>
          </a:p>
        </p:txBody>
      </p:sp>
      <p:sp>
        <p:nvSpPr>
          <p:cNvPr id="14" name="Содержимое 2"/>
          <p:cNvSpPr txBox="1">
            <a:spLocks/>
          </p:cNvSpPr>
          <p:nvPr/>
        </p:nvSpPr>
        <p:spPr>
          <a:xfrm>
            <a:off x="467544" y="1221600"/>
            <a:ext cx="8229600" cy="3243834"/>
          </a:xfrm>
          <a:prstGeom prst="rect">
            <a:avLst/>
          </a:prstGeom>
        </p:spPr>
        <p:txBody>
          <a:bodyPr vert="horz" lIns="91440" tIns="45720" rIns="91440" bIns="45720" rtlCol="0">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800" b="0" i="0" u="none" strike="noStrike" kern="1200" cap="none" spc="0" normalizeH="0" baseline="0" noProof="0" dirty="0">
              <a:ln>
                <a:noFill/>
              </a:ln>
              <a:solidFill>
                <a:schemeClr val="tx1"/>
              </a:solidFill>
              <a:effectLst/>
              <a:uLnTx/>
              <a:uFillTx/>
              <a:latin typeface="+mn-lt"/>
              <a:ea typeface="+mn-ea"/>
              <a:cs typeface="+mn-cs"/>
              <a:hlinkClick r:id="rId2" action="ppaction://hlinkfile"/>
            </a:endParaRPr>
          </a:p>
        </p:txBody>
      </p:sp>
      <p:pic>
        <p:nvPicPr>
          <p:cNvPr id="2" name="Picture 2"/>
          <p:cNvPicPr>
            <a:picLocks noChangeAspect="1" noChangeArrowheads="1"/>
          </p:cNvPicPr>
          <p:nvPr/>
        </p:nvPicPr>
        <p:blipFill>
          <a:blip r:embed="rId3" cstate="print"/>
          <a:srcRect/>
          <a:stretch>
            <a:fillRect/>
          </a:stretch>
        </p:blipFill>
        <p:spPr bwMode="auto">
          <a:xfrm>
            <a:off x="1979712" y="627534"/>
            <a:ext cx="4931842" cy="4109052"/>
          </a:xfrm>
          <a:prstGeom prst="rect">
            <a:avLst/>
          </a:prstGeom>
          <a:noFill/>
          <a:ln w="9525">
            <a:solidFill>
              <a:schemeClr val="accent1"/>
            </a:solidFill>
            <a:miter lim="800000"/>
            <a:headEnd/>
            <a:tailEnd/>
          </a:ln>
          <a:effectLst/>
        </p:spPr>
      </p:pic>
    </p:spTree>
    <p:extLst>
      <p:ext uri="{BB962C8B-B14F-4D97-AF65-F5344CB8AC3E}">
        <p14:creationId xmlns:p14="http://schemas.microsoft.com/office/powerpoint/2010/main" xmlns="" val="353575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95544E6B-747A-4C2D-BE37-D863F9420204}"/>
              </a:ext>
            </a:extLst>
          </p:cNvPr>
          <p:cNvSpPr/>
          <p:nvPr/>
        </p:nvSpPr>
        <p:spPr>
          <a:xfrm>
            <a:off x="870609" y="396701"/>
            <a:ext cx="7383753" cy="461665"/>
          </a:xfrm>
          <a:prstGeom prst="rect">
            <a:avLst/>
          </a:prstGeom>
        </p:spPr>
        <p:txBody>
          <a:bodyPr wrap="none">
            <a:spAutoFit/>
          </a:bodyPr>
          <a:lstStyle/>
          <a:p>
            <a:pPr algn="ctr"/>
            <a:r>
              <a:rPr lang="ru-RU" sz="2400" b="1" dirty="0">
                <a:solidFill>
                  <a:srgbClr val="025373"/>
                </a:solidFill>
                <a:latin typeface="Calibri" panose="020F0502020204030204" pitchFamily="34" charset="0"/>
                <a:cs typeface="Calibri" panose="020F0502020204030204" pitchFamily="34" charset="0"/>
              </a:rPr>
              <a:t>Сроки представления отчетности по НДФЛ в </a:t>
            </a:r>
            <a:r>
              <a:rPr lang="ru-RU" sz="2400" b="1" dirty="0" smtClean="0">
                <a:solidFill>
                  <a:srgbClr val="025373"/>
                </a:solidFill>
                <a:latin typeface="Calibri" panose="020F0502020204030204" pitchFamily="34" charset="0"/>
                <a:cs typeface="Calibri" panose="020F0502020204030204" pitchFamily="34" charset="0"/>
              </a:rPr>
              <a:t>2026 </a:t>
            </a:r>
            <a:r>
              <a:rPr lang="ru-RU" sz="2400" b="1" dirty="0">
                <a:solidFill>
                  <a:srgbClr val="025373"/>
                </a:solidFill>
                <a:latin typeface="Calibri" panose="020F0502020204030204" pitchFamily="34" charset="0"/>
                <a:cs typeface="Calibri" panose="020F0502020204030204" pitchFamily="34" charset="0"/>
              </a:rPr>
              <a:t>году</a:t>
            </a:r>
          </a:p>
        </p:txBody>
      </p:sp>
      <p:sp>
        <p:nvSpPr>
          <p:cNvPr id="3" name="Прямоугольник 2">
            <a:extLst>
              <a:ext uri="{FF2B5EF4-FFF2-40B4-BE49-F238E27FC236}">
                <a16:creationId xmlns:a16="http://schemas.microsoft.com/office/drawing/2014/main" xmlns="" id="{210A7B94-6930-48C9-87C4-6CDD0D4F9E4D}"/>
              </a:ext>
            </a:extLst>
          </p:cNvPr>
          <p:cNvSpPr/>
          <p:nvPr/>
        </p:nvSpPr>
        <p:spPr>
          <a:xfrm>
            <a:off x="467544" y="1419622"/>
            <a:ext cx="3150096" cy="1938992"/>
          </a:xfrm>
          <a:prstGeom prst="rect">
            <a:avLst/>
          </a:prstGeom>
        </p:spPr>
        <p:txBody>
          <a:bodyPr wrap="square">
            <a:spAutoFit/>
          </a:bodyPr>
          <a:lstStyle/>
          <a:p>
            <a:pPr marL="46037" indent="0" algn="just">
              <a:buFont typeface="Georgia" panose="02040502050405020303" pitchFamily="18" charset="0"/>
              <a:buNone/>
              <a:defRPr/>
            </a:pPr>
            <a:r>
              <a:rPr lang="ru-RU" sz="2000" b="1" dirty="0">
                <a:solidFill>
                  <a:srgbClr val="025373"/>
                </a:solidFill>
                <a:latin typeface="Calibri" panose="020F0502020204030204" pitchFamily="34" charset="0"/>
                <a:cs typeface="Calibri" panose="020F0502020204030204" pitchFamily="34" charset="0"/>
              </a:rPr>
              <a:t>Физические лица </a:t>
            </a:r>
          </a:p>
          <a:p>
            <a:pPr marL="46037" indent="0" algn="just">
              <a:buFont typeface="Georgia" panose="02040502050405020303" pitchFamily="18" charset="0"/>
              <a:buNone/>
              <a:defRPr/>
            </a:pPr>
            <a:r>
              <a:rPr lang="ru-RU" sz="2000" dirty="0">
                <a:solidFill>
                  <a:srgbClr val="025373"/>
                </a:solidFill>
                <a:latin typeface="Calibri" panose="020F0502020204030204" pitchFamily="34" charset="0"/>
                <a:cs typeface="Calibri" panose="020F0502020204030204" pitchFamily="34" charset="0"/>
              </a:rPr>
              <a:t>(ст.229 НК РФ)</a:t>
            </a:r>
          </a:p>
          <a:p>
            <a:pPr marL="46037" indent="0" algn="just">
              <a:buFont typeface="Georgia" panose="02040502050405020303" pitchFamily="18" charset="0"/>
              <a:buNone/>
              <a:defRPr/>
            </a:pPr>
            <a:endParaRPr lang="ru-RU" sz="2000" b="1" dirty="0">
              <a:solidFill>
                <a:srgbClr val="025373"/>
              </a:solidFill>
              <a:latin typeface="Calibri" panose="020F0502020204030204" pitchFamily="34" charset="0"/>
              <a:cs typeface="Calibri" panose="020F0502020204030204" pitchFamily="34" charset="0"/>
            </a:endParaRPr>
          </a:p>
          <a:p>
            <a:pPr algn="just">
              <a:buClrTx/>
              <a:buFontTx/>
              <a:buChar char="-"/>
              <a:defRPr/>
            </a:pPr>
            <a:r>
              <a:rPr lang="ru-RU" sz="2000" b="1" dirty="0">
                <a:solidFill>
                  <a:srgbClr val="025373"/>
                </a:solidFill>
                <a:latin typeface="Calibri" panose="020F0502020204030204" pitchFamily="34" charset="0"/>
                <a:cs typeface="Calibri" panose="020F0502020204030204" pitchFamily="34" charset="0"/>
              </a:rPr>
              <a:t> 3-НДФЛ </a:t>
            </a:r>
            <a:r>
              <a:rPr lang="ru-RU" sz="2000" dirty="0">
                <a:solidFill>
                  <a:srgbClr val="025373"/>
                </a:solidFill>
                <a:latin typeface="Calibri" panose="020F0502020204030204" pitchFamily="34" charset="0"/>
                <a:cs typeface="Calibri" panose="020F0502020204030204" pitchFamily="34" charset="0"/>
              </a:rPr>
              <a:t>(за налоговый период не позднее 30 апреля)</a:t>
            </a:r>
          </a:p>
        </p:txBody>
      </p:sp>
      <p:sp>
        <p:nvSpPr>
          <p:cNvPr id="5" name="Прямоугольник 4">
            <a:extLst>
              <a:ext uri="{FF2B5EF4-FFF2-40B4-BE49-F238E27FC236}">
                <a16:creationId xmlns:a16="http://schemas.microsoft.com/office/drawing/2014/main" xmlns="" id="{A074CBF1-5A79-441E-A566-EABB06CA6E8E}"/>
              </a:ext>
            </a:extLst>
          </p:cNvPr>
          <p:cNvSpPr/>
          <p:nvPr/>
        </p:nvSpPr>
        <p:spPr>
          <a:xfrm>
            <a:off x="4499992" y="1347614"/>
            <a:ext cx="4158208" cy="2862322"/>
          </a:xfrm>
          <a:prstGeom prst="rect">
            <a:avLst/>
          </a:prstGeom>
        </p:spPr>
        <p:txBody>
          <a:bodyPr wrap="square">
            <a:spAutoFit/>
          </a:bodyPr>
          <a:lstStyle/>
          <a:p>
            <a:pPr marL="44450" indent="0" algn="just">
              <a:buFont typeface="Georgia" panose="02040502050405020303" pitchFamily="18" charset="0"/>
              <a:buNone/>
            </a:pPr>
            <a:r>
              <a:rPr lang="ru-RU" altLang="ru-RU" sz="2000" b="1" dirty="0">
                <a:solidFill>
                  <a:srgbClr val="025373"/>
                </a:solidFill>
                <a:latin typeface="Calibri" panose="020F0502020204030204" pitchFamily="34" charset="0"/>
                <a:cs typeface="Calibri" panose="020F0502020204030204" pitchFamily="34" charset="0"/>
              </a:rPr>
              <a:t>Налоговые агенты </a:t>
            </a:r>
            <a:r>
              <a:rPr lang="ru-RU" altLang="ru-RU" sz="2000" dirty="0">
                <a:solidFill>
                  <a:srgbClr val="025373"/>
                </a:solidFill>
                <a:latin typeface="Calibri" panose="020F0502020204030204" pitchFamily="34" charset="0"/>
                <a:cs typeface="Calibri" panose="020F0502020204030204" pitchFamily="34" charset="0"/>
              </a:rPr>
              <a:t>(ст.230 НК РФ)</a:t>
            </a:r>
          </a:p>
          <a:p>
            <a:pPr marL="44450" indent="0" algn="just">
              <a:buFont typeface="Georgia" panose="02040502050405020303" pitchFamily="18" charset="0"/>
              <a:buNone/>
            </a:pPr>
            <a:endParaRPr lang="ru-RU" altLang="ru-RU" sz="2000" dirty="0">
              <a:solidFill>
                <a:srgbClr val="025373"/>
              </a:solidFill>
              <a:latin typeface="Calibri" panose="020F0502020204030204" pitchFamily="34" charset="0"/>
              <a:cs typeface="Calibri" panose="020F0502020204030204" pitchFamily="34" charset="0"/>
            </a:endParaRPr>
          </a:p>
          <a:p>
            <a:pPr marL="44450" indent="0" algn="just">
              <a:buFont typeface="Georgia" panose="02040502050405020303" pitchFamily="18" charset="0"/>
              <a:buNone/>
            </a:pPr>
            <a:r>
              <a:rPr lang="ru-RU" altLang="ru-RU" sz="2000" b="1" dirty="0">
                <a:solidFill>
                  <a:srgbClr val="025373"/>
                </a:solidFill>
                <a:latin typeface="Calibri" panose="020F0502020204030204" pitchFamily="34" charset="0"/>
                <a:cs typeface="Calibri" panose="020F0502020204030204" pitchFamily="34" charset="0"/>
              </a:rPr>
              <a:t>6-НДФЛ </a:t>
            </a:r>
            <a:r>
              <a:rPr lang="ru-RU" altLang="ru-RU" sz="2000" dirty="0">
                <a:solidFill>
                  <a:srgbClr val="025373"/>
                </a:solidFill>
                <a:latin typeface="Calibri" panose="020F0502020204030204" pitchFamily="34" charset="0"/>
                <a:cs typeface="Calibri" panose="020F0502020204030204" pitchFamily="34" charset="0"/>
              </a:rPr>
              <a:t>за первый квартал, полугодие, девять месяцев - не позднее 25 числа месяца, следующего за соответствующим периодом, за год - не позднее </a:t>
            </a:r>
          </a:p>
          <a:p>
            <a:pPr marL="44450" indent="0" algn="just">
              <a:buFont typeface="Georgia" panose="02040502050405020303" pitchFamily="18" charset="0"/>
              <a:buNone/>
            </a:pPr>
            <a:r>
              <a:rPr lang="ru-RU" altLang="ru-RU" sz="2000" dirty="0">
                <a:solidFill>
                  <a:srgbClr val="025373"/>
                </a:solidFill>
                <a:latin typeface="Calibri" panose="020F0502020204030204" pitchFamily="34" charset="0"/>
                <a:cs typeface="Calibri" panose="020F0502020204030204" pitchFamily="34" charset="0"/>
              </a:rPr>
              <a:t>25 февраля года следующего за истекшим</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CB19E422-C152-48BE-AD8E-E8D06DC39FCA}"/>
              </a:ext>
            </a:extLst>
          </p:cNvPr>
          <p:cNvSpPr/>
          <p:nvPr/>
        </p:nvSpPr>
        <p:spPr>
          <a:xfrm>
            <a:off x="928662" y="357172"/>
            <a:ext cx="6840760" cy="984885"/>
          </a:xfrm>
          <a:prstGeom prst="rect">
            <a:avLst/>
          </a:prstGeom>
        </p:spPr>
        <p:txBody>
          <a:bodyPr wrap="square">
            <a:spAutoFit/>
          </a:bodyPr>
          <a:lstStyle/>
          <a:p>
            <a:r>
              <a:rPr lang="ru-RU" sz="2000" b="1" dirty="0">
                <a:solidFill>
                  <a:srgbClr val="025373"/>
                </a:solidFill>
                <a:latin typeface="Calibri" panose="020F0502020204030204" pitchFamily="34" charset="0"/>
                <a:cs typeface="Calibri" panose="020F0502020204030204" pitchFamily="34" charset="0"/>
              </a:rPr>
              <a:t>Пример расчета 12-месячного срока для определения статуса резидент – не резидент</a:t>
            </a:r>
          </a:p>
          <a:p>
            <a:endParaRPr lang="ru-RU" dirty="0">
              <a:solidFill>
                <a:srgbClr val="025373"/>
              </a:solidFill>
            </a:endParaRPr>
          </a:p>
        </p:txBody>
      </p:sp>
      <p:sp>
        <p:nvSpPr>
          <p:cNvPr id="3" name="Прямоугольник 2">
            <a:extLst>
              <a:ext uri="{FF2B5EF4-FFF2-40B4-BE49-F238E27FC236}">
                <a16:creationId xmlns:a16="http://schemas.microsoft.com/office/drawing/2014/main" xmlns="" id="{1AC06A4A-7287-4F80-8496-D38FD5046BCB}"/>
              </a:ext>
            </a:extLst>
          </p:cNvPr>
          <p:cNvSpPr/>
          <p:nvPr/>
        </p:nvSpPr>
        <p:spPr>
          <a:xfrm>
            <a:off x="899592" y="2067694"/>
            <a:ext cx="7458622" cy="1477328"/>
          </a:xfrm>
          <a:prstGeom prst="rect">
            <a:avLst/>
          </a:prstGeom>
        </p:spPr>
        <p:txBody>
          <a:bodyPr wrap="square">
            <a:spAutoFit/>
          </a:bodyPr>
          <a:lstStyle/>
          <a:p>
            <a:pPr>
              <a:defRPr/>
            </a:pPr>
            <a:r>
              <a:rPr lang="ru-RU" dirty="0">
                <a:solidFill>
                  <a:srgbClr val="025373"/>
                </a:solidFill>
                <a:latin typeface="Calibri" panose="020F0502020204030204" pitchFamily="34" charset="0"/>
                <a:cs typeface="Calibri" panose="020F0502020204030204" pitchFamily="34" charset="0"/>
              </a:rPr>
              <a:t>Дата выплаты дохода налогоплательщику организацией </a:t>
            </a:r>
          </a:p>
          <a:p>
            <a:pPr>
              <a:buFontTx/>
              <a:buChar char="-"/>
              <a:defRPr/>
            </a:pPr>
            <a:r>
              <a:rPr lang="ru-RU" b="1" dirty="0">
                <a:solidFill>
                  <a:srgbClr val="025373"/>
                </a:solidFill>
                <a:latin typeface="Calibri" panose="020F0502020204030204" pitchFamily="34" charset="0"/>
                <a:cs typeface="Calibri" panose="020F0502020204030204" pitchFamily="34" charset="0"/>
              </a:rPr>
              <a:t>16 мая 2025 г.</a:t>
            </a:r>
          </a:p>
          <a:p>
            <a:pPr>
              <a:buFontTx/>
              <a:buChar char="-"/>
              <a:defRPr/>
            </a:pPr>
            <a:endParaRPr lang="ru-RU" b="1" dirty="0">
              <a:solidFill>
                <a:srgbClr val="025373"/>
              </a:solidFill>
              <a:latin typeface="Calibri" panose="020F0502020204030204" pitchFamily="34" charset="0"/>
              <a:cs typeface="Calibri" panose="020F0502020204030204" pitchFamily="34" charset="0"/>
            </a:endParaRPr>
          </a:p>
          <a:p>
            <a:pPr>
              <a:defRPr/>
            </a:pPr>
            <a:r>
              <a:rPr lang="ru-RU" dirty="0">
                <a:solidFill>
                  <a:srgbClr val="025373"/>
                </a:solidFill>
                <a:latin typeface="Calibri" panose="020F0502020204030204" pitchFamily="34" charset="0"/>
                <a:cs typeface="Calibri" panose="020F0502020204030204" pitchFamily="34" charset="0"/>
              </a:rPr>
              <a:t>Расчетный период в этом случае - </a:t>
            </a:r>
            <a:r>
              <a:rPr lang="ru-RU" b="1" dirty="0">
                <a:solidFill>
                  <a:srgbClr val="025373"/>
                </a:solidFill>
                <a:latin typeface="Calibri" panose="020F0502020204030204" pitchFamily="34" charset="0"/>
                <a:cs typeface="Calibri" panose="020F0502020204030204" pitchFamily="34" charset="0"/>
              </a:rPr>
              <a:t>12 месяцев, </a:t>
            </a:r>
          </a:p>
          <a:p>
            <a:pPr>
              <a:buFontTx/>
              <a:buChar char="-"/>
              <a:defRPr/>
            </a:pPr>
            <a:r>
              <a:rPr lang="ru-RU" b="1" dirty="0">
                <a:solidFill>
                  <a:srgbClr val="025373"/>
                </a:solidFill>
                <a:latin typeface="Calibri" panose="020F0502020204030204" pitchFamily="34" charset="0"/>
                <a:cs typeface="Calibri" panose="020F0502020204030204" pitchFamily="34" charset="0"/>
              </a:rPr>
              <a:t>с 16 мая 2024 г. по 15 мая 2025 г. (включительно).</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92989F4-C2E6-4A27-AD93-F81542066AC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14414" y="357172"/>
            <a:ext cx="5976664" cy="4306521"/>
          </a:xfrm>
          <a:prstGeom prst="rect">
            <a:avLst/>
          </a:prstGeom>
          <a:noFill/>
          <a:ln>
            <a:solidFill>
              <a:schemeClr val="accent1"/>
            </a:solidFill>
          </a:ln>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14282" y="188297"/>
            <a:ext cx="8286808" cy="4955203"/>
          </a:xfrm>
          <a:prstGeom prst="rect">
            <a:avLst/>
          </a:prstGeom>
        </p:spPr>
        <p:txBody>
          <a:bodyPr wrap="square">
            <a:spAutoFit/>
          </a:bodyPr>
          <a:lstStyle/>
          <a:p>
            <a:r>
              <a:rPr lang="ru-RU" sz="1400" dirty="0">
                <a:solidFill>
                  <a:srgbClr val="025373"/>
                </a:solidFill>
                <a:latin typeface="Calibri" pitchFamily="34" charset="0"/>
                <a:cs typeface="Calibri" pitchFamily="34" charset="0"/>
              </a:rPr>
              <a:t>18 марта 2025 г. организация выплатила работнику Францу Тельману доход. Для исчисления налога она определяет налоговый статус работника. 12 месяцев, предшествующих этой дате, - это период с 18 марта 2024 г. по 17 марта 2025 г. (включительно).</a:t>
            </a:r>
          </a:p>
          <a:p>
            <a:r>
              <a:rPr lang="ru-RU" sz="1400" dirty="0">
                <a:solidFill>
                  <a:srgbClr val="025373"/>
                </a:solidFill>
                <a:latin typeface="Calibri" pitchFamily="34" charset="0"/>
                <a:cs typeface="Calibri" pitchFamily="34" charset="0"/>
              </a:rPr>
              <a:t>В это время Франц Тельман находился </a:t>
            </a:r>
            <a:r>
              <a:rPr lang="ru-RU" sz="1400" b="1" dirty="0">
                <a:solidFill>
                  <a:srgbClr val="025373"/>
                </a:solidFill>
                <a:latin typeface="Calibri" pitchFamily="34" charset="0"/>
                <a:cs typeface="Calibri" pitchFamily="34" charset="0"/>
              </a:rPr>
              <a:t>на территории РФ </a:t>
            </a:r>
            <a:r>
              <a:rPr lang="ru-RU" sz="1400" dirty="0">
                <a:solidFill>
                  <a:srgbClr val="025373"/>
                </a:solidFill>
                <a:latin typeface="Calibri" pitchFamily="34" charset="0"/>
                <a:cs typeface="Calibri" pitchFamily="34" charset="0"/>
              </a:rPr>
              <a:t>в следующие дни:</a:t>
            </a:r>
          </a:p>
          <a:p>
            <a:pPr>
              <a:buFont typeface="Arial" pitchFamily="34" charset="0"/>
              <a:buChar char="•"/>
            </a:pPr>
            <a:r>
              <a:rPr lang="ru-RU" sz="1400" dirty="0">
                <a:solidFill>
                  <a:srgbClr val="025373"/>
                </a:solidFill>
                <a:latin typeface="Calibri" pitchFamily="34" charset="0"/>
                <a:cs typeface="Calibri" pitchFamily="34" charset="0"/>
              </a:rPr>
              <a:t>с 18 марта по 9 мая 2024 г. - </a:t>
            </a:r>
            <a:r>
              <a:rPr lang="ru-RU" sz="1400" b="1" dirty="0">
                <a:solidFill>
                  <a:srgbClr val="025373"/>
                </a:solidFill>
                <a:latin typeface="Calibri" pitchFamily="34" charset="0"/>
                <a:cs typeface="Calibri" pitchFamily="34" charset="0"/>
              </a:rPr>
              <a:t>53 дня;</a:t>
            </a:r>
          </a:p>
          <a:p>
            <a:pPr>
              <a:buFont typeface="Arial" pitchFamily="34" charset="0"/>
              <a:buChar char="•"/>
            </a:pPr>
            <a:r>
              <a:rPr lang="ru-RU" sz="1400" dirty="0">
                <a:solidFill>
                  <a:srgbClr val="025373"/>
                </a:solidFill>
                <a:latin typeface="Calibri" pitchFamily="34" charset="0"/>
                <a:cs typeface="Calibri" pitchFamily="34" charset="0"/>
              </a:rPr>
              <a:t>с 23 мая по 4 июля 2024 г. - </a:t>
            </a:r>
            <a:r>
              <a:rPr lang="ru-RU" sz="1400" b="1" dirty="0">
                <a:solidFill>
                  <a:srgbClr val="025373"/>
                </a:solidFill>
                <a:latin typeface="Calibri" pitchFamily="34" charset="0"/>
                <a:cs typeface="Calibri" pitchFamily="34" charset="0"/>
              </a:rPr>
              <a:t>43 дня;</a:t>
            </a:r>
          </a:p>
          <a:p>
            <a:pPr>
              <a:buFont typeface="Arial" pitchFamily="34" charset="0"/>
              <a:buChar char="•"/>
            </a:pPr>
            <a:r>
              <a:rPr lang="ru-RU" sz="1400" dirty="0">
                <a:solidFill>
                  <a:srgbClr val="025373"/>
                </a:solidFill>
                <a:latin typeface="Calibri" pitchFamily="34" charset="0"/>
                <a:cs typeface="Calibri" pitchFamily="34" charset="0"/>
              </a:rPr>
              <a:t>с 26 июля 2024 г. по 10 января 2025 г. - </a:t>
            </a:r>
            <a:r>
              <a:rPr lang="ru-RU" sz="1400" b="1" dirty="0">
                <a:solidFill>
                  <a:srgbClr val="025373"/>
                </a:solidFill>
                <a:latin typeface="Calibri" pitchFamily="34" charset="0"/>
                <a:cs typeface="Calibri" pitchFamily="34" charset="0"/>
              </a:rPr>
              <a:t>169 дней;</a:t>
            </a:r>
          </a:p>
          <a:p>
            <a:pPr>
              <a:buFont typeface="Arial" pitchFamily="34" charset="0"/>
              <a:buChar char="•"/>
            </a:pPr>
            <a:r>
              <a:rPr lang="ru-RU" sz="1400" dirty="0">
                <a:solidFill>
                  <a:srgbClr val="025373"/>
                </a:solidFill>
                <a:latin typeface="Calibri" pitchFamily="34" charset="0"/>
                <a:cs typeface="Calibri" pitchFamily="34" charset="0"/>
              </a:rPr>
              <a:t>с 26 января по 5 февраля 2025 г. - </a:t>
            </a:r>
            <a:r>
              <a:rPr lang="ru-RU" sz="1400" b="1" dirty="0">
                <a:solidFill>
                  <a:srgbClr val="025373"/>
                </a:solidFill>
                <a:latin typeface="Calibri" pitchFamily="34" charset="0"/>
                <a:cs typeface="Calibri" pitchFamily="34" charset="0"/>
              </a:rPr>
              <a:t>11 дней;</a:t>
            </a:r>
          </a:p>
          <a:p>
            <a:pPr>
              <a:buFont typeface="Arial" pitchFamily="34" charset="0"/>
              <a:buChar char="•"/>
            </a:pPr>
            <a:r>
              <a:rPr lang="ru-RU" sz="1400" dirty="0">
                <a:solidFill>
                  <a:srgbClr val="025373"/>
                </a:solidFill>
                <a:latin typeface="Calibri" pitchFamily="34" charset="0"/>
                <a:cs typeface="Calibri" pitchFamily="34" charset="0"/>
              </a:rPr>
              <a:t>с 16 февраля по 5 марта 2025 г. - </a:t>
            </a:r>
            <a:r>
              <a:rPr lang="ru-RU" sz="1400" b="1" dirty="0">
                <a:solidFill>
                  <a:srgbClr val="025373"/>
                </a:solidFill>
                <a:latin typeface="Calibri" pitchFamily="34" charset="0"/>
                <a:cs typeface="Calibri" pitchFamily="34" charset="0"/>
              </a:rPr>
              <a:t>18 дней.</a:t>
            </a:r>
          </a:p>
          <a:p>
            <a:r>
              <a:rPr lang="ru-RU" sz="1400" b="1" dirty="0">
                <a:solidFill>
                  <a:srgbClr val="025373"/>
                </a:solidFill>
                <a:latin typeface="Calibri" pitchFamily="34" charset="0"/>
                <a:cs typeface="Calibri" pitchFamily="34" charset="0"/>
              </a:rPr>
              <a:t>За рубежом </a:t>
            </a:r>
            <a:r>
              <a:rPr lang="ru-RU" sz="1400" dirty="0">
                <a:solidFill>
                  <a:srgbClr val="025373"/>
                </a:solidFill>
                <a:latin typeface="Calibri" pitchFamily="34" charset="0"/>
                <a:cs typeface="Calibri" pitchFamily="34" charset="0"/>
              </a:rPr>
              <a:t>Франц Тельман находился в следующие даты:</a:t>
            </a:r>
          </a:p>
          <a:p>
            <a:pPr>
              <a:buFont typeface="Arial" pitchFamily="34" charset="0"/>
              <a:buChar char="•"/>
            </a:pPr>
            <a:r>
              <a:rPr lang="ru-RU" sz="1400" dirty="0">
                <a:solidFill>
                  <a:srgbClr val="025373"/>
                </a:solidFill>
                <a:latin typeface="Calibri" pitchFamily="34" charset="0"/>
                <a:cs typeface="Calibri" pitchFamily="34" charset="0"/>
              </a:rPr>
              <a:t>с 10 по 22 мая 2024 г. (отпуск) - </a:t>
            </a:r>
            <a:r>
              <a:rPr lang="ru-RU" sz="1400" b="1" dirty="0">
                <a:solidFill>
                  <a:srgbClr val="025373"/>
                </a:solidFill>
                <a:latin typeface="Calibri" pitchFamily="34" charset="0"/>
                <a:cs typeface="Calibri" pitchFamily="34" charset="0"/>
              </a:rPr>
              <a:t>13 дней;</a:t>
            </a:r>
          </a:p>
          <a:p>
            <a:pPr>
              <a:buFont typeface="Arial" pitchFamily="34" charset="0"/>
              <a:buChar char="•"/>
            </a:pPr>
            <a:r>
              <a:rPr lang="ru-RU" sz="1400" dirty="0">
                <a:solidFill>
                  <a:srgbClr val="025373"/>
                </a:solidFill>
                <a:latin typeface="Calibri" pitchFamily="34" charset="0"/>
                <a:cs typeface="Calibri" pitchFamily="34" charset="0"/>
              </a:rPr>
              <a:t>с 5 по 25 июля 2024 г. (командировка) - </a:t>
            </a:r>
            <a:r>
              <a:rPr lang="ru-RU" sz="1400" b="1" dirty="0">
                <a:solidFill>
                  <a:srgbClr val="025373"/>
                </a:solidFill>
                <a:latin typeface="Calibri" pitchFamily="34" charset="0"/>
                <a:cs typeface="Calibri" pitchFamily="34" charset="0"/>
              </a:rPr>
              <a:t>21 день;</a:t>
            </a:r>
          </a:p>
          <a:p>
            <a:pPr>
              <a:buFont typeface="Arial" pitchFamily="34" charset="0"/>
              <a:buChar char="•"/>
            </a:pPr>
            <a:r>
              <a:rPr lang="ru-RU" sz="1400" dirty="0">
                <a:solidFill>
                  <a:srgbClr val="025373"/>
                </a:solidFill>
                <a:latin typeface="Calibri" pitchFamily="34" charset="0"/>
                <a:cs typeface="Calibri" pitchFamily="34" charset="0"/>
              </a:rPr>
              <a:t>с 11 по 25 января 2025 г. (отпуск) - </a:t>
            </a:r>
            <a:r>
              <a:rPr lang="ru-RU" sz="1400" b="1" dirty="0">
                <a:solidFill>
                  <a:srgbClr val="025373"/>
                </a:solidFill>
                <a:latin typeface="Calibri" pitchFamily="34" charset="0"/>
                <a:cs typeface="Calibri" pitchFamily="34" charset="0"/>
              </a:rPr>
              <a:t>15 дней;</a:t>
            </a:r>
          </a:p>
          <a:p>
            <a:pPr>
              <a:buFont typeface="Arial" pitchFamily="34" charset="0"/>
              <a:buChar char="•"/>
            </a:pPr>
            <a:r>
              <a:rPr lang="ru-RU" sz="1400" dirty="0">
                <a:solidFill>
                  <a:srgbClr val="025373"/>
                </a:solidFill>
                <a:latin typeface="Calibri" pitchFamily="34" charset="0"/>
                <a:cs typeface="Calibri" pitchFamily="34" charset="0"/>
              </a:rPr>
              <a:t>с 6 по 15 февраля 2025 г. (краткосрочное лечение) - </a:t>
            </a:r>
            <a:r>
              <a:rPr lang="ru-RU" sz="1400" b="1" dirty="0">
                <a:solidFill>
                  <a:srgbClr val="025373"/>
                </a:solidFill>
                <a:latin typeface="Calibri" pitchFamily="34" charset="0"/>
                <a:cs typeface="Calibri" pitchFamily="34" charset="0"/>
              </a:rPr>
              <a:t>10 дней;</a:t>
            </a:r>
          </a:p>
          <a:p>
            <a:pPr>
              <a:buFont typeface="Arial" pitchFamily="34" charset="0"/>
              <a:buChar char="•"/>
            </a:pPr>
            <a:r>
              <a:rPr lang="ru-RU" sz="1400" dirty="0">
                <a:solidFill>
                  <a:srgbClr val="025373"/>
                </a:solidFill>
                <a:latin typeface="Calibri" pitchFamily="34" charset="0"/>
                <a:cs typeface="Calibri" pitchFamily="34" charset="0"/>
              </a:rPr>
              <a:t>с 6 по 17 марта 2025 г. (командировка) - </a:t>
            </a:r>
            <a:r>
              <a:rPr lang="ru-RU" sz="1400" b="1" dirty="0">
                <a:solidFill>
                  <a:srgbClr val="025373"/>
                </a:solidFill>
                <a:latin typeface="Calibri" pitchFamily="34" charset="0"/>
                <a:cs typeface="Calibri" pitchFamily="34" charset="0"/>
              </a:rPr>
              <a:t>12 дней.</a:t>
            </a:r>
          </a:p>
          <a:p>
            <a:r>
              <a:rPr lang="ru-RU" sz="1400" dirty="0">
                <a:solidFill>
                  <a:srgbClr val="025373"/>
                </a:solidFill>
                <a:latin typeface="Calibri" pitchFamily="34" charset="0"/>
                <a:cs typeface="Calibri" pitchFamily="34" charset="0"/>
              </a:rPr>
              <a:t>Краткосрочное лечение за рубежом (10 дней) не прерывает период фактического нахождения лица в РФ. Итого календарных дней:</a:t>
            </a:r>
          </a:p>
          <a:p>
            <a:r>
              <a:rPr lang="ru-RU" sz="1400" b="1" dirty="0">
                <a:solidFill>
                  <a:srgbClr val="025373"/>
                </a:solidFill>
                <a:latin typeface="Calibri" pitchFamily="34" charset="0"/>
                <a:cs typeface="Calibri" pitchFamily="34" charset="0"/>
              </a:rPr>
              <a:t>на территории РФ - 304;</a:t>
            </a:r>
          </a:p>
          <a:p>
            <a:r>
              <a:rPr lang="ru-RU" sz="1400" b="1" dirty="0">
                <a:solidFill>
                  <a:srgbClr val="025373"/>
                </a:solidFill>
                <a:latin typeface="Calibri" pitchFamily="34" charset="0"/>
                <a:cs typeface="Calibri" pitchFamily="34" charset="0"/>
              </a:rPr>
              <a:t>за рубежом - 61.</a:t>
            </a:r>
          </a:p>
          <a:p>
            <a:r>
              <a:rPr lang="ru-RU" sz="1400" dirty="0">
                <a:solidFill>
                  <a:srgbClr val="025373"/>
                </a:solidFill>
                <a:latin typeface="Calibri" pitchFamily="34" charset="0"/>
                <a:cs typeface="Calibri" pitchFamily="34" charset="0"/>
              </a:rPr>
              <a:t>Таким образом, в течение 12 последовательных месяцев, с 18 марта 2024 г. по 17 марта 2025 г. (включительно), Франц Тельман находился в РФ более 183 дней. Следовательно, на </a:t>
            </a:r>
            <a:r>
              <a:rPr lang="ru-RU" sz="1400" b="1" dirty="0">
                <a:solidFill>
                  <a:srgbClr val="025373"/>
                </a:solidFill>
                <a:latin typeface="Calibri" pitchFamily="34" charset="0"/>
                <a:cs typeface="Calibri" pitchFamily="34" charset="0"/>
              </a:rPr>
              <a:t>дату получения дохода (18 марта 2025 г.) он будет являться налоговым резидентом РФ.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03" y="-164554"/>
            <a:ext cx="8555930" cy="994172"/>
          </a:xfrm>
        </p:spPr>
        <p:txBody>
          <a:bodyPr>
            <a:normAutofit/>
          </a:bodyPr>
          <a:lstStyle/>
          <a:p>
            <a:r>
              <a:rPr lang="ru-RU" altLang="ru-RU" sz="2400" b="1" dirty="0">
                <a:solidFill>
                  <a:srgbClr val="025373"/>
                </a:solidFill>
                <a:latin typeface="Calibri" pitchFamily="34" charset="0"/>
                <a:cs typeface="Calibri" pitchFamily="34" charset="0"/>
              </a:rPr>
              <a:t>Доходы в натуральной форме</a:t>
            </a:r>
          </a:p>
        </p:txBody>
      </p:sp>
      <p:pic>
        <p:nvPicPr>
          <p:cNvPr id="5" name="Рисунок 4">
            <a:extLst>
              <a:ext uri="{FF2B5EF4-FFF2-40B4-BE49-F238E27FC236}">
                <a16:creationId xmlns:a16="http://schemas.microsoft.com/office/drawing/2014/main" xmlns="" id="{9CD02291-10CE-D844-F166-791EBB5D311B}"/>
              </a:ext>
            </a:extLst>
          </p:cNvPr>
          <p:cNvPicPr>
            <a:picLocks noChangeAspect="1"/>
          </p:cNvPicPr>
          <p:nvPr/>
        </p:nvPicPr>
        <p:blipFill>
          <a:blip r:embed="rId2" cstate="print"/>
          <a:stretch>
            <a:fillRect/>
          </a:stretch>
        </p:blipFill>
        <p:spPr>
          <a:xfrm>
            <a:off x="2051720" y="555526"/>
            <a:ext cx="4691811" cy="4030145"/>
          </a:xfrm>
          <a:prstGeom prst="rect">
            <a:avLst/>
          </a:prstGeom>
        </p:spPr>
      </p:pic>
      <p:sp>
        <p:nvSpPr>
          <p:cNvPr id="7" name="TextBox 6">
            <a:extLst>
              <a:ext uri="{FF2B5EF4-FFF2-40B4-BE49-F238E27FC236}">
                <a16:creationId xmlns:a16="http://schemas.microsoft.com/office/drawing/2014/main" xmlns="" id="{942F99DE-4C12-CD55-2727-2CBC10787FAE}"/>
              </a:ext>
            </a:extLst>
          </p:cNvPr>
          <p:cNvSpPr txBox="1"/>
          <p:nvPr/>
        </p:nvSpPr>
        <p:spPr>
          <a:xfrm>
            <a:off x="1043608" y="4659982"/>
            <a:ext cx="7848872" cy="400110"/>
          </a:xfrm>
          <a:prstGeom prst="rect">
            <a:avLst/>
          </a:prstGeom>
          <a:noFill/>
        </p:spPr>
        <p:txBody>
          <a:bodyPr wrap="square">
            <a:spAutoFit/>
          </a:bodyPr>
          <a:lstStyle/>
          <a:p>
            <a:r>
              <a:rPr lang="en-US" sz="1000" dirty="0"/>
              <a:t>https://nalog-nalog.ru/ndfl/uderzhanie_ndfl/fizlico_poluchilo_naturalnyj_dohod_ispolnite_obyazannost_nalogovogo_agenta-23/?ysclid=mgvb0lsrky345990019</a:t>
            </a:r>
            <a:endParaRPr lang="ru-RU" sz="1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3E9D70-87E5-C2AE-D475-49C6FCF0FB7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FFB7807-E3F1-A5AD-D5C1-FD28062CC6D4}"/>
              </a:ext>
            </a:extLst>
          </p:cNvPr>
          <p:cNvSpPr>
            <a:spLocks noGrp="1"/>
          </p:cNvSpPr>
          <p:nvPr>
            <p:ph type="title"/>
          </p:nvPr>
        </p:nvSpPr>
        <p:spPr>
          <a:xfrm>
            <a:off x="285720" y="142858"/>
            <a:ext cx="8555930" cy="994172"/>
          </a:xfrm>
        </p:spPr>
        <p:txBody>
          <a:bodyPr>
            <a:normAutofit/>
          </a:bodyPr>
          <a:lstStyle/>
          <a:p>
            <a:r>
              <a:rPr lang="ru-RU" altLang="ru-RU" sz="2400" b="1" dirty="0">
                <a:solidFill>
                  <a:srgbClr val="025373"/>
                </a:solidFill>
                <a:latin typeface="Calibri" pitchFamily="34" charset="0"/>
                <a:cs typeface="Calibri" pitchFamily="34" charset="0"/>
              </a:rPr>
              <a:t>Как рассчитать материальную выгоду от экономии на процентах за пользование займами?</a:t>
            </a:r>
          </a:p>
        </p:txBody>
      </p:sp>
      <p:sp>
        <p:nvSpPr>
          <p:cNvPr id="4" name="Прямоугольник 3">
            <a:extLst>
              <a:ext uri="{FF2B5EF4-FFF2-40B4-BE49-F238E27FC236}">
                <a16:creationId xmlns:a16="http://schemas.microsoft.com/office/drawing/2014/main" xmlns="" id="{8459E50E-3AD3-D1C5-D9A2-45151757EB48}"/>
              </a:ext>
            </a:extLst>
          </p:cNvPr>
          <p:cNvSpPr/>
          <p:nvPr/>
        </p:nvSpPr>
        <p:spPr>
          <a:xfrm>
            <a:off x="357158" y="1214428"/>
            <a:ext cx="8367464" cy="3416320"/>
          </a:xfrm>
          <a:prstGeom prst="rect">
            <a:avLst/>
          </a:prstGeom>
        </p:spPr>
        <p:txBody>
          <a:bodyPr wrap="square">
            <a:spAutoFit/>
          </a:bodyPr>
          <a:lstStyle/>
          <a:p>
            <a:r>
              <a:rPr lang="ru-RU" b="1" dirty="0">
                <a:solidFill>
                  <a:srgbClr val="025373"/>
                </a:solidFill>
                <a:latin typeface="Calibri" pitchFamily="34" charset="0"/>
                <a:cs typeface="Calibri" pitchFamily="34" charset="0"/>
              </a:rPr>
              <a:t>1  шаг. </a:t>
            </a:r>
            <a:r>
              <a:rPr lang="ru-RU" dirty="0">
                <a:solidFill>
                  <a:srgbClr val="025373"/>
                </a:solidFill>
                <a:latin typeface="Calibri" pitchFamily="34" charset="0"/>
                <a:cs typeface="Calibri" pitchFamily="34" charset="0"/>
              </a:rPr>
              <a:t>Рассчитываем % начисленные по договору пользования займа.</a:t>
            </a:r>
          </a:p>
          <a:p>
            <a:r>
              <a:rPr lang="ru-RU" b="1" dirty="0">
                <a:solidFill>
                  <a:srgbClr val="025373"/>
                </a:solidFill>
                <a:latin typeface="Calibri" pitchFamily="34" charset="0"/>
                <a:cs typeface="Calibri" pitchFamily="34" charset="0"/>
              </a:rPr>
              <a:t>2  шаг. </a:t>
            </a:r>
            <a:r>
              <a:rPr lang="ru-RU" dirty="0">
                <a:solidFill>
                  <a:srgbClr val="025373"/>
                </a:solidFill>
                <a:latin typeface="Calibri" pitchFamily="34" charset="0"/>
                <a:cs typeface="Calibri" pitchFamily="34" charset="0"/>
              </a:rPr>
              <a:t>Определяем 2/3  ключевой ставки  ЦБ  на дату заключения договора займа (если размер процентов по договору менялся 2/3 ключевой ставки на дату внесения изменений в договор).</a:t>
            </a:r>
          </a:p>
          <a:p>
            <a:r>
              <a:rPr lang="ru-RU" b="1" dirty="0">
                <a:solidFill>
                  <a:srgbClr val="025373"/>
                </a:solidFill>
                <a:latin typeface="Calibri" pitchFamily="34" charset="0"/>
                <a:cs typeface="Calibri" pitchFamily="34" charset="0"/>
              </a:rPr>
              <a:t>3  шаг. </a:t>
            </a:r>
            <a:r>
              <a:rPr lang="ru-RU" dirty="0">
                <a:solidFill>
                  <a:srgbClr val="025373"/>
                </a:solidFill>
                <a:latin typeface="Calibri" pitchFamily="34" charset="0"/>
                <a:cs typeface="Calibri" pitchFamily="34" charset="0"/>
              </a:rPr>
              <a:t>Определяем 2/3  ключевой ставки  ЦБ  на последнее число месяца. </a:t>
            </a:r>
          </a:p>
          <a:p>
            <a:r>
              <a:rPr lang="ru-RU" b="1" dirty="0">
                <a:solidFill>
                  <a:srgbClr val="025373"/>
                </a:solidFill>
                <a:latin typeface="Calibri" pitchFamily="34" charset="0"/>
                <a:cs typeface="Calibri" pitchFamily="34" charset="0"/>
              </a:rPr>
              <a:t>4  шаг. </a:t>
            </a:r>
            <a:r>
              <a:rPr lang="ru-RU" dirty="0">
                <a:solidFill>
                  <a:srgbClr val="025373"/>
                </a:solidFill>
                <a:latin typeface="Calibri" pitchFamily="34" charset="0"/>
                <a:cs typeface="Calibri" pitchFamily="34" charset="0"/>
              </a:rPr>
              <a:t>Берем </a:t>
            </a:r>
            <a:r>
              <a:rPr lang="ru-RU" b="1" dirty="0">
                <a:solidFill>
                  <a:srgbClr val="025373"/>
                </a:solidFill>
                <a:latin typeface="Calibri" pitchFamily="34" charset="0"/>
                <a:cs typeface="Calibri" pitchFamily="34" charset="0"/>
              </a:rPr>
              <a:t>наименьшее значение 2 или 3 шага.</a:t>
            </a:r>
          </a:p>
          <a:p>
            <a:pPr marL="457200" indent="-457200"/>
            <a:r>
              <a:rPr lang="ru-RU" b="1" dirty="0">
                <a:solidFill>
                  <a:srgbClr val="025373"/>
                </a:solidFill>
                <a:latin typeface="Calibri" pitchFamily="34" charset="0"/>
                <a:cs typeface="Calibri" pitchFamily="34" charset="0"/>
              </a:rPr>
              <a:t>5  шаг. </a:t>
            </a:r>
            <a:r>
              <a:rPr lang="ru-RU" dirty="0">
                <a:solidFill>
                  <a:srgbClr val="025373"/>
                </a:solidFill>
                <a:latin typeface="Calibri" pitchFamily="34" charset="0"/>
                <a:cs typeface="Calibri" pitchFamily="34" charset="0"/>
              </a:rPr>
              <a:t>Из наименьшего  значения  вычитаем  значение,  полученное на 1 шаге. Налоговая база возникает в случае получения положительного значения.</a:t>
            </a:r>
          </a:p>
          <a:p>
            <a:pPr marL="457200" indent="-457200">
              <a:buAutoNum type="arabicPlain" startAt="5"/>
            </a:pPr>
            <a:endParaRPr lang="ru-RU" dirty="0">
              <a:solidFill>
                <a:srgbClr val="025373"/>
              </a:solidFill>
              <a:latin typeface="Calibri" pitchFamily="34" charset="0"/>
              <a:cs typeface="Calibri" pitchFamily="34" charset="0"/>
            </a:endParaRPr>
          </a:p>
          <a:p>
            <a:pPr marL="457200" indent="-457200"/>
            <a:r>
              <a:rPr lang="ru-RU" b="1" dirty="0">
                <a:solidFill>
                  <a:srgbClr val="025373"/>
                </a:solidFill>
                <a:latin typeface="Calibri" pitchFamily="34" charset="0"/>
                <a:cs typeface="Calibri" pitchFamily="34" charset="0"/>
              </a:rPr>
              <a:t>Правила применяются с 1 января 2024 года</a:t>
            </a:r>
          </a:p>
          <a:p>
            <a:pPr marL="457200" indent="-457200">
              <a:buAutoNum type="arabicPlain" startAt="5"/>
            </a:pPr>
            <a:endParaRPr lang="ru-RU" dirty="0">
              <a:solidFill>
                <a:srgbClr val="002060"/>
              </a:solidFill>
              <a:latin typeface="Calibri" pitchFamily="34" charset="0"/>
              <a:cs typeface="Calibri" pitchFamily="34" charset="0"/>
            </a:endParaRPr>
          </a:p>
          <a:p>
            <a:pPr marL="457200" indent="-457200">
              <a:buAutoNum type="arabicPlain" startAt="5"/>
            </a:pPr>
            <a:endParaRPr lang="ru-RU" dirty="0">
              <a:solidFill>
                <a:srgbClr val="002060"/>
              </a:solidFill>
              <a:latin typeface="Calibri" pitchFamily="34" charset="0"/>
              <a:cs typeface="Calibri" pitchFamily="34" charset="0"/>
            </a:endParaRPr>
          </a:p>
        </p:txBody>
      </p:sp>
    </p:spTree>
    <p:extLst>
      <p:ext uri="{BB962C8B-B14F-4D97-AF65-F5344CB8AC3E}">
        <p14:creationId xmlns:p14="http://schemas.microsoft.com/office/powerpoint/2010/main" xmlns="" val="1286498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Прямоугольник 1"/>
          <p:cNvSpPr>
            <a:spLocks noChangeArrowheads="1"/>
          </p:cNvSpPr>
          <p:nvPr/>
        </p:nvSpPr>
        <p:spPr bwMode="auto">
          <a:xfrm>
            <a:off x="1785918" y="357172"/>
            <a:ext cx="5357850" cy="461665"/>
          </a:xfrm>
          <a:prstGeom prst="rect">
            <a:avLst/>
          </a:prstGeom>
          <a:noFill/>
          <a:ln w="9525">
            <a:noFill/>
            <a:miter lim="800000"/>
            <a:headEnd/>
            <a:tailEnd/>
          </a:ln>
        </p:spPr>
        <p:txBody>
          <a:bodyPr wrap="square">
            <a:spAutoFit/>
          </a:bodyPr>
          <a:lstStyle/>
          <a:p>
            <a:pPr indent="533400" algn="just">
              <a:spcBef>
                <a:spcPts val="600"/>
              </a:spcBef>
              <a:spcAft>
                <a:spcPts val="600"/>
              </a:spcAft>
            </a:pPr>
            <a:r>
              <a:rPr lang="ru-RU" sz="2400" b="1" dirty="0">
                <a:solidFill>
                  <a:schemeClr val="accent5">
                    <a:lumMod val="50000"/>
                  </a:schemeClr>
                </a:solidFill>
                <a:latin typeface="Calibri" panose="020F0502020204030204" pitchFamily="34" charset="0"/>
                <a:cs typeface="Calibri" panose="020F0502020204030204" pitchFamily="34" charset="0"/>
              </a:rPr>
              <a:t>      </a:t>
            </a:r>
            <a:r>
              <a:rPr lang="ru-RU" sz="2400" b="1" dirty="0">
                <a:solidFill>
                  <a:srgbClr val="025373"/>
                </a:solidFill>
                <a:latin typeface="Calibri" panose="020F0502020204030204" pitchFamily="34" charset="0"/>
                <a:cs typeface="Calibri" panose="020F0502020204030204" pitchFamily="34" charset="0"/>
              </a:rPr>
              <a:t>Объект (ст. 208, 209 НК РФ)</a:t>
            </a:r>
          </a:p>
        </p:txBody>
      </p:sp>
      <p:graphicFrame>
        <p:nvGraphicFramePr>
          <p:cNvPr id="6" name="Таблица 5"/>
          <p:cNvGraphicFramePr>
            <a:graphicFrameLocks noGrp="1"/>
          </p:cNvGraphicFramePr>
          <p:nvPr/>
        </p:nvGraphicFramePr>
        <p:xfrm>
          <a:off x="428596" y="1142990"/>
          <a:ext cx="8001056" cy="2857520"/>
        </p:xfrm>
        <a:graphic>
          <a:graphicData uri="http://schemas.openxmlformats.org/drawingml/2006/table">
            <a:tbl>
              <a:tblPr/>
              <a:tblGrid>
                <a:gridCol w="3881594">
                  <a:extLst>
                    <a:ext uri="{9D8B030D-6E8A-4147-A177-3AD203B41FA5}">
                      <a16:colId xmlns:a16="http://schemas.microsoft.com/office/drawing/2014/main" xmlns="" val="20000"/>
                    </a:ext>
                  </a:extLst>
                </a:gridCol>
                <a:gridCol w="4119462">
                  <a:extLst>
                    <a:ext uri="{9D8B030D-6E8A-4147-A177-3AD203B41FA5}">
                      <a16:colId xmlns:a16="http://schemas.microsoft.com/office/drawing/2014/main" xmlns="" val="20001"/>
                    </a:ext>
                  </a:extLst>
                </a:gridCol>
              </a:tblGrid>
              <a:tr h="974900">
                <a:tc>
                  <a:txBody>
                    <a:bodyPr/>
                    <a:lstStyle/>
                    <a:p>
                      <a:pPr lvl="0" algn="l" rtl="0" eaLnBrk="0" fontAlgn="base"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Статус налогоплательщика</a:t>
                      </a:r>
                    </a:p>
                  </a:txBody>
                  <a:tcPr marL="52484" marR="52484" marT="64755" marB="64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l" rtl="0" eaLnBrk="0" fontAlgn="base"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Доходы, признаваемые объектом налогообложения по НДФЛ</a:t>
                      </a:r>
                    </a:p>
                  </a:txBody>
                  <a:tcPr marL="52484" marR="52484" marT="64755" marB="64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941310">
                <a:tc>
                  <a:txBody>
                    <a:bodyPr/>
                    <a:lstStyle/>
                    <a:p>
                      <a:pPr lvl="0" algn="l" rtl="0" eaLnBrk="0" fontAlgn="base"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Физическое лицо - налоговый резидент РФ</a:t>
                      </a:r>
                    </a:p>
                  </a:txBody>
                  <a:tcPr marL="52484" marR="52484" marT="64755" marB="64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l" rtl="0" eaLnBrk="0" fontAlgn="base"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Доходы от источников в РФ и (или) от источников за пределами РФ</a:t>
                      </a:r>
                    </a:p>
                  </a:txBody>
                  <a:tcPr marL="52484" marR="52484" marT="64755" marB="64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941310">
                <a:tc>
                  <a:txBody>
                    <a:bodyPr/>
                    <a:lstStyle/>
                    <a:p>
                      <a:pPr lvl="0" algn="l" rtl="0" eaLnBrk="0" fontAlgn="base"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Физическое лицо, не являющееся налоговым резидентом РФ</a:t>
                      </a:r>
                    </a:p>
                  </a:txBody>
                  <a:tcPr marL="52484" marR="52484" marT="64755" marB="64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vl="0" algn="l" rtl="0" eaLnBrk="0" fontAlgn="base"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Доходы от источников в РФ</a:t>
                      </a:r>
                    </a:p>
                  </a:txBody>
                  <a:tcPr marL="52484" marR="52484" marT="64755" marB="64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8"/>
            <a:ext cx="8555930" cy="994172"/>
          </a:xfrm>
        </p:spPr>
        <p:txBody>
          <a:bodyPr>
            <a:normAutofit/>
          </a:bodyPr>
          <a:lstStyle/>
          <a:p>
            <a:r>
              <a:rPr lang="ru-RU" altLang="ru-RU" sz="2400" b="1" dirty="0">
                <a:solidFill>
                  <a:srgbClr val="025373"/>
                </a:solidFill>
                <a:latin typeface="Calibri" pitchFamily="34" charset="0"/>
                <a:cs typeface="Calibri" pitchFamily="34" charset="0"/>
              </a:rPr>
              <a:t>Как рассчитать материальную выгоду от экономии на процентах за пользование займами?</a:t>
            </a:r>
          </a:p>
        </p:txBody>
      </p:sp>
      <p:sp>
        <p:nvSpPr>
          <p:cNvPr id="4" name="Прямоугольник 3"/>
          <p:cNvSpPr/>
          <p:nvPr/>
        </p:nvSpPr>
        <p:spPr>
          <a:xfrm>
            <a:off x="357158" y="1214428"/>
            <a:ext cx="8367464" cy="923330"/>
          </a:xfrm>
          <a:prstGeom prst="rect">
            <a:avLst/>
          </a:prstGeom>
        </p:spPr>
        <p:txBody>
          <a:bodyPr wrap="square">
            <a:spAutoFit/>
          </a:bodyPr>
          <a:lstStyle/>
          <a:p>
            <a:endParaRPr lang="ru-RU" b="1" dirty="0">
              <a:solidFill>
                <a:srgbClr val="025373"/>
              </a:solidFill>
              <a:latin typeface="Calibri" pitchFamily="34" charset="0"/>
              <a:cs typeface="Calibri" pitchFamily="34" charset="0"/>
            </a:endParaRPr>
          </a:p>
          <a:p>
            <a:pPr marL="457200" indent="-457200">
              <a:buAutoNum type="arabicPlain" startAt="5"/>
            </a:pPr>
            <a:endParaRPr lang="ru-RU" dirty="0">
              <a:solidFill>
                <a:srgbClr val="002060"/>
              </a:solidFill>
              <a:latin typeface="Calibri" pitchFamily="34" charset="0"/>
              <a:cs typeface="Calibri" pitchFamily="34" charset="0"/>
            </a:endParaRPr>
          </a:p>
          <a:p>
            <a:pPr marL="457200" indent="-457200">
              <a:buAutoNum type="arabicPlain" startAt="5"/>
            </a:pPr>
            <a:endParaRPr lang="ru-RU" dirty="0">
              <a:solidFill>
                <a:srgbClr val="002060"/>
              </a:solidFill>
              <a:latin typeface="Calibri" pitchFamily="34" charset="0"/>
              <a:cs typeface="Calibri" pitchFamily="34" charset="0"/>
            </a:endParaRPr>
          </a:p>
        </p:txBody>
      </p:sp>
      <p:pic>
        <p:nvPicPr>
          <p:cNvPr id="1026" name="Picture 2"/>
          <p:cNvPicPr>
            <a:picLocks noChangeAspect="1" noChangeArrowheads="1"/>
          </p:cNvPicPr>
          <p:nvPr/>
        </p:nvPicPr>
        <p:blipFill>
          <a:blip r:embed="rId2" cstate="print"/>
          <a:srcRect/>
          <a:stretch>
            <a:fillRect/>
          </a:stretch>
        </p:blipFill>
        <p:spPr bwMode="auto">
          <a:xfrm>
            <a:off x="755576" y="987574"/>
            <a:ext cx="7239000" cy="2043113"/>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1187624" y="3291830"/>
            <a:ext cx="5715000" cy="1181100"/>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8"/>
            <a:ext cx="8555930" cy="994172"/>
          </a:xfrm>
        </p:spPr>
        <p:txBody>
          <a:bodyPr>
            <a:normAutofit/>
          </a:bodyPr>
          <a:lstStyle/>
          <a:p>
            <a:r>
              <a:rPr lang="ru-RU" altLang="ru-RU" sz="2400" b="1" dirty="0">
                <a:solidFill>
                  <a:srgbClr val="025373"/>
                </a:solidFill>
                <a:latin typeface="Calibri" pitchFamily="34" charset="0"/>
                <a:cs typeface="Calibri" pitchFamily="34" charset="0"/>
              </a:rPr>
              <a:t>Как рассчитать материальную выгоду от экономии на процентах за пользование займами?</a:t>
            </a:r>
          </a:p>
        </p:txBody>
      </p:sp>
      <p:sp>
        <p:nvSpPr>
          <p:cNvPr id="4" name="Прямоугольник 3"/>
          <p:cNvSpPr/>
          <p:nvPr/>
        </p:nvSpPr>
        <p:spPr>
          <a:xfrm>
            <a:off x="357158" y="1214428"/>
            <a:ext cx="8367464" cy="923330"/>
          </a:xfrm>
          <a:prstGeom prst="rect">
            <a:avLst/>
          </a:prstGeom>
        </p:spPr>
        <p:txBody>
          <a:bodyPr wrap="square">
            <a:spAutoFit/>
          </a:bodyPr>
          <a:lstStyle/>
          <a:p>
            <a:endParaRPr lang="ru-RU" b="1" dirty="0">
              <a:solidFill>
                <a:srgbClr val="025373"/>
              </a:solidFill>
              <a:latin typeface="Calibri" pitchFamily="34" charset="0"/>
              <a:cs typeface="Calibri" pitchFamily="34" charset="0"/>
            </a:endParaRPr>
          </a:p>
          <a:p>
            <a:pPr marL="457200" indent="-457200">
              <a:buAutoNum type="arabicPlain" startAt="5"/>
            </a:pPr>
            <a:endParaRPr lang="ru-RU" dirty="0">
              <a:solidFill>
                <a:srgbClr val="002060"/>
              </a:solidFill>
              <a:latin typeface="Calibri" pitchFamily="34" charset="0"/>
              <a:cs typeface="Calibri" pitchFamily="34" charset="0"/>
            </a:endParaRPr>
          </a:p>
          <a:p>
            <a:pPr marL="457200" indent="-457200">
              <a:buAutoNum type="arabicPlain" startAt="5"/>
            </a:pPr>
            <a:endParaRPr lang="ru-RU" dirty="0">
              <a:solidFill>
                <a:srgbClr val="002060"/>
              </a:solidFill>
              <a:latin typeface="Calibri" pitchFamily="34" charset="0"/>
              <a:cs typeface="Calibri" pitchFamily="34" charset="0"/>
            </a:endParaRPr>
          </a:p>
        </p:txBody>
      </p:sp>
      <p:sp>
        <p:nvSpPr>
          <p:cNvPr id="5" name="Прямоугольник 4"/>
          <p:cNvSpPr/>
          <p:nvPr/>
        </p:nvSpPr>
        <p:spPr>
          <a:xfrm>
            <a:off x="251520" y="1131590"/>
            <a:ext cx="8568952" cy="1477328"/>
          </a:xfrm>
          <a:prstGeom prst="rect">
            <a:avLst/>
          </a:prstGeom>
        </p:spPr>
        <p:txBody>
          <a:bodyPr wrap="square">
            <a:spAutoFit/>
          </a:bodyPr>
          <a:lstStyle/>
          <a:p>
            <a:endParaRPr lang="ru-RU" u="sng" dirty="0"/>
          </a:p>
          <a:p>
            <a:r>
              <a:rPr lang="ru-RU" dirty="0">
                <a:solidFill>
                  <a:srgbClr val="025373"/>
                </a:solidFill>
                <a:latin typeface="Calibri" pitchFamily="34" charset="0"/>
                <a:cs typeface="Calibri" pitchFamily="34" charset="0"/>
              </a:rPr>
              <a:t>10.01.2025 работнику выдан беспроцентный заем 100 000 руб. Ставка ЦБ на 10.01.2025 и 31.01.2025 - 21%. </a:t>
            </a:r>
            <a:r>
              <a:rPr lang="ru-RU" dirty="0" err="1">
                <a:solidFill>
                  <a:srgbClr val="025373"/>
                </a:solidFill>
                <a:latin typeface="Calibri" pitchFamily="34" charset="0"/>
                <a:cs typeface="Calibri" pitchFamily="34" charset="0"/>
              </a:rPr>
              <a:t>Матвыгода</a:t>
            </a:r>
            <a:r>
              <a:rPr lang="ru-RU" dirty="0">
                <a:solidFill>
                  <a:srgbClr val="025373"/>
                </a:solidFill>
                <a:latin typeface="Calibri" pitchFamily="34" charset="0"/>
                <a:cs typeface="Calibri" pitchFamily="34" charset="0"/>
              </a:rPr>
              <a:t> за 21 день (с 11 по 31 января) - 805,48 руб. (100 000 руб. </a:t>
            </a:r>
            <a:r>
              <a:rPr lang="ru-RU" dirty="0" err="1">
                <a:solidFill>
                  <a:srgbClr val="025373"/>
                </a:solidFill>
                <a:latin typeface="Calibri" pitchFamily="34" charset="0"/>
                <a:cs typeface="Calibri" pitchFamily="34" charset="0"/>
              </a:rPr>
              <a:t>x</a:t>
            </a:r>
            <a:r>
              <a:rPr lang="ru-RU" dirty="0">
                <a:solidFill>
                  <a:srgbClr val="025373"/>
                </a:solidFill>
                <a:latin typeface="Calibri" pitchFamily="34" charset="0"/>
                <a:cs typeface="Calibri" pitchFamily="34" charset="0"/>
              </a:rPr>
              <a:t> 21% </a:t>
            </a:r>
            <a:r>
              <a:rPr lang="ru-RU" dirty="0" err="1">
                <a:solidFill>
                  <a:srgbClr val="025373"/>
                </a:solidFill>
                <a:latin typeface="Calibri" pitchFamily="34" charset="0"/>
                <a:cs typeface="Calibri" pitchFamily="34" charset="0"/>
              </a:rPr>
              <a:t>x</a:t>
            </a:r>
            <a:r>
              <a:rPr lang="ru-RU" dirty="0">
                <a:solidFill>
                  <a:srgbClr val="025373"/>
                </a:solidFill>
                <a:latin typeface="Calibri" pitchFamily="34" charset="0"/>
                <a:cs typeface="Calibri" pitchFamily="34" charset="0"/>
              </a:rPr>
              <a:t> 2/3 / 365 </a:t>
            </a:r>
            <a:r>
              <a:rPr lang="ru-RU" dirty="0" err="1">
                <a:solidFill>
                  <a:srgbClr val="025373"/>
                </a:solidFill>
                <a:latin typeface="Calibri" pitchFamily="34" charset="0"/>
                <a:cs typeface="Calibri" pitchFamily="34" charset="0"/>
              </a:rPr>
              <a:t>дн</a:t>
            </a:r>
            <a:r>
              <a:rPr lang="ru-RU" dirty="0">
                <a:solidFill>
                  <a:srgbClr val="025373"/>
                </a:solidFill>
                <a:latin typeface="Calibri" pitchFamily="34" charset="0"/>
                <a:cs typeface="Calibri" pitchFamily="34" charset="0"/>
              </a:rPr>
              <a:t>. </a:t>
            </a:r>
            <a:r>
              <a:rPr lang="ru-RU" dirty="0" err="1">
                <a:solidFill>
                  <a:srgbClr val="025373"/>
                </a:solidFill>
                <a:latin typeface="Calibri" pitchFamily="34" charset="0"/>
                <a:cs typeface="Calibri" pitchFamily="34" charset="0"/>
              </a:rPr>
              <a:t>x</a:t>
            </a:r>
            <a:r>
              <a:rPr lang="ru-RU" dirty="0">
                <a:solidFill>
                  <a:srgbClr val="025373"/>
                </a:solidFill>
                <a:latin typeface="Calibri" pitchFamily="34" charset="0"/>
                <a:cs typeface="Calibri" pitchFamily="34" charset="0"/>
              </a:rPr>
              <a:t> 21 д.).</a:t>
            </a:r>
          </a:p>
          <a:p>
            <a:r>
              <a:rPr lang="ru-RU" dirty="0">
                <a:solidFill>
                  <a:srgbClr val="025373"/>
                </a:solidFill>
                <a:latin typeface="Calibri" pitchFamily="34" charset="0"/>
                <a:cs typeface="Calibri" pitchFamily="34" charset="0"/>
              </a:rPr>
              <a:t>НДФЛ с </a:t>
            </a:r>
            <a:r>
              <a:rPr lang="ru-RU" dirty="0" err="1">
                <a:solidFill>
                  <a:srgbClr val="025373"/>
                </a:solidFill>
                <a:latin typeface="Calibri" pitchFamily="34" charset="0"/>
                <a:cs typeface="Calibri" pitchFamily="34" charset="0"/>
              </a:rPr>
              <a:t>матвыгоды</a:t>
            </a:r>
            <a:r>
              <a:rPr lang="ru-RU" dirty="0">
                <a:solidFill>
                  <a:srgbClr val="025373"/>
                </a:solidFill>
                <a:latin typeface="Calibri" pitchFamily="34" charset="0"/>
                <a:cs typeface="Calibri" pitchFamily="34" charset="0"/>
              </a:rPr>
              <a:t> за январь - 282 руб. (805,48 руб. </a:t>
            </a:r>
            <a:r>
              <a:rPr lang="ru-RU" dirty="0" err="1">
                <a:solidFill>
                  <a:srgbClr val="025373"/>
                </a:solidFill>
                <a:latin typeface="Calibri" pitchFamily="34" charset="0"/>
                <a:cs typeface="Calibri" pitchFamily="34" charset="0"/>
              </a:rPr>
              <a:t>x</a:t>
            </a:r>
            <a:r>
              <a:rPr lang="ru-RU" dirty="0">
                <a:solidFill>
                  <a:srgbClr val="025373"/>
                </a:solidFill>
                <a:latin typeface="Calibri" pitchFamily="34" charset="0"/>
                <a:cs typeface="Calibri" pitchFamily="34" charset="0"/>
              </a:rPr>
              <a:t> 35%).	</a:t>
            </a:r>
          </a:p>
        </p:txBody>
      </p:sp>
      <p:sp>
        <p:nvSpPr>
          <p:cNvPr id="6" name="Прямоугольник 5"/>
          <p:cNvSpPr/>
          <p:nvPr/>
        </p:nvSpPr>
        <p:spPr>
          <a:xfrm>
            <a:off x="251520" y="3003798"/>
            <a:ext cx="8280920" cy="1477328"/>
          </a:xfrm>
          <a:prstGeom prst="rect">
            <a:avLst/>
          </a:prstGeom>
        </p:spPr>
        <p:txBody>
          <a:bodyPr wrap="square">
            <a:spAutoFit/>
          </a:bodyPr>
          <a:lstStyle/>
          <a:p>
            <a:r>
              <a:rPr lang="ru-RU" dirty="0">
                <a:solidFill>
                  <a:srgbClr val="025373"/>
                </a:solidFill>
                <a:latin typeface="Calibri" pitchFamily="34" charset="0"/>
                <a:cs typeface="Calibri" pitchFamily="34" charset="0"/>
              </a:rPr>
              <a:t>10.01.2025 работнику выдан заем 100 000 руб. по ставке 2% годовых. Ставка ЦБ на 10.01.2025 и 31.01.2025 - 21%.</a:t>
            </a:r>
          </a:p>
          <a:p>
            <a:r>
              <a:rPr lang="ru-RU" dirty="0" err="1">
                <a:solidFill>
                  <a:srgbClr val="025373"/>
                </a:solidFill>
                <a:latin typeface="Calibri" pitchFamily="34" charset="0"/>
                <a:cs typeface="Calibri" pitchFamily="34" charset="0"/>
              </a:rPr>
              <a:t>Матвыгода</a:t>
            </a:r>
            <a:r>
              <a:rPr lang="ru-RU" dirty="0">
                <a:solidFill>
                  <a:srgbClr val="025373"/>
                </a:solidFill>
                <a:latin typeface="Calibri" pitchFamily="34" charset="0"/>
                <a:cs typeface="Calibri" pitchFamily="34" charset="0"/>
              </a:rPr>
              <a:t> за 21 день (с 11 по 31 января) - 690,41 руб. (100 000 руб. </a:t>
            </a:r>
            <a:r>
              <a:rPr lang="ru-RU" dirty="0" err="1">
                <a:solidFill>
                  <a:srgbClr val="025373"/>
                </a:solidFill>
                <a:latin typeface="Calibri" pitchFamily="34" charset="0"/>
                <a:cs typeface="Calibri" pitchFamily="34" charset="0"/>
              </a:rPr>
              <a:t>x</a:t>
            </a:r>
            <a:r>
              <a:rPr lang="ru-RU" dirty="0">
                <a:solidFill>
                  <a:srgbClr val="025373"/>
                </a:solidFill>
                <a:latin typeface="Calibri" pitchFamily="34" charset="0"/>
                <a:cs typeface="Calibri" pitchFamily="34" charset="0"/>
              </a:rPr>
              <a:t> (21% </a:t>
            </a:r>
            <a:r>
              <a:rPr lang="ru-RU" dirty="0" err="1">
                <a:solidFill>
                  <a:srgbClr val="025373"/>
                </a:solidFill>
                <a:latin typeface="Calibri" pitchFamily="34" charset="0"/>
                <a:cs typeface="Calibri" pitchFamily="34" charset="0"/>
              </a:rPr>
              <a:t>x</a:t>
            </a:r>
            <a:r>
              <a:rPr lang="ru-RU" dirty="0">
                <a:solidFill>
                  <a:srgbClr val="025373"/>
                </a:solidFill>
                <a:latin typeface="Calibri" pitchFamily="34" charset="0"/>
                <a:cs typeface="Calibri" pitchFamily="34" charset="0"/>
              </a:rPr>
              <a:t> 2/3 - 2%) / 365 </a:t>
            </a:r>
            <a:r>
              <a:rPr lang="ru-RU" dirty="0" err="1">
                <a:solidFill>
                  <a:srgbClr val="025373"/>
                </a:solidFill>
                <a:latin typeface="Calibri" pitchFamily="34" charset="0"/>
                <a:cs typeface="Calibri" pitchFamily="34" charset="0"/>
              </a:rPr>
              <a:t>дн</a:t>
            </a:r>
            <a:r>
              <a:rPr lang="ru-RU" dirty="0">
                <a:solidFill>
                  <a:srgbClr val="025373"/>
                </a:solidFill>
                <a:latin typeface="Calibri" pitchFamily="34" charset="0"/>
                <a:cs typeface="Calibri" pitchFamily="34" charset="0"/>
              </a:rPr>
              <a:t>. </a:t>
            </a:r>
            <a:r>
              <a:rPr lang="ru-RU" dirty="0" err="1">
                <a:solidFill>
                  <a:srgbClr val="025373"/>
                </a:solidFill>
                <a:latin typeface="Calibri" pitchFamily="34" charset="0"/>
                <a:cs typeface="Calibri" pitchFamily="34" charset="0"/>
              </a:rPr>
              <a:t>x</a:t>
            </a:r>
            <a:r>
              <a:rPr lang="ru-RU" dirty="0">
                <a:solidFill>
                  <a:srgbClr val="025373"/>
                </a:solidFill>
                <a:latin typeface="Calibri" pitchFamily="34" charset="0"/>
                <a:cs typeface="Calibri" pitchFamily="34" charset="0"/>
              </a:rPr>
              <a:t> 21 д.).</a:t>
            </a:r>
          </a:p>
          <a:p>
            <a:r>
              <a:rPr lang="ru-RU" dirty="0">
                <a:solidFill>
                  <a:srgbClr val="025373"/>
                </a:solidFill>
                <a:latin typeface="Calibri" pitchFamily="34" charset="0"/>
                <a:cs typeface="Calibri" pitchFamily="34" charset="0"/>
              </a:rPr>
              <a:t>НДФЛ с </a:t>
            </a:r>
            <a:r>
              <a:rPr lang="ru-RU" dirty="0" err="1">
                <a:solidFill>
                  <a:srgbClr val="025373"/>
                </a:solidFill>
                <a:latin typeface="Calibri" pitchFamily="34" charset="0"/>
                <a:cs typeface="Calibri" pitchFamily="34" charset="0"/>
              </a:rPr>
              <a:t>матвыгоды</a:t>
            </a:r>
            <a:r>
              <a:rPr lang="ru-RU" dirty="0">
                <a:solidFill>
                  <a:srgbClr val="025373"/>
                </a:solidFill>
                <a:latin typeface="Calibri" pitchFamily="34" charset="0"/>
                <a:cs typeface="Calibri" pitchFamily="34" charset="0"/>
              </a:rPr>
              <a:t> за январь - 242 руб. (690,41 руб. </a:t>
            </a:r>
            <a:r>
              <a:rPr lang="ru-RU" dirty="0" err="1">
                <a:solidFill>
                  <a:srgbClr val="025373"/>
                </a:solidFill>
                <a:latin typeface="Calibri" pitchFamily="34" charset="0"/>
                <a:cs typeface="Calibri" pitchFamily="34" charset="0"/>
              </a:rPr>
              <a:t>x</a:t>
            </a:r>
            <a:r>
              <a:rPr lang="ru-RU" dirty="0">
                <a:solidFill>
                  <a:srgbClr val="025373"/>
                </a:solidFill>
                <a:latin typeface="Calibri" pitchFamily="34" charset="0"/>
                <a:cs typeface="Calibri" pitchFamily="34" charset="0"/>
              </a:rPr>
              <a:t> 35%).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767" y="195487"/>
            <a:ext cx="8555930" cy="994172"/>
          </a:xfrm>
        </p:spPr>
        <p:txBody>
          <a:bodyPr>
            <a:normAutofit/>
          </a:bodyPr>
          <a:lstStyle/>
          <a:p>
            <a:r>
              <a:rPr lang="ru-RU" altLang="ru-RU" sz="2400" b="1" dirty="0">
                <a:solidFill>
                  <a:srgbClr val="025373"/>
                </a:solidFill>
                <a:latin typeface="Calibri" pitchFamily="34" charset="0"/>
                <a:cs typeface="Calibri" pitchFamily="34" charset="0"/>
              </a:rPr>
              <a:t>Как рассчитать материальную выгоду от экономии на процентах за пользование займами?</a:t>
            </a:r>
          </a:p>
        </p:txBody>
      </p:sp>
      <p:sp>
        <p:nvSpPr>
          <p:cNvPr id="4" name="Прямоугольник 3"/>
          <p:cNvSpPr/>
          <p:nvPr/>
        </p:nvSpPr>
        <p:spPr>
          <a:xfrm>
            <a:off x="357158" y="1142990"/>
            <a:ext cx="8367464" cy="4401205"/>
          </a:xfrm>
          <a:prstGeom prst="rect">
            <a:avLst/>
          </a:prstGeom>
        </p:spPr>
        <p:txBody>
          <a:bodyPr wrap="square">
            <a:spAutoFit/>
          </a:bodyPr>
          <a:lstStyle/>
          <a:p>
            <a:r>
              <a:rPr lang="ru-RU" sz="1600" b="1" dirty="0">
                <a:solidFill>
                  <a:srgbClr val="025373"/>
                </a:solidFill>
                <a:latin typeface="Calibri" pitchFamily="34" charset="0"/>
                <a:cs typeface="Calibri" pitchFamily="34" charset="0"/>
              </a:rPr>
              <a:t>Например</a:t>
            </a:r>
            <a:r>
              <a:rPr lang="ru-RU" sz="1600" dirty="0">
                <a:solidFill>
                  <a:srgbClr val="025373"/>
                </a:solidFill>
                <a:latin typeface="Calibri" pitchFamily="34" charset="0"/>
                <a:cs typeface="Calibri" pitchFamily="34" charset="0"/>
              </a:rPr>
              <a:t>, с 29 июля 2024 года ключевая ставка ЦБ выросла с 16 до 18 процентов. Допустим, договор займа заключен в мае 2024 года, когда действовала ставка 16 процентов. Значит, при расчете НДФЛ с материальной выгоды 31 июля и 31 августа нужно использовать ключевую ставку в размере 16 процентов.</a:t>
            </a:r>
          </a:p>
          <a:p>
            <a:endParaRPr lang="ru-RU" sz="1600" b="1" dirty="0">
              <a:solidFill>
                <a:srgbClr val="025373"/>
              </a:solidFill>
              <a:latin typeface="Calibri" pitchFamily="34" charset="0"/>
              <a:cs typeface="Calibri" pitchFamily="34" charset="0"/>
            </a:endParaRPr>
          </a:p>
          <a:p>
            <a:r>
              <a:rPr lang="ru-RU" sz="1600" b="1" dirty="0">
                <a:solidFill>
                  <a:srgbClr val="025373"/>
                </a:solidFill>
                <a:latin typeface="Calibri" pitchFamily="34" charset="0"/>
                <a:cs typeface="Calibri" pitchFamily="34" charset="0"/>
              </a:rPr>
              <a:t>Пример. Перерасчет НДФЛ из-за материальной выгоды</a:t>
            </a:r>
            <a:endParaRPr lang="ru-RU" sz="1600" dirty="0">
              <a:solidFill>
                <a:srgbClr val="025373"/>
              </a:solidFill>
              <a:latin typeface="Calibri" pitchFamily="34" charset="0"/>
              <a:cs typeface="Calibri" pitchFamily="34" charset="0"/>
            </a:endParaRPr>
          </a:p>
          <a:p>
            <a:r>
              <a:rPr lang="ru-RU" sz="1600" dirty="0">
                <a:solidFill>
                  <a:srgbClr val="025373"/>
                </a:solidFill>
                <a:latin typeface="Calibri" pitchFamily="34" charset="0"/>
                <a:cs typeface="Calibri" pitchFamily="34" charset="0"/>
              </a:rPr>
              <a:t>Сотрудник в мае 2024 года взял в компании беспроцентный заем сроком на год. Сумма займа — 150 000 руб. На 31 июля бухгалтер определил материальную выгоду от экономии на процентах. Ключевая ставка ЦБ на 31.07.2024 — 18 процентов. Материальная выгода за июль составит 1524,59 руб. (150 000 руб. × 18% × 2/3 : 366 </a:t>
            </a:r>
            <a:r>
              <a:rPr lang="ru-RU" sz="1600" dirty="0" err="1">
                <a:solidFill>
                  <a:srgbClr val="025373"/>
                </a:solidFill>
                <a:latin typeface="Calibri" pitchFamily="34" charset="0"/>
                <a:cs typeface="Calibri" pitchFamily="34" charset="0"/>
              </a:rPr>
              <a:t>дн</a:t>
            </a:r>
            <a:r>
              <a:rPr lang="ru-RU" sz="1600" dirty="0">
                <a:solidFill>
                  <a:srgbClr val="025373"/>
                </a:solidFill>
                <a:latin typeface="Calibri" pitchFamily="34" charset="0"/>
                <a:cs typeface="Calibri" pitchFamily="34" charset="0"/>
              </a:rPr>
              <a:t>. × 31 </a:t>
            </a:r>
            <a:r>
              <a:rPr lang="ru-RU" sz="1600" dirty="0" err="1">
                <a:solidFill>
                  <a:srgbClr val="025373"/>
                </a:solidFill>
                <a:latin typeface="Calibri" pitchFamily="34" charset="0"/>
                <a:cs typeface="Calibri" pitchFamily="34" charset="0"/>
              </a:rPr>
              <a:t>дн</a:t>
            </a:r>
            <a:r>
              <a:rPr lang="ru-RU" sz="1600" dirty="0">
                <a:solidFill>
                  <a:srgbClr val="025373"/>
                </a:solidFill>
                <a:latin typeface="Calibri" pitchFamily="34" charset="0"/>
                <a:cs typeface="Calibri" pitchFamily="34" charset="0"/>
              </a:rPr>
              <a:t>.).</a:t>
            </a:r>
          </a:p>
          <a:p>
            <a:r>
              <a:rPr lang="ru-RU" sz="1600" dirty="0">
                <a:solidFill>
                  <a:srgbClr val="025373"/>
                </a:solidFill>
                <a:latin typeface="Calibri" pitchFamily="34" charset="0"/>
                <a:cs typeface="Calibri" pitchFamily="34" charset="0"/>
              </a:rPr>
              <a:t>НДФЛ с выгоды — 534 руб. (1524,59 руб. × 35%). </a:t>
            </a:r>
            <a:br>
              <a:rPr lang="ru-RU" sz="1600" dirty="0">
                <a:solidFill>
                  <a:srgbClr val="025373"/>
                </a:solidFill>
                <a:latin typeface="Calibri" pitchFamily="34" charset="0"/>
                <a:cs typeface="Calibri" pitchFamily="34" charset="0"/>
              </a:rPr>
            </a:br>
            <a:r>
              <a:rPr lang="ru-RU" sz="1600" dirty="0">
                <a:solidFill>
                  <a:srgbClr val="025373"/>
                </a:solidFill>
                <a:latin typeface="Calibri" pitchFamily="34" charset="0"/>
                <a:cs typeface="Calibri" pitchFamily="34" charset="0"/>
              </a:rPr>
              <a:t>В августе бухгалтер пересчитала НДФЛ с материальной выгоды по ставке ЦБ, которая действовала на дату заключения договора, — 1355,19 руб. (150 000 руб. × 16% × 2/3 / 366 </a:t>
            </a:r>
            <a:r>
              <a:rPr lang="ru-RU" sz="1600" dirty="0" err="1">
                <a:solidFill>
                  <a:srgbClr val="025373"/>
                </a:solidFill>
                <a:latin typeface="Calibri" pitchFamily="34" charset="0"/>
                <a:cs typeface="Calibri" pitchFamily="34" charset="0"/>
              </a:rPr>
              <a:t>дн</a:t>
            </a:r>
            <a:r>
              <a:rPr lang="ru-RU" sz="1600" dirty="0">
                <a:solidFill>
                  <a:srgbClr val="025373"/>
                </a:solidFill>
                <a:latin typeface="Calibri" pitchFamily="34" charset="0"/>
                <a:cs typeface="Calibri" pitchFamily="34" charset="0"/>
              </a:rPr>
              <a:t>. × 31 </a:t>
            </a:r>
            <a:r>
              <a:rPr lang="ru-RU" sz="1600" dirty="0" err="1">
                <a:solidFill>
                  <a:srgbClr val="025373"/>
                </a:solidFill>
                <a:latin typeface="Calibri" pitchFamily="34" charset="0"/>
                <a:cs typeface="Calibri" pitchFamily="34" charset="0"/>
              </a:rPr>
              <a:t>дн</a:t>
            </a:r>
            <a:r>
              <a:rPr lang="ru-RU" sz="1600" dirty="0">
                <a:solidFill>
                  <a:srgbClr val="025373"/>
                </a:solidFill>
                <a:latin typeface="Calibri" pitchFamily="34" charset="0"/>
                <a:cs typeface="Calibri" pitchFamily="34" charset="0"/>
              </a:rPr>
              <a:t>.).</a:t>
            </a:r>
            <a:br>
              <a:rPr lang="ru-RU" sz="1600" dirty="0">
                <a:solidFill>
                  <a:srgbClr val="025373"/>
                </a:solidFill>
                <a:latin typeface="Calibri" pitchFamily="34" charset="0"/>
                <a:cs typeface="Calibri" pitchFamily="34" charset="0"/>
              </a:rPr>
            </a:br>
            <a:r>
              <a:rPr lang="ru-RU" sz="1600" dirty="0">
                <a:solidFill>
                  <a:srgbClr val="025373"/>
                </a:solidFill>
                <a:latin typeface="Calibri" pitchFamily="34" charset="0"/>
                <a:cs typeface="Calibri" pitchFamily="34" charset="0"/>
              </a:rPr>
              <a:t>НДФЛ — 474 руб. (1355,19 руб. × 35%). Работнику нужно вернуть 60 руб. (534 – 474).</a:t>
            </a:r>
          </a:p>
          <a:p>
            <a:pPr marL="457200" indent="-457200">
              <a:buAutoNum type="arabicPlain" startAt="5"/>
            </a:pPr>
            <a:endParaRPr lang="ru-RU" sz="2000" dirty="0">
              <a:solidFill>
                <a:srgbClr val="025373"/>
              </a:solidFill>
              <a:latin typeface="Calibri" pitchFamily="34" charset="0"/>
              <a:cs typeface="Calibri" pitchFamily="34" charset="0"/>
            </a:endParaRPr>
          </a:p>
          <a:p>
            <a:pPr marL="457200" indent="-457200">
              <a:buAutoNum type="arabicPlain" startAt="5"/>
            </a:pPr>
            <a:endParaRPr lang="ru-RU" sz="2000" dirty="0">
              <a:solidFill>
                <a:srgbClr val="002060"/>
              </a:solidFill>
              <a:latin typeface="Calibri" pitchFamily="34" charset="0"/>
              <a:cs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41481"/>
            <a:ext cx="8555930" cy="994172"/>
          </a:xfrm>
        </p:spPr>
        <p:txBody>
          <a:bodyPr>
            <a:normAutofit/>
          </a:bodyPr>
          <a:lstStyle/>
          <a:p>
            <a:r>
              <a:rPr lang="ru-RU" altLang="ru-RU" sz="2400" b="1" dirty="0">
                <a:solidFill>
                  <a:srgbClr val="025373"/>
                </a:solidFill>
                <a:latin typeface="Calibri" pitchFamily="34" charset="0"/>
                <a:cs typeface="Calibri" pitchFamily="34" charset="0"/>
              </a:rPr>
              <a:t>Как рассчитать материальную выгоду от экономии на процентах за пользование займами?</a:t>
            </a:r>
          </a:p>
        </p:txBody>
      </p:sp>
      <p:sp>
        <p:nvSpPr>
          <p:cNvPr id="4" name="Прямоугольник 3"/>
          <p:cNvSpPr/>
          <p:nvPr/>
        </p:nvSpPr>
        <p:spPr>
          <a:xfrm>
            <a:off x="395536" y="1103933"/>
            <a:ext cx="8367464" cy="3816429"/>
          </a:xfrm>
          <a:prstGeom prst="rect">
            <a:avLst/>
          </a:prstGeom>
        </p:spPr>
        <p:txBody>
          <a:bodyPr wrap="square">
            <a:spAutoFit/>
          </a:bodyPr>
          <a:lstStyle/>
          <a:p>
            <a:r>
              <a:rPr lang="ru-RU" sz="1600" b="1" dirty="0">
                <a:solidFill>
                  <a:srgbClr val="025373"/>
                </a:solidFill>
                <a:latin typeface="Calibri" pitchFamily="34" charset="0"/>
                <a:cs typeface="Calibri" pitchFamily="34" charset="0"/>
              </a:rPr>
              <a:t>Ситуация:</a:t>
            </a:r>
          </a:p>
          <a:p>
            <a:r>
              <a:rPr lang="ru-RU" sz="1600" b="1" dirty="0">
                <a:solidFill>
                  <a:srgbClr val="025373"/>
                </a:solidFill>
                <a:latin typeface="Calibri" pitchFamily="34" charset="0"/>
                <a:cs typeface="Calibri" pitchFamily="34" charset="0"/>
              </a:rPr>
              <a:t> </a:t>
            </a:r>
            <a:r>
              <a:rPr lang="ru-RU" sz="1400" dirty="0">
                <a:solidFill>
                  <a:srgbClr val="025373"/>
                </a:solidFill>
                <a:latin typeface="Calibri" pitchFamily="34" charset="0"/>
                <a:cs typeface="Calibri" pitchFamily="34" charset="0"/>
              </a:rPr>
              <a:t>1.1. По настоящему Договору Займодавец предоставляет Заемщику в собственность денежные средства в размере не более 50 000 000 рублей (далее – «Сумма займа»), при этом Сумма займа предоставляется Заемщику частями в период действия настоящего Договора на основании отдельных (письменных) обращений Заемщика в адрес Займодавца с указанием соответствующей части Суммы займа, которая требуется Заемщику в рамках исполнения настоящего Договора, а Заемщик обязуется возвратить Сумму займа также соответствующими частями в срок не позднее, чем 3 (три) календарных года с момента предоставления каждой соответствующей части Суммы займа от Займодавца. 1.2. Заем, предоставляемый Займодавцем на условиях настоящего Договора Заемщику (в соответствии с подпунктом 1.1. настоящего Договора), является беспроцентным.» Заёмщик каждый месяц запрашивает у нас сумму займа, а мы её выдаём, в месяц у нас стабильно 1-3 </a:t>
            </a:r>
            <a:r>
              <a:rPr lang="ru-RU" sz="1400" dirty="0" err="1">
                <a:solidFill>
                  <a:srgbClr val="025373"/>
                </a:solidFill>
                <a:latin typeface="Calibri" pitchFamily="34" charset="0"/>
                <a:cs typeface="Calibri" pitchFamily="34" charset="0"/>
              </a:rPr>
              <a:t>платжа</a:t>
            </a:r>
            <a:r>
              <a:rPr lang="ru-RU" sz="1400" dirty="0">
                <a:solidFill>
                  <a:srgbClr val="025373"/>
                </a:solidFill>
                <a:latin typeface="Calibri" pitchFamily="34" charset="0"/>
                <a:cs typeface="Calibri" pitchFamily="34" charset="0"/>
              </a:rPr>
              <a:t>. Первый транш был 12.05.2023 года. Согласно новым изменениям от августа 2024 года теперь ставку ЦБ берут минимальную из двух - или на дату заключения договора займа, или на последний день месяца (ст. ст. 212, 223 НК РФ). Ранее бралась ставка на конец месяца. В связи с изменениями в законодательстве у нас возникли вопросы: У каждого транша будет своя ставка? Или же мы берём ставку на дату заключения договора?.</a:t>
            </a:r>
          </a:p>
          <a:p>
            <a:pPr marL="457200" indent="-457200">
              <a:buAutoNum type="arabicPlain" startAt="5"/>
            </a:pPr>
            <a:endParaRPr lang="ru-RU" sz="1400" dirty="0">
              <a:solidFill>
                <a:srgbClr val="002060"/>
              </a:solidFill>
              <a:latin typeface="Calibri" pitchFamily="34" charset="0"/>
              <a:cs typeface="Calibri" pitchFamily="34" charset="0"/>
            </a:endParaRPr>
          </a:p>
          <a:p>
            <a:pPr marL="457200" indent="-457200">
              <a:buAutoNum type="arabicPlain" startAt="5"/>
            </a:pPr>
            <a:endParaRPr lang="ru-RU" sz="1400" dirty="0">
              <a:solidFill>
                <a:srgbClr val="002060"/>
              </a:solidFill>
              <a:latin typeface="Calibri" pitchFamily="34" charset="0"/>
              <a:cs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071552"/>
            <a:ext cx="8515352" cy="3243834"/>
          </a:xfrm>
        </p:spPr>
        <p:txBody>
          <a:bodyPr>
            <a:normAutofit/>
          </a:bodyPr>
          <a:lstStyle/>
          <a:p>
            <a:r>
              <a:rPr lang="ru-RU" sz="1600" dirty="0">
                <a:solidFill>
                  <a:srgbClr val="025373"/>
                </a:solidFill>
                <a:latin typeface="Calibri" pitchFamily="34" charset="0"/>
                <a:cs typeface="Calibri" pitchFamily="34" charset="0"/>
              </a:rPr>
              <a:t>"Заимодавец обязуется передать в собственность заемщику сумму займа в </a:t>
            </a:r>
            <a:r>
              <a:rPr lang="ru-RU" sz="1600" dirty="0" err="1">
                <a:solidFill>
                  <a:srgbClr val="025373"/>
                </a:solidFill>
                <a:latin typeface="Calibri" pitchFamily="34" charset="0"/>
                <a:cs typeface="Calibri" pitchFamily="34" charset="0"/>
              </a:rPr>
              <a:t>размере________</a:t>
            </a:r>
            <a:r>
              <a:rPr lang="ru-RU" sz="1600" dirty="0">
                <a:solidFill>
                  <a:srgbClr val="025373"/>
                </a:solidFill>
                <a:latin typeface="Calibri" pitchFamily="34" charset="0"/>
                <a:cs typeface="Calibri" pitchFamily="34" charset="0"/>
              </a:rPr>
              <a:t>, а заемщик обязуется возвратить заимодавцу такую же сумму денег. </a:t>
            </a:r>
            <a:r>
              <a:rPr lang="ru-RU" sz="1600" b="1" dirty="0">
                <a:solidFill>
                  <a:srgbClr val="025373"/>
                </a:solidFill>
                <a:latin typeface="Calibri" pitchFamily="34" charset="0"/>
                <a:cs typeface="Calibri" pitchFamily="34" charset="0"/>
              </a:rPr>
              <a:t>Настоящий договор считается заключенным с момента его подписания сторонами".</a:t>
            </a:r>
          </a:p>
          <a:p>
            <a:endParaRPr lang="ru-RU" sz="1600" b="1" dirty="0">
              <a:solidFill>
                <a:srgbClr val="025373"/>
              </a:solidFill>
              <a:latin typeface="Calibri" pitchFamily="34" charset="0"/>
              <a:cs typeface="Calibri" pitchFamily="34" charset="0"/>
            </a:endParaRPr>
          </a:p>
          <a:p>
            <a:endParaRPr lang="ru-RU" sz="1600" b="1" dirty="0">
              <a:solidFill>
                <a:srgbClr val="025373"/>
              </a:solidFill>
              <a:latin typeface="Calibri" pitchFamily="34" charset="0"/>
              <a:cs typeface="Calibri" pitchFamily="34" charset="0"/>
            </a:endParaRPr>
          </a:p>
          <a:p>
            <a:r>
              <a:rPr lang="ru-RU" sz="1600" dirty="0">
                <a:solidFill>
                  <a:srgbClr val="025373"/>
                </a:solidFill>
                <a:latin typeface="Calibri" pitchFamily="34" charset="0"/>
                <a:cs typeface="Calibri" pitchFamily="34" charset="0"/>
              </a:rPr>
              <a:t>"Заимодавец передает в собственность заемщику сумму займа в </a:t>
            </a:r>
            <a:r>
              <a:rPr lang="ru-RU" sz="1600" dirty="0" err="1">
                <a:solidFill>
                  <a:srgbClr val="025373"/>
                </a:solidFill>
                <a:latin typeface="Calibri" pitchFamily="34" charset="0"/>
                <a:cs typeface="Calibri" pitchFamily="34" charset="0"/>
              </a:rPr>
              <a:t>размере________</a:t>
            </a:r>
            <a:r>
              <a:rPr lang="ru-RU" sz="1600" dirty="0">
                <a:solidFill>
                  <a:srgbClr val="025373"/>
                </a:solidFill>
                <a:latin typeface="Calibri" pitchFamily="34" charset="0"/>
                <a:cs typeface="Calibri" pitchFamily="34" charset="0"/>
              </a:rPr>
              <a:t>, а заемщик обязуется возвратить заимодавцу такую же сумму денег. </a:t>
            </a:r>
            <a:r>
              <a:rPr lang="ru-RU" sz="1600" b="1" dirty="0">
                <a:solidFill>
                  <a:srgbClr val="025373"/>
                </a:solidFill>
                <a:latin typeface="Calibri" pitchFamily="34" charset="0"/>
                <a:cs typeface="Calibri" pitchFamily="34" charset="0"/>
              </a:rPr>
              <a:t>Настоящий договор считается заключенным с момента передачи в собственность заемщику суммы займа".</a:t>
            </a:r>
          </a:p>
          <a:p>
            <a:endParaRPr lang="ru-RU" dirty="0"/>
          </a:p>
        </p:txBody>
      </p:sp>
      <p:sp>
        <p:nvSpPr>
          <p:cNvPr id="4" name="Прямоугольник 3"/>
          <p:cNvSpPr/>
          <p:nvPr/>
        </p:nvSpPr>
        <p:spPr>
          <a:xfrm>
            <a:off x="642910" y="428610"/>
            <a:ext cx="3328219" cy="400110"/>
          </a:xfrm>
          <a:prstGeom prst="rect">
            <a:avLst/>
          </a:prstGeom>
        </p:spPr>
        <p:txBody>
          <a:bodyPr wrap="none">
            <a:spAutoFit/>
          </a:bodyPr>
          <a:lstStyle/>
          <a:p>
            <a:r>
              <a:rPr lang="ru-RU" altLang="ru-RU" sz="2000" b="1" dirty="0">
                <a:solidFill>
                  <a:srgbClr val="025373"/>
                </a:solidFill>
                <a:latin typeface="Calibri" pitchFamily="34" charset="0"/>
                <a:ea typeface="+mj-ea"/>
                <a:cs typeface="Calibri" pitchFamily="34" charset="0"/>
              </a:rPr>
              <a:t>Примеры условий договора</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357158" y="357172"/>
            <a:ext cx="8215370" cy="830997"/>
          </a:xfrm>
          <a:prstGeom prst="rect">
            <a:avLst/>
          </a:prstGeom>
        </p:spPr>
        <p:txBody>
          <a:bodyPr wrap="square">
            <a:spAutoFit/>
          </a:bodyPr>
          <a:lstStyle/>
          <a:p>
            <a:pPr algn="ctr"/>
            <a:r>
              <a:rPr lang="ru-RU" altLang="ru-RU" sz="2400" b="1" dirty="0">
                <a:solidFill>
                  <a:srgbClr val="025373"/>
                </a:solidFill>
                <a:latin typeface="Calibri" pitchFamily="34" charset="0"/>
                <a:ea typeface="+mj-ea"/>
                <a:cs typeface="Calibri" pitchFamily="34" charset="0"/>
              </a:rPr>
              <a:t>Материальная выгода при выдаче займа на строительство жилья</a:t>
            </a:r>
          </a:p>
        </p:txBody>
      </p:sp>
      <p:sp>
        <p:nvSpPr>
          <p:cNvPr id="9" name="Прямоугольник 8"/>
          <p:cNvSpPr/>
          <p:nvPr/>
        </p:nvSpPr>
        <p:spPr>
          <a:xfrm>
            <a:off x="285720" y="1214428"/>
            <a:ext cx="8572560" cy="2800767"/>
          </a:xfrm>
          <a:prstGeom prst="rect">
            <a:avLst/>
          </a:prstGeom>
        </p:spPr>
        <p:txBody>
          <a:bodyPr wrap="square">
            <a:spAutoFit/>
          </a:bodyPr>
          <a:lstStyle/>
          <a:p>
            <a:r>
              <a:rPr lang="ru-RU" sz="1600" dirty="0">
                <a:solidFill>
                  <a:srgbClr val="025373"/>
                </a:solidFill>
                <a:latin typeface="Calibri" pitchFamily="34" charset="0"/>
                <a:cs typeface="Calibri" pitchFamily="34" charset="0"/>
              </a:rPr>
              <a:t>При этом положения статьи 212 НК РФ, которые предусматривали освобождение от налогообложения дохода в виде материальной выгоды, полученной от экономии на процентах за пользование налогоплательщиком заемными (кредитными) средствами, при условии наличия у налогоплательщика права на получение имущественного налогового вычета, исключены.</a:t>
            </a:r>
          </a:p>
          <a:p>
            <a:endParaRPr lang="ru-RU" sz="1600" dirty="0">
              <a:solidFill>
                <a:srgbClr val="025373"/>
              </a:solidFill>
              <a:latin typeface="Calibri" pitchFamily="34" charset="0"/>
              <a:cs typeface="Calibri" pitchFamily="34" charset="0"/>
            </a:endParaRPr>
          </a:p>
          <a:p>
            <a:r>
              <a:rPr lang="ru-RU" sz="1600" dirty="0">
                <a:solidFill>
                  <a:srgbClr val="025373"/>
                </a:solidFill>
                <a:latin typeface="Calibri" pitchFamily="34" charset="0"/>
                <a:cs typeface="Calibri" pitchFamily="34" charset="0"/>
              </a:rPr>
              <a:t>Вместе с тем с учетом пункта 2 статьи 5 НК РФ, по мнению Департамента, </a:t>
            </a:r>
            <a:r>
              <a:rPr lang="ru-RU" sz="1600" b="1" dirty="0">
                <a:solidFill>
                  <a:srgbClr val="025373"/>
                </a:solidFill>
                <a:latin typeface="Calibri" pitchFamily="34" charset="0"/>
                <a:cs typeface="Calibri" pitchFamily="34" charset="0"/>
              </a:rPr>
              <a:t>доход в виде материальной выгоды, полученной от экономии на процентах за пользование налогоплательщиком заемными (кредитными) средствами, не возникает в 2024 году у налогоплательщиков, имеющих соответствующее подтверждение права на получение имущественного налогового вычет за указанный год.</a:t>
            </a:r>
          </a:p>
        </p:txBody>
      </p:sp>
      <p:sp>
        <p:nvSpPr>
          <p:cNvPr id="10" name="Прямоугольник 9"/>
          <p:cNvSpPr/>
          <p:nvPr/>
        </p:nvSpPr>
        <p:spPr>
          <a:xfrm>
            <a:off x="357158" y="4286262"/>
            <a:ext cx="5898153" cy="369332"/>
          </a:xfrm>
          <a:prstGeom prst="rect">
            <a:avLst/>
          </a:prstGeom>
        </p:spPr>
        <p:txBody>
          <a:bodyPr wrap="none">
            <a:spAutoFit/>
          </a:bodyPr>
          <a:lstStyle/>
          <a:p>
            <a:r>
              <a:rPr lang="ru-RU" b="1" dirty="0">
                <a:solidFill>
                  <a:srgbClr val="025373"/>
                </a:solidFill>
                <a:latin typeface="Calibri" pitchFamily="34" charset="0"/>
                <a:cs typeface="Calibri" pitchFamily="34" charset="0"/>
              </a:rPr>
              <a:t>Письмо Минфина России от 12.09.2024 N 03-04-09/86990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xmlns="" id="{37B632E6-F85D-44B0-E289-B5FB706BBB85}"/>
              </a:ext>
            </a:extLst>
          </p:cNvPr>
          <p:cNvSpPr txBox="1"/>
          <p:nvPr/>
        </p:nvSpPr>
        <p:spPr>
          <a:xfrm>
            <a:off x="312773" y="970513"/>
            <a:ext cx="8602627" cy="523220"/>
          </a:xfrm>
          <a:prstGeom prst="rect">
            <a:avLst/>
          </a:prstGeom>
          <a:noFill/>
        </p:spPr>
        <p:txBody>
          <a:bodyPr wrap="square">
            <a:spAutoFit/>
          </a:bodyPr>
          <a:lstStyle/>
          <a:p>
            <a:pPr fontAlgn="base"/>
            <a:r>
              <a:rPr lang="ru-RU" sz="1400" dirty="0"/>
              <a:t> </a:t>
            </a:r>
          </a:p>
          <a:p>
            <a:pPr fontAlgn="base"/>
            <a:r>
              <a:rPr lang="ru-RU" sz="1400" dirty="0"/>
              <a:t>  </a:t>
            </a:r>
          </a:p>
        </p:txBody>
      </p:sp>
      <p:pic>
        <p:nvPicPr>
          <p:cNvPr id="1026" name="Picture 2"/>
          <p:cNvPicPr>
            <a:picLocks noChangeAspect="1" noChangeArrowheads="1"/>
          </p:cNvPicPr>
          <p:nvPr/>
        </p:nvPicPr>
        <p:blipFill>
          <a:blip r:embed="rId3" cstate="print"/>
          <a:srcRect/>
          <a:stretch>
            <a:fillRect/>
          </a:stretch>
        </p:blipFill>
        <p:spPr bwMode="auto">
          <a:xfrm>
            <a:off x="827584" y="267494"/>
            <a:ext cx="7272808" cy="4680520"/>
          </a:xfrm>
          <a:prstGeom prst="rect">
            <a:avLst/>
          </a:prstGeom>
          <a:noFill/>
          <a:ln w="9525">
            <a:solidFill>
              <a:schemeClr val="accent1"/>
            </a:solidFill>
            <a:miter lim="800000"/>
            <a:headEnd/>
            <a:tailEnd/>
          </a:ln>
        </p:spPr>
      </p:pic>
    </p:spTree>
    <p:extLst>
      <p:ext uri="{BB962C8B-B14F-4D97-AF65-F5344CB8AC3E}">
        <p14:creationId xmlns:p14="http://schemas.microsoft.com/office/powerpoint/2010/main" xmlns="" val="353575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2672" y="141481"/>
            <a:ext cx="8555930" cy="994172"/>
          </a:xfrm>
        </p:spPr>
        <p:txBody>
          <a:bodyPr>
            <a:normAutofit/>
          </a:bodyPr>
          <a:lstStyle/>
          <a:p>
            <a:r>
              <a:rPr lang="ru-RU" altLang="ru-RU" sz="2400" b="1" dirty="0">
                <a:solidFill>
                  <a:srgbClr val="025373"/>
                </a:solidFill>
                <a:latin typeface="Calibri" pitchFamily="34" charset="0"/>
                <a:cs typeface="Calibri" pitchFamily="34" charset="0"/>
              </a:rPr>
              <a:t>Возникает ли материальная выгода при выдаче беспроцентного займа взаимозависимому ИП?</a:t>
            </a:r>
          </a:p>
        </p:txBody>
      </p:sp>
      <p:sp>
        <p:nvSpPr>
          <p:cNvPr id="155649" name="Rectangle 1"/>
          <p:cNvSpPr>
            <a:spLocks noChangeArrowheads="1"/>
          </p:cNvSpPr>
          <p:nvPr/>
        </p:nvSpPr>
        <p:spPr bwMode="auto">
          <a:xfrm>
            <a:off x="251520" y="1347614"/>
            <a:ext cx="853532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rgbClr val="025373"/>
                </a:solidFill>
                <a:effectLst/>
                <a:latin typeface="Calibri" pitchFamily="34" charset="0"/>
                <a:ea typeface="Calibri" pitchFamily="34" charset="0"/>
                <a:cs typeface="Calibri" pitchFamily="34" charset="0"/>
              </a:rPr>
              <a:t>Как установлено в ходе рассмотрения дела, основанием для доначисления НДФЛ явилось нарушение ООО "РЭС" положений </a:t>
            </a:r>
            <a:r>
              <a:rPr kumimoji="0" lang="ru-RU" b="0" i="0" u="none" strike="noStrike" cap="none" normalizeH="0" baseline="0" dirty="0" err="1">
                <a:ln>
                  <a:noFill/>
                </a:ln>
                <a:solidFill>
                  <a:srgbClr val="025373"/>
                </a:solidFill>
                <a:effectLst/>
                <a:latin typeface="Calibri" pitchFamily="34" charset="0"/>
                <a:ea typeface="Calibri" pitchFamily="34" charset="0"/>
                <a:cs typeface="Calibri" pitchFamily="34" charset="0"/>
                <a:hlinkClick r:id="rId2"/>
              </a:rPr>
              <a:t>абз</a:t>
            </a:r>
            <a:r>
              <a:rPr kumimoji="0" lang="ru-RU" b="0" i="0" u="none" strike="noStrike" cap="none" normalizeH="0" baseline="0" dirty="0">
                <a:ln>
                  <a:noFill/>
                </a:ln>
                <a:solidFill>
                  <a:srgbClr val="025373"/>
                </a:solidFill>
                <a:effectLst/>
                <a:latin typeface="Calibri" pitchFamily="34" charset="0"/>
                <a:ea typeface="Calibri" pitchFamily="34" charset="0"/>
                <a:cs typeface="Calibri" pitchFamily="34" charset="0"/>
                <a:hlinkClick r:id="rId2"/>
              </a:rPr>
              <a:t>. 6 - 8 </a:t>
            </a:r>
            <a:r>
              <a:rPr kumimoji="0" lang="ru-RU" b="0" i="0" u="none" strike="noStrike" cap="none" normalizeH="0" baseline="0" dirty="0" err="1">
                <a:ln>
                  <a:noFill/>
                </a:ln>
                <a:solidFill>
                  <a:srgbClr val="025373"/>
                </a:solidFill>
                <a:effectLst/>
                <a:latin typeface="Calibri" pitchFamily="34" charset="0"/>
                <a:ea typeface="Calibri" pitchFamily="34" charset="0"/>
                <a:cs typeface="Calibri" pitchFamily="34" charset="0"/>
                <a:hlinkClick r:id="rId2"/>
              </a:rPr>
              <a:t>пп</a:t>
            </a:r>
            <a:r>
              <a:rPr kumimoji="0" lang="ru-RU" b="0" i="0" u="none" strike="noStrike" cap="none" normalizeH="0" baseline="0" dirty="0">
                <a:ln>
                  <a:noFill/>
                </a:ln>
                <a:solidFill>
                  <a:srgbClr val="025373"/>
                </a:solidFill>
                <a:effectLst/>
                <a:latin typeface="Calibri" pitchFamily="34" charset="0"/>
                <a:ea typeface="Calibri" pitchFamily="34" charset="0"/>
                <a:cs typeface="Calibri" pitchFamily="34" charset="0"/>
                <a:hlinkClick r:id="rId2"/>
              </a:rPr>
              <a:t>. 1 пункта 1 статьи 212</a:t>
            </a:r>
            <a:r>
              <a:rPr kumimoji="0" lang="ru-RU" b="0" i="0" u="none" strike="noStrike" cap="none" normalizeH="0" baseline="0" dirty="0">
                <a:ln>
                  <a:noFill/>
                </a:ln>
                <a:solidFill>
                  <a:srgbClr val="025373"/>
                </a:solidFill>
                <a:effectLst/>
                <a:latin typeface="Calibri" pitchFamily="34" charset="0"/>
                <a:ea typeface="Calibri" pitchFamily="34" charset="0"/>
                <a:cs typeface="Calibri" pitchFamily="34" charset="0"/>
              </a:rPr>
              <a:t> НК РФ, а именно: </a:t>
            </a:r>
            <a:r>
              <a:rPr kumimoji="0" lang="ru-RU" b="0" i="0" u="none" strike="noStrike" cap="none" normalizeH="0" baseline="0" dirty="0" err="1">
                <a:ln>
                  <a:noFill/>
                </a:ln>
                <a:solidFill>
                  <a:srgbClr val="025373"/>
                </a:solidFill>
                <a:effectLst/>
                <a:latin typeface="Calibri" pitchFamily="34" charset="0"/>
                <a:ea typeface="Calibri" pitchFamily="34" charset="0"/>
                <a:cs typeface="Calibri" pitchFamily="34" charset="0"/>
              </a:rPr>
              <a:t>неудержание</a:t>
            </a:r>
            <a:r>
              <a:rPr kumimoji="0" lang="ru-RU" b="0" i="0" u="none" strike="noStrike" cap="none" normalizeH="0" baseline="0" dirty="0">
                <a:ln>
                  <a:noFill/>
                </a:ln>
                <a:solidFill>
                  <a:srgbClr val="025373"/>
                </a:solidFill>
                <a:effectLst/>
                <a:latin typeface="Calibri" pitchFamily="34" charset="0"/>
                <a:ea typeface="Calibri" pitchFamily="34" charset="0"/>
                <a:cs typeface="Calibri" pitchFamily="34" charset="0"/>
              </a:rPr>
              <a:t> и </a:t>
            </a:r>
            <a:r>
              <a:rPr kumimoji="0" lang="ru-RU" b="0" i="0" u="none" strike="noStrike" cap="none" normalizeH="0" baseline="0" dirty="0" err="1">
                <a:ln>
                  <a:noFill/>
                </a:ln>
                <a:solidFill>
                  <a:srgbClr val="025373"/>
                </a:solidFill>
                <a:effectLst/>
                <a:latin typeface="Calibri" pitchFamily="34" charset="0"/>
                <a:ea typeface="Calibri" pitchFamily="34" charset="0"/>
                <a:cs typeface="Calibri" pitchFamily="34" charset="0"/>
              </a:rPr>
              <a:t>неперечисление</a:t>
            </a:r>
            <a:r>
              <a:rPr kumimoji="0" lang="ru-RU" b="0" i="0" u="none" strike="noStrike" cap="none" normalizeH="0" baseline="0" dirty="0">
                <a:ln>
                  <a:noFill/>
                </a:ln>
                <a:solidFill>
                  <a:srgbClr val="025373"/>
                </a:solidFill>
                <a:effectLst/>
                <a:latin typeface="Calibri" pitchFamily="34" charset="0"/>
                <a:ea typeface="Calibri" pitchFamily="34" charset="0"/>
                <a:cs typeface="Calibri" pitchFamily="34" charset="0"/>
              </a:rPr>
              <a:t> суммы НДФЛ с материальной выгоды, полученной от экономии на процентах (получены ИП </a:t>
            </a:r>
            <a:r>
              <a:rPr kumimoji="0" lang="ru-RU" b="0" i="0" u="none" strike="noStrike" cap="none" normalizeH="0" baseline="0" dirty="0" err="1">
                <a:ln>
                  <a:noFill/>
                </a:ln>
                <a:solidFill>
                  <a:srgbClr val="025373"/>
                </a:solidFill>
                <a:effectLst/>
                <a:latin typeface="Calibri" pitchFamily="34" charset="0"/>
                <a:ea typeface="Calibri" pitchFamily="34" charset="0"/>
                <a:cs typeface="Calibri" pitchFamily="34" charset="0"/>
              </a:rPr>
              <a:t>Нестеркиным</a:t>
            </a:r>
            <a:r>
              <a:rPr kumimoji="0" lang="ru-RU" b="0" i="0" u="none" strike="noStrike" cap="none" normalizeH="0" baseline="0" dirty="0">
                <a:ln>
                  <a:noFill/>
                </a:ln>
                <a:solidFill>
                  <a:srgbClr val="025373"/>
                </a:solidFill>
                <a:effectLst/>
                <a:latin typeface="Calibri" pitchFamily="34" charset="0"/>
                <a:ea typeface="Calibri" pitchFamily="34" charset="0"/>
                <a:cs typeface="Calibri" pitchFamily="34" charset="0"/>
              </a:rPr>
              <a:t> А.М. (взаимозависимое лицо с ООО "РЭС" (директор)) по договорам беспроцентного займа от ООО "РЭС" 4 202 784 руб., сумма материальной выгоды составила 179 999,44 руб., сумма налога (35%) составила 63 000 руб.</a:t>
            </a:r>
            <a:endParaRPr kumimoji="0" lang="ru-RU" b="0" i="0" u="none" strike="noStrike" cap="none" normalizeH="0" baseline="0" dirty="0">
              <a:ln>
                <a:noFill/>
              </a:ln>
              <a:solidFill>
                <a:srgbClr val="025373"/>
              </a:solidFill>
              <a:effectLst/>
              <a:latin typeface="Calibri" pitchFamily="34" charset="0"/>
              <a:cs typeface="Calibri" pitchFamily="34" charset="0"/>
            </a:endParaRPr>
          </a:p>
        </p:txBody>
      </p:sp>
      <p:sp>
        <p:nvSpPr>
          <p:cNvPr id="5" name="Прямоугольник 4"/>
          <p:cNvSpPr/>
          <p:nvPr/>
        </p:nvSpPr>
        <p:spPr>
          <a:xfrm>
            <a:off x="285720" y="4000510"/>
            <a:ext cx="8072494" cy="646331"/>
          </a:xfrm>
          <a:prstGeom prst="rect">
            <a:avLst/>
          </a:prstGeom>
        </p:spPr>
        <p:txBody>
          <a:bodyPr wrap="square">
            <a:spAutoFit/>
          </a:bodyPr>
          <a:lstStyle/>
          <a:p>
            <a:r>
              <a:rPr lang="ru-RU" b="1" dirty="0">
                <a:solidFill>
                  <a:srgbClr val="025373"/>
                </a:solidFill>
                <a:latin typeface="Calibri" pitchFamily="34" charset="0"/>
                <a:cs typeface="Calibri" pitchFamily="34" charset="0"/>
              </a:rPr>
              <a:t>Постановление Седьмого арбитражного апелляционного суда от 26.01.2024 N 07АП-10502/23 по делу N А67-9818/2022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2672" y="141481"/>
            <a:ext cx="8555930" cy="994172"/>
          </a:xfrm>
        </p:spPr>
        <p:txBody>
          <a:bodyPr>
            <a:normAutofit/>
          </a:bodyPr>
          <a:lstStyle/>
          <a:p>
            <a:r>
              <a:rPr lang="ru-RU" altLang="ru-RU" sz="2400" b="1" dirty="0">
                <a:solidFill>
                  <a:srgbClr val="025373"/>
                </a:solidFill>
                <a:latin typeface="Calibri" pitchFamily="34" charset="0"/>
                <a:cs typeface="Calibri" pitchFamily="34" charset="0"/>
              </a:rPr>
              <a:t>Возникает ли материальная выгода при выдаче беспроцентного займа взаимозависимому ИП?</a:t>
            </a:r>
          </a:p>
        </p:txBody>
      </p:sp>
      <p:sp>
        <p:nvSpPr>
          <p:cNvPr id="155649" name="Rectangle 1"/>
          <p:cNvSpPr>
            <a:spLocks noChangeArrowheads="1"/>
          </p:cNvSpPr>
          <p:nvPr/>
        </p:nvSpPr>
        <p:spPr bwMode="auto">
          <a:xfrm>
            <a:off x="285720" y="1142990"/>
            <a:ext cx="8535322" cy="2954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0" fontAlgn="base" latinLnBrk="0" hangingPunct="0">
              <a:lnSpc>
                <a:spcPct val="100000"/>
              </a:lnSpc>
              <a:spcBef>
                <a:spcPct val="0"/>
              </a:spcBef>
              <a:spcAft>
                <a:spcPct val="0"/>
              </a:spcAft>
              <a:buClrTx/>
              <a:buSzTx/>
              <a:buFontTx/>
              <a:buNone/>
              <a:tabLst/>
            </a:pPr>
            <a:r>
              <a:rPr lang="ru-RU" dirty="0">
                <a:solidFill>
                  <a:srgbClr val="025373"/>
                </a:solidFill>
                <a:latin typeface="Calibri" pitchFamily="34" charset="0"/>
                <a:ea typeface="Calibri" pitchFamily="34" charset="0"/>
                <a:cs typeface="Calibri" pitchFamily="34" charset="0"/>
              </a:rPr>
              <a:t>Доходы в виде материальной выгоды, полученной от экономии на процентах за пользование заемными (кредитными) средствами физическим лицом, зарегистрированным в установленном действующим законодательством порядке и осуществляющим предпринимательскую деятельность без образования юридического лица, применяющим упрощенную систему налогообложения в отношении доходов, полученных от предпринимательской деятельности, подлежат обложению налогом на доходы физических лиц по налоговой ставке 35 процентов, установленной </a:t>
            </a:r>
            <a:r>
              <a:rPr lang="ru-RU" dirty="0">
                <a:solidFill>
                  <a:srgbClr val="025373"/>
                </a:solidFill>
                <a:latin typeface="Calibri" pitchFamily="34" charset="0"/>
                <a:ea typeface="Calibri" pitchFamily="34" charset="0"/>
                <a:cs typeface="Calibri" pitchFamily="34" charset="0"/>
                <a:hlinkClick r:id="rId2"/>
              </a:rPr>
              <a:t>пунктом 2 статьи 224</a:t>
            </a:r>
            <a:r>
              <a:rPr lang="ru-RU" dirty="0">
                <a:solidFill>
                  <a:srgbClr val="025373"/>
                </a:solidFill>
                <a:latin typeface="Calibri" pitchFamily="34" charset="0"/>
                <a:ea typeface="Calibri" pitchFamily="34" charset="0"/>
                <a:cs typeface="Calibri" pitchFamily="34" charset="0"/>
              </a:rPr>
              <a:t> Кодекса, в порядке, предусмотренном </a:t>
            </a:r>
            <a:r>
              <a:rPr lang="ru-RU" dirty="0">
                <a:solidFill>
                  <a:srgbClr val="025373"/>
                </a:solidFill>
                <a:latin typeface="Calibri" pitchFamily="34" charset="0"/>
                <a:ea typeface="Calibri" pitchFamily="34" charset="0"/>
                <a:cs typeface="Calibri" pitchFamily="34" charset="0"/>
                <a:hlinkClick r:id="rId3"/>
              </a:rPr>
              <a:t>главой 23</a:t>
            </a:r>
            <a:r>
              <a:rPr lang="ru-RU" dirty="0">
                <a:solidFill>
                  <a:srgbClr val="025373"/>
                </a:solidFill>
                <a:latin typeface="Calibri" pitchFamily="34" charset="0"/>
                <a:ea typeface="Calibri" pitchFamily="34" charset="0"/>
                <a:cs typeface="Calibri" pitchFamily="34" charset="0"/>
              </a:rPr>
              <a:t> "Налог на доходы физических лиц" НК РФ (</a:t>
            </a:r>
            <a:r>
              <a:rPr lang="ru-RU" dirty="0">
                <a:solidFill>
                  <a:srgbClr val="025373"/>
                </a:solidFill>
                <a:latin typeface="Calibri" pitchFamily="34" charset="0"/>
                <a:ea typeface="Calibri" pitchFamily="34" charset="0"/>
                <a:cs typeface="Calibri" pitchFamily="34" charset="0"/>
                <a:hlinkClick r:id="rId4"/>
              </a:rPr>
              <a:t>письмо</a:t>
            </a:r>
            <a:r>
              <a:rPr lang="ru-RU" dirty="0">
                <a:solidFill>
                  <a:srgbClr val="025373"/>
                </a:solidFill>
                <a:latin typeface="Calibri" pitchFamily="34" charset="0"/>
                <a:ea typeface="Calibri" pitchFamily="34" charset="0"/>
                <a:cs typeface="Calibri" pitchFamily="34" charset="0"/>
              </a:rPr>
              <a:t> Минфина России от 07.08.2015 N 03-04-05/45762).</a:t>
            </a:r>
          </a:p>
        </p:txBody>
      </p:sp>
      <p:sp>
        <p:nvSpPr>
          <p:cNvPr id="5" name="Прямоугольник 4"/>
          <p:cNvSpPr/>
          <p:nvPr/>
        </p:nvSpPr>
        <p:spPr>
          <a:xfrm>
            <a:off x="357158" y="4143386"/>
            <a:ext cx="8072494" cy="646331"/>
          </a:xfrm>
          <a:prstGeom prst="rect">
            <a:avLst/>
          </a:prstGeom>
        </p:spPr>
        <p:txBody>
          <a:bodyPr wrap="square">
            <a:spAutoFit/>
          </a:bodyPr>
          <a:lstStyle/>
          <a:p>
            <a:r>
              <a:rPr lang="ru-RU" b="1" dirty="0">
                <a:solidFill>
                  <a:srgbClr val="025373"/>
                </a:solidFill>
                <a:latin typeface="Calibri" pitchFamily="34" charset="0"/>
                <a:cs typeface="Calibri" pitchFamily="34" charset="0"/>
              </a:rPr>
              <a:t>Постановление Седьмого арбитражного апелляционного суда от 26.01.2024 N 07АП-10502/23 по делу N А67-9818/2022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xmlns="" id="{37B632E6-F85D-44B0-E289-B5FB706BBB85}"/>
              </a:ext>
            </a:extLst>
          </p:cNvPr>
          <p:cNvSpPr txBox="1"/>
          <p:nvPr/>
        </p:nvSpPr>
        <p:spPr>
          <a:xfrm>
            <a:off x="312773" y="970513"/>
            <a:ext cx="8602627"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0" name="Прямоугольник 9"/>
          <p:cNvSpPr/>
          <p:nvPr/>
        </p:nvSpPr>
        <p:spPr>
          <a:xfrm>
            <a:off x="428626" y="1538541"/>
            <a:ext cx="8096249" cy="923330"/>
          </a:xfrm>
          <a:prstGeom prst="rect">
            <a:avLst/>
          </a:prstGeom>
        </p:spPr>
        <p:txBody>
          <a:bodyPr wrap="square">
            <a:spAutoFit/>
          </a:bodyPr>
          <a:lstStyle/>
          <a:p>
            <a:r>
              <a:rPr lang="ru-RU" dirty="0"/>
              <a:t> </a:t>
            </a:r>
            <a:r>
              <a:rPr lang="ru-RU" dirty="0">
                <a:solidFill>
                  <a:srgbClr val="025373"/>
                </a:solidFill>
                <a:latin typeface="Calibri" pitchFamily="34" charset="0"/>
                <a:ea typeface="Calibri" pitchFamily="34" charset="0"/>
                <a:cs typeface="Calibri" pitchFamily="34" charset="0"/>
              </a:rPr>
              <a:t>…экономия на процентах признается в целях налогообложения доходом в виде материальной выгоды и подлежит налогообложению в установленном порядке, в том числе </a:t>
            </a:r>
            <a:r>
              <a:rPr lang="ru-RU" b="1" dirty="0">
                <a:solidFill>
                  <a:srgbClr val="025373"/>
                </a:solidFill>
                <a:latin typeface="Calibri" pitchFamily="34" charset="0"/>
                <a:ea typeface="Calibri" pitchFamily="34" charset="0"/>
                <a:cs typeface="Calibri" pitchFamily="34" charset="0"/>
              </a:rPr>
              <a:t>после прекращения соответствующих трудовых отношений.</a:t>
            </a:r>
          </a:p>
        </p:txBody>
      </p:sp>
      <p:sp>
        <p:nvSpPr>
          <p:cNvPr id="11" name="Прямоугольник 10"/>
          <p:cNvSpPr/>
          <p:nvPr/>
        </p:nvSpPr>
        <p:spPr>
          <a:xfrm>
            <a:off x="395536" y="4227934"/>
            <a:ext cx="8553450" cy="369332"/>
          </a:xfrm>
          <a:prstGeom prst="rect">
            <a:avLst/>
          </a:prstGeom>
        </p:spPr>
        <p:txBody>
          <a:bodyPr wrap="square">
            <a:spAutoFit/>
          </a:bodyPr>
          <a:lstStyle/>
          <a:p>
            <a:r>
              <a:rPr lang="ru-RU" b="1" dirty="0">
                <a:solidFill>
                  <a:srgbClr val="025373"/>
                </a:solidFill>
                <a:latin typeface="Calibri" pitchFamily="34" charset="0"/>
                <a:cs typeface="Calibri" pitchFamily="34" charset="0"/>
              </a:rPr>
              <a:t>Письмо Минфина России от 18.03.2024 N 03-04-06/23964</a:t>
            </a:r>
          </a:p>
        </p:txBody>
      </p:sp>
      <p:sp>
        <p:nvSpPr>
          <p:cNvPr id="9" name="Прямоугольник 8"/>
          <p:cNvSpPr/>
          <p:nvPr/>
        </p:nvSpPr>
        <p:spPr>
          <a:xfrm>
            <a:off x="2987824" y="123478"/>
            <a:ext cx="3192990" cy="461665"/>
          </a:xfrm>
          <a:prstGeom prst="rect">
            <a:avLst/>
          </a:prstGeom>
        </p:spPr>
        <p:txBody>
          <a:bodyPr wrap="none">
            <a:spAutoFit/>
          </a:bodyPr>
          <a:lstStyle/>
          <a:p>
            <a:r>
              <a:rPr lang="ru-RU" altLang="ru-RU" sz="2400" b="1" dirty="0">
                <a:solidFill>
                  <a:srgbClr val="025373"/>
                </a:solidFill>
                <a:latin typeface="Calibri" pitchFamily="34" charset="0"/>
                <a:cs typeface="Calibri" pitchFamily="34" charset="0"/>
              </a:rPr>
              <a:t>Материальная выгода</a:t>
            </a:r>
            <a:endParaRPr lang="ru-RU" sz="2400" dirty="0"/>
          </a:p>
        </p:txBody>
      </p:sp>
    </p:spTree>
    <p:extLst>
      <p:ext uri="{BB962C8B-B14F-4D97-AF65-F5344CB8AC3E}">
        <p14:creationId xmlns:p14="http://schemas.microsoft.com/office/powerpoint/2010/main" xmlns="" val="353575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noChangeArrowheads="1"/>
          </p:cNvSpPr>
          <p:nvPr/>
        </p:nvSpPr>
        <p:spPr bwMode="auto">
          <a:xfrm>
            <a:off x="242527" y="379085"/>
            <a:ext cx="8561704" cy="571500"/>
          </a:xfrm>
          <a:prstGeom prst="rect">
            <a:avLst/>
          </a:prstGeom>
          <a:noFill/>
          <a:ln w="9525">
            <a:noFill/>
            <a:miter lim="800000"/>
            <a:headEnd/>
            <a:tailEnd/>
          </a:ln>
        </p:spPr>
        <p:txBody>
          <a:bodyPr lIns="91417" tIns="45710" rIns="91417" bIns="45710"/>
          <a:lstStyle/>
          <a:p>
            <a:pPr algn="ctr">
              <a:spcBef>
                <a:spcPct val="20000"/>
              </a:spcBef>
            </a:pPr>
            <a:r>
              <a:rPr lang="ru-RU" altLang="ru-RU" sz="2400" b="1" dirty="0">
                <a:solidFill>
                  <a:srgbClr val="025373"/>
                </a:solidFill>
                <a:latin typeface="Calibri" panose="020F0502020204030204" pitchFamily="34" charset="0"/>
                <a:cs typeface="Calibri" panose="020F0502020204030204" pitchFamily="34" charset="0"/>
              </a:rPr>
              <a:t>Объект налогообложения НДФЛ </a:t>
            </a:r>
          </a:p>
        </p:txBody>
      </p:sp>
      <p:sp>
        <p:nvSpPr>
          <p:cNvPr id="5" name="Прямоугольник 4"/>
          <p:cNvSpPr/>
          <p:nvPr/>
        </p:nvSpPr>
        <p:spPr>
          <a:xfrm>
            <a:off x="370993" y="4194786"/>
            <a:ext cx="2298879" cy="346239"/>
          </a:xfrm>
          <a:prstGeom prst="rect">
            <a:avLst/>
          </a:prstGeom>
        </p:spPr>
        <p:txBody>
          <a:bodyPr wrap="none" lIns="68570" tIns="34285" rIns="68570" bIns="34285">
            <a:spAutoFit/>
          </a:bodyPr>
          <a:lstStyle/>
          <a:p>
            <a:pPr eaLnBrk="0" hangingPunct="0">
              <a:spcBef>
                <a:spcPts val="0"/>
              </a:spcBef>
              <a:spcAft>
                <a:spcPts val="300"/>
              </a:spcAft>
              <a:buClr>
                <a:srgbClr val="C3260C"/>
              </a:buClr>
              <a:buSzPct val="130000"/>
            </a:pPr>
            <a:r>
              <a:rPr lang="ru-RU" altLang="ru-RU" b="1" dirty="0">
                <a:solidFill>
                  <a:srgbClr val="025373"/>
                </a:solidFill>
                <a:latin typeface="Calibri" panose="020F0502020204030204" pitchFamily="34" charset="0"/>
                <a:cs typeface="Calibri" panose="020F0502020204030204" pitchFamily="34" charset="0"/>
              </a:rPr>
              <a:t>Ст. 208,226,228 НК РФ</a:t>
            </a:r>
          </a:p>
        </p:txBody>
      </p:sp>
      <p:graphicFrame>
        <p:nvGraphicFramePr>
          <p:cNvPr id="7" name="Таблица 6"/>
          <p:cNvGraphicFramePr>
            <a:graphicFrameLocks noGrp="1"/>
          </p:cNvGraphicFramePr>
          <p:nvPr/>
        </p:nvGraphicFramePr>
        <p:xfrm>
          <a:off x="285721" y="1071552"/>
          <a:ext cx="8501120" cy="2523744"/>
        </p:xfrm>
        <a:graphic>
          <a:graphicData uri="http://schemas.openxmlformats.org/drawingml/2006/table">
            <a:tbl>
              <a:tblPr/>
              <a:tblGrid>
                <a:gridCol w="2633090">
                  <a:extLst>
                    <a:ext uri="{9D8B030D-6E8A-4147-A177-3AD203B41FA5}">
                      <a16:colId xmlns:a16="http://schemas.microsoft.com/office/drawing/2014/main" xmlns="" val="20000"/>
                    </a:ext>
                  </a:extLst>
                </a:gridCol>
                <a:gridCol w="3046639">
                  <a:extLst>
                    <a:ext uri="{9D8B030D-6E8A-4147-A177-3AD203B41FA5}">
                      <a16:colId xmlns:a16="http://schemas.microsoft.com/office/drawing/2014/main" xmlns="" val="20001"/>
                    </a:ext>
                  </a:extLst>
                </a:gridCol>
                <a:gridCol w="2821391">
                  <a:extLst>
                    <a:ext uri="{9D8B030D-6E8A-4147-A177-3AD203B41FA5}">
                      <a16:colId xmlns:a16="http://schemas.microsoft.com/office/drawing/2014/main" xmlns="" val="20002"/>
                    </a:ext>
                  </a:extLst>
                </a:gridCol>
              </a:tblGrid>
              <a:tr h="276035">
                <a:tc>
                  <a:txBody>
                    <a:bodyPr/>
                    <a:lstStyle/>
                    <a:p>
                      <a:pPr marL="0" lvl="0" algn="l" defTabSz="914400" rtl="0" eaLnBrk="0" fontAlgn="base" latinLnBrk="0" hangingPunct="0">
                        <a:lnSpc>
                          <a:spcPct val="115000"/>
                        </a:lnSpc>
                        <a:spcBef>
                          <a:spcPts val="0"/>
                        </a:spcBef>
                        <a:spcAft>
                          <a:spcPts val="300"/>
                        </a:spcAft>
                        <a:buClr>
                          <a:srgbClr val="C3260C"/>
                        </a:buClr>
                        <a:buSzPct val="130000"/>
                      </a:pPr>
                      <a:endParaRPr lang="ru-RU" altLang="ru-RU" sz="1800" kern="1200" dirty="0">
                        <a:solidFill>
                          <a:srgbClr val="025373"/>
                        </a:solidFill>
                        <a:latin typeface="Calibri" panose="020F0502020204030204" pitchFamily="34" charset="0"/>
                        <a:ea typeface="+mn-ea"/>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algn="ctr" defTabSz="914400" rtl="0" eaLnBrk="0" fontAlgn="base" latinLnBrk="0" hangingPunct="0">
                        <a:lnSpc>
                          <a:spcPct val="115000"/>
                        </a:lnSpc>
                        <a:spcBef>
                          <a:spcPts val="0"/>
                        </a:spcBef>
                        <a:spcAft>
                          <a:spcPts val="300"/>
                        </a:spcAft>
                        <a:buClr>
                          <a:srgbClr val="C3260C"/>
                        </a:buClr>
                        <a:buSzPct val="130000"/>
                      </a:pPr>
                      <a:r>
                        <a:rPr lang="ru-RU" altLang="ru-RU" sz="1800" b="1" kern="1200" dirty="0">
                          <a:solidFill>
                            <a:srgbClr val="025373"/>
                          </a:solidFill>
                          <a:latin typeface="Calibri" panose="020F0502020204030204" pitchFamily="34" charset="0"/>
                          <a:ea typeface="+mn-ea"/>
                          <a:cs typeface="Calibri" panose="020F0502020204030204" pitchFamily="34" charset="0"/>
                        </a:rPr>
                        <a:t>2023 год</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algn="ctr" defTabSz="914400" rtl="0" eaLnBrk="0" fontAlgn="base" latinLnBrk="0" hangingPunct="0">
                        <a:lnSpc>
                          <a:spcPct val="115000"/>
                        </a:lnSpc>
                        <a:spcBef>
                          <a:spcPts val="0"/>
                        </a:spcBef>
                        <a:spcAft>
                          <a:spcPts val="300"/>
                        </a:spcAft>
                        <a:buClr>
                          <a:srgbClr val="C3260C"/>
                        </a:buClr>
                        <a:buSzPct val="130000"/>
                      </a:pPr>
                      <a:r>
                        <a:rPr lang="ru-RU" altLang="ru-RU" sz="1800" b="1" kern="1200" dirty="0">
                          <a:solidFill>
                            <a:srgbClr val="025373"/>
                          </a:solidFill>
                          <a:latin typeface="Calibri" panose="020F0502020204030204" pitchFamily="34" charset="0"/>
                          <a:ea typeface="+mn-ea"/>
                          <a:cs typeface="Calibri" panose="020F0502020204030204" pitchFamily="34" charset="0"/>
                        </a:rPr>
                        <a:t>2024 год</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104138">
                <a:tc>
                  <a:txBody>
                    <a:bodyPr/>
                    <a:lstStyle/>
                    <a:p>
                      <a:pPr marL="0" lvl="0" algn="l" defTabSz="914400" rtl="0" eaLnBrk="0" fontAlgn="base" latinLnBrk="0"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Зарплата дистанционных работников за рубежом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algn="ctr" defTabSz="914400" rtl="0" eaLnBrk="0" fontAlgn="base" latinLnBrk="0" hangingPunct="0">
                        <a:lnSpc>
                          <a:spcPct val="115000"/>
                        </a:lnSpc>
                        <a:spcBef>
                          <a:spcPts val="0"/>
                        </a:spcBef>
                        <a:spcAft>
                          <a:spcPts val="300"/>
                        </a:spcAft>
                        <a:buClr>
                          <a:srgbClr val="C3260C"/>
                        </a:buClr>
                        <a:buSzPct val="130000"/>
                      </a:pPr>
                      <a:endParaRPr lang="ru-RU" altLang="ru-RU" sz="1800" kern="1200" dirty="0">
                        <a:solidFill>
                          <a:srgbClr val="025373"/>
                        </a:solidFill>
                        <a:latin typeface="Calibri" panose="020F0502020204030204" pitchFamily="34" charset="0"/>
                        <a:ea typeface="+mn-ea"/>
                        <a:cs typeface="Calibri" panose="020F0502020204030204" pitchFamily="34" charset="0"/>
                      </a:endParaRPr>
                    </a:p>
                    <a:p>
                      <a:pPr marL="0" lvl="0" algn="ctr" defTabSz="914400" rtl="0" eaLnBrk="0" fontAlgn="base" latinLnBrk="0"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Доход от источников за пределами РФ</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algn="ctr" defTabSz="914400" rtl="0" eaLnBrk="0" fontAlgn="base" latinLnBrk="0" hangingPunct="0">
                        <a:lnSpc>
                          <a:spcPct val="115000"/>
                        </a:lnSpc>
                        <a:spcBef>
                          <a:spcPts val="0"/>
                        </a:spcBef>
                        <a:spcAft>
                          <a:spcPts val="300"/>
                        </a:spcAft>
                        <a:buClr>
                          <a:srgbClr val="C3260C"/>
                        </a:buClr>
                        <a:buSzPct val="130000"/>
                      </a:pPr>
                      <a:endParaRPr lang="ru-RU" altLang="ru-RU" sz="1800" kern="1200" dirty="0">
                        <a:solidFill>
                          <a:srgbClr val="025373"/>
                        </a:solidFill>
                        <a:latin typeface="Calibri" panose="020F0502020204030204" pitchFamily="34" charset="0"/>
                        <a:ea typeface="+mn-ea"/>
                        <a:cs typeface="Calibri" panose="020F0502020204030204" pitchFamily="34" charset="0"/>
                      </a:endParaRPr>
                    </a:p>
                    <a:p>
                      <a:pPr marL="0" lvl="0" algn="ctr" defTabSz="914400" rtl="0" eaLnBrk="0" fontAlgn="base" latinLnBrk="0"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Доход от источников в РФ</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104138">
                <a:tc>
                  <a:txBody>
                    <a:bodyPr/>
                    <a:lstStyle/>
                    <a:p>
                      <a:pPr marL="0" lvl="0" algn="l" defTabSz="914400" rtl="0" eaLnBrk="0" fontAlgn="base" latinLnBrk="0"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Обязанность налогового агента у работодателя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algn="l" defTabSz="914400" rtl="0" eaLnBrk="0" fontAlgn="base" latinLnBrk="0" hangingPunct="0">
                        <a:lnSpc>
                          <a:spcPct val="115000"/>
                        </a:lnSpc>
                        <a:spcBef>
                          <a:spcPts val="0"/>
                        </a:spcBef>
                        <a:spcAft>
                          <a:spcPts val="300"/>
                        </a:spcAft>
                        <a:buClr>
                          <a:srgbClr val="C3260C"/>
                        </a:buClr>
                        <a:buSzPct val="130000"/>
                      </a:pPr>
                      <a:endParaRPr lang="ru-RU" altLang="ru-RU" sz="1800" kern="1200" dirty="0">
                        <a:solidFill>
                          <a:srgbClr val="025373"/>
                        </a:solidFill>
                        <a:latin typeface="Calibri" panose="020F0502020204030204" pitchFamily="34" charset="0"/>
                        <a:ea typeface="+mn-ea"/>
                        <a:cs typeface="Calibri" panose="020F0502020204030204" pitchFamily="34" charset="0"/>
                      </a:endParaRPr>
                    </a:p>
                    <a:p>
                      <a:pPr marL="0" lvl="0" algn="ctr" defTabSz="914400" rtl="0" eaLnBrk="0" fontAlgn="base" latinLnBrk="0"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_</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algn="l" defTabSz="914400" rtl="0" eaLnBrk="0" fontAlgn="base" latinLnBrk="0" hangingPunct="0">
                        <a:lnSpc>
                          <a:spcPct val="115000"/>
                        </a:lnSpc>
                        <a:spcBef>
                          <a:spcPts val="0"/>
                        </a:spcBef>
                        <a:spcAft>
                          <a:spcPts val="300"/>
                        </a:spcAft>
                        <a:buClr>
                          <a:srgbClr val="C3260C"/>
                        </a:buClr>
                        <a:buSzPct val="130000"/>
                      </a:pPr>
                      <a:endParaRPr lang="ru-RU" altLang="ru-RU" sz="1800" kern="1200" dirty="0">
                        <a:solidFill>
                          <a:srgbClr val="025373"/>
                        </a:solidFill>
                        <a:latin typeface="Calibri" panose="020F0502020204030204" pitchFamily="34" charset="0"/>
                        <a:ea typeface="+mn-ea"/>
                        <a:cs typeface="Calibri" panose="020F0502020204030204" pitchFamily="34" charset="0"/>
                      </a:endParaRPr>
                    </a:p>
                    <a:p>
                      <a:pPr marL="0" lvl="0" algn="ctr" defTabSz="914400" rtl="0" eaLnBrk="0" fontAlgn="base" latinLnBrk="0" hangingPunct="0">
                        <a:lnSpc>
                          <a:spcPct val="115000"/>
                        </a:lnSpc>
                        <a:spcBef>
                          <a:spcPts val="0"/>
                        </a:spcBef>
                        <a:spcAft>
                          <a:spcPts val="300"/>
                        </a:spcAft>
                        <a:buClr>
                          <a:srgbClr val="C3260C"/>
                        </a:buClr>
                        <a:buSzPct val="130000"/>
                      </a:pPr>
                      <a:r>
                        <a:rPr lang="ru-RU" altLang="ru-RU" sz="1800" kern="1200" dirty="0">
                          <a:solidFill>
                            <a:srgbClr val="025373"/>
                          </a:solidFill>
                          <a:latin typeface="Calibri" panose="020F0502020204030204" pitchFamily="34" charset="0"/>
                          <a:ea typeface="+mn-ea"/>
                          <a:cs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xmlns="" val="2605602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xmlns="" id="{37B632E6-F85D-44B0-E289-B5FB706BBB85}"/>
              </a:ext>
            </a:extLst>
          </p:cNvPr>
          <p:cNvSpPr txBox="1"/>
          <p:nvPr/>
        </p:nvSpPr>
        <p:spPr>
          <a:xfrm>
            <a:off x="312773" y="970513"/>
            <a:ext cx="8602627"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4" name="TextBox 13">
            <a:extLst>
              <a:ext uri="{FF2B5EF4-FFF2-40B4-BE49-F238E27FC236}">
                <a16:creationId xmlns:a16="http://schemas.microsoft.com/office/drawing/2014/main" xmlns="" id="{FFEE596B-A331-10BD-7E7A-8EF49DE36EE6}"/>
              </a:ext>
            </a:extLst>
          </p:cNvPr>
          <p:cNvSpPr txBox="1"/>
          <p:nvPr/>
        </p:nvSpPr>
        <p:spPr>
          <a:xfrm>
            <a:off x="1835696" y="123478"/>
            <a:ext cx="6097656" cy="461665"/>
          </a:xfrm>
          <a:prstGeom prst="rect">
            <a:avLst/>
          </a:prstGeom>
          <a:noFill/>
        </p:spPr>
        <p:txBody>
          <a:bodyPr wrap="square">
            <a:spAutoFit/>
          </a:bodyPr>
          <a:lstStyle/>
          <a:p>
            <a:pPr algn="ctr"/>
            <a:r>
              <a:rPr lang="ru-RU" altLang="ru-RU" sz="2400" b="1" dirty="0">
                <a:solidFill>
                  <a:srgbClr val="025373"/>
                </a:solidFill>
                <a:latin typeface="Calibri" pitchFamily="34" charset="0"/>
                <a:cs typeface="Calibri" pitchFamily="34" charset="0"/>
              </a:rPr>
              <a:t>Материальная выгода </a:t>
            </a:r>
          </a:p>
        </p:txBody>
      </p:sp>
      <p:sp>
        <p:nvSpPr>
          <p:cNvPr id="9" name="Прямоугольник 8"/>
          <p:cNvSpPr/>
          <p:nvPr/>
        </p:nvSpPr>
        <p:spPr>
          <a:xfrm>
            <a:off x="323528" y="699542"/>
            <a:ext cx="8439150" cy="3693319"/>
          </a:xfrm>
          <a:prstGeom prst="rect">
            <a:avLst/>
          </a:prstGeom>
        </p:spPr>
        <p:txBody>
          <a:bodyPr wrap="square">
            <a:spAutoFit/>
          </a:bodyPr>
          <a:lstStyle/>
          <a:p>
            <a:pPr fontAlgn="base">
              <a:buFont typeface="Arial" pitchFamily="34" charset="0"/>
              <a:buChar char="•"/>
            </a:pPr>
            <a:r>
              <a:rPr lang="ru-RU" dirty="0">
                <a:solidFill>
                  <a:srgbClr val="025373"/>
                </a:solidFill>
                <a:latin typeface="Calibri" pitchFamily="34" charset="0"/>
                <a:ea typeface="Times New Roman" panose="02020603050405020304" pitchFamily="18" charset="0"/>
                <a:cs typeface="Calibri" panose="020F0502020204030204" pitchFamily="34" charset="0"/>
              </a:rPr>
              <a:t> </a:t>
            </a:r>
            <a:r>
              <a:rPr lang="ru-RU" b="1" dirty="0">
                <a:solidFill>
                  <a:srgbClr val="025373"/>
                </a:solidFill>
                <a:latin typeface="Calibri" pitchFamily="34" charset="0"/>
                <a:ea typeface="Times New Roman" panose="02020603050405020304" pitchFamily="18" charset="0"/>
                <a:cs typeface="Calibri" pitchFamily="34" charset="0"/>
              </a:rPr>
              <a:t>Дата получения дохода </a:t>
            </a:r>
            <a:r>
              <a:rPr lang="ru-RU" dirty="0">
                <a:solidFill>
                  <a:srgbClr val="025373"/>
                </a:solidFill>
                <a:latin typeface="Calibri" pitchFamily="34" charset="0"/>
                <a:ea typeface="Times New Roman" panose="02020603050405020304" pitchFamily="18" charset="0"/>
                <a:cs typeface="Calibri" pitchFamily="34" charset="0"/>
              </a:rPr>
              <a:t>– </a:t>
            </a:r>
            <a:r>
              <a:rPr lang="ru-RU" dirty="0">
                <a:solidFill>
                  <a:srgbClr val="025373"/>
                </a:solidFill>
                <a:latin typeface="Calibri" pitchFamily="34" charset="0"/>
                <a:cs typeface="Calibri" pitchFamily="34" charset="0"/>
              </a:rPr>
              <a:t>последний день каждого месяца в течение срока займа (</a:t>
            </a:r>
            <a:r>
              <a:rPr lang="ru-RU" dirty="0" err="1">
                <a:solidFill>
                  <a:srgbClr val="025373"/>
                </a:solidFill>
                <a:latin typeface="Calibri" pitchFamily="34" charset="0"/>
                <a:cs typeface="Calibri" pitchFamily="34" charset="0"/>
              </a:rPr>
              <a:t>подп</a:t>
            </a:r>
            <a:r>
              <a:rPr lang="ru-RU" dirty="0">
                <a:solidFill>
                  <a:srgbClr val="025373"/>
                </a:solidFill>
                <a:latin typeface="Calibri" pitchFamily="34" charset="0"/>
                <a:cs typeface="Calibri" pitchFamily="34" charset="0"/>
              </a:rPr>
              <a:t>. 7 п. 1 ст. 223 НК РФ).</a:t>
            </a:r>
          </a:p>
          <a:p>
            <a:pPr fontAlgn="base">
              <a:buFont typeface="Arial" pitchFamily="34" charset="0"/>
              <a:buChar char="•"/>
            </a:pPr>
            <a:r>
              <a:rPr lang="ru-RU" b="1" dirty="0">
                <a:solidFill>
                  <a:srgbClr val="025373"/>
                </a:solidFill>
                <a:latin typeface="Calibri" pitchFamily="34" charset="0"/>
                <a:ea typeface="Times New Roman" panose="02020603050405020304" pitchFamily="18" charset="0"/>
                <a:cs typeface="Calibri" pitchFamily="34" charset="0"/>
              </a:rPr>
              <a:t>Ставка налога </a:t>
            </a:r>
            <a:r>
              <a:rPr lang="ru-RU" dirty="0">
                <a:solidFill>
                  <a:srgbClr val="025373"/>
                </a:solidFill>
                <a:latin typeface="Calibri" pitchFamily="34" charset="0"/>
                <a:ea typeface="Times New Roman" panose="02020603050405020304" pitchFamily="18" charset="0"/>
                <a:cs typeface="Calibri" pitchFamily="34" charset="0"/>
              </a:rPr>
              <a:t>– 35% (п. 2 ст. 224 НК РФ).</a:t>
            </a:r>
            <a:endParaRPr lang="ru-RU" dirty="0">
              <a:solidFill>
                <a:srgbClr val="025373"/>
              </a:solidFill>
              <a:latin typeface="Calibri" pitchFamily="34" charset="0"/>
              <a:cs typeface="Calibri" pitchFamily="34" charset="0"/>
            </a:endParaRPr>
          </a:p>
          <a:p>
            <a:pPr fontAlgn="base">
              <a:buFont typeface="Arial" pitchFamily="34" charset="0"/>
              <a:buChar char="•"/>
            </a:pPr>
            <a:r>
              <a:rPr lang="ru-RU" b="1" dirty="0">
                <a:solidFill>
                  <a:srgbClr val="025373"/>
                </a:solidFill>
                <a:latin typeface="Calibri" pitchFamily="34" charset="0"/>
                <a:ea typeface="Times New Roman" panose="02020603050405020304" pitchFamily="18" charset="0"/>
                <a:cs typeface="Calibri" pitchFamily="34" charset="0"/>
              </a:rPr>
              <a:t>Дата исчисления НДФЛ </a:t>
            </a:r>
            <a:r>
              <a:rPr lang="ru-RU" dirty="0">
                <a:solidFill>
                  <a:srgbClr val="025373"/>
                </a:solidFill>
                <a:latin typeface="Calibri" pitchFamily="34" charset="0"/>
                <a:ea typeface="Times New Roman" panose="02020603050405020304" pitchFamily="18" charset="0"/>
                <a:cs typeface="Calibri" pitchFamily="34" charset="0"/>
              </a:rPr>
              <a:t>– в день получения дохода, то есть в </a:t>
            </a:r>
            <a:r>
              <a:rPr lang="ru-RU" dirty="0">
                <a:solidFill>
                  <a:srgbClr val="025373"/>
                </a:solidFill>
                <a:latin typeface="Calibri" pitchFamily="34" charset="0"/>
                <a:cs typeface="Calibri" pitchFamily="34" charset="0"/>
              </a:rPr>
              <a:t>последний день каждого месяца (п. 3 ст. 226 НК РФ). </a:t>
            </a:r>
          </a:p>
          <a:p>
            <a:pPr fontAlgn="base">
              <a:buFont typeface="Arial" pitchFamily="34" charset="0"/>
              <a:buChar char="•"/>
            </a:pPr>
            <a:r>
              <a:rPr lang="ru-RU" b="1" dirty="0">
                <a:solidFill>
                  <a:srgbClr val="025373"/>
                </a:solidFill>
                <a:latin typeface="Calibri" pitchFamily="34" charset="0"/>
                <a:ea typeface="Times New Roman" panose="02020603050405020304" pitchFamily="18" charset="0"/>
                <a:cs typeface="Calibri" pitchFamily="34" charset="0"/>
              </a:rPr>
              <a:t>Дата удержания  НДФЛ </a:t>
            </a:r>
            <a:r>
              <a:rPr lang="ru-RU" dirty="0">
                <a:solidFill>
                  <a:srgbClr val="025373"/>
                </a:solidFill>
                <a:latin typeface="Calibri" pitchFamily="34" charset="0"/>
                <a:ea typeface="Times New Roman" panose="02020603050405020304" pitchFamily="18" charset="0"/>
                <a:cs typeface="Calibri" pitchFamily="34" charset="0"/>
              </a:rPr>
              <a:t>– в день </a:t>
            </a:r>
            <a:r>
              <a:rPr lang="ru-RU" dirty="0">
                <a:solidFill>
                  <a:srgbClr val="025373"/>
                </a:solidFill>
                <a:latin typeface="Calibri" pitchFamily="34" charset="0"/>
                <a:cs typeface="Calibri" pitchFamily="34" charset="0"/>
              </a:rPr>
              <a:t>ближайшей выплаты работнику любого денежного дохода, например, зарплаты, отпускных. Ограничение на удержание – не более 50% выплачиваемой суммы (п. 4 ст. 226 НК РФ).</a:t>
            </a:r>
          </a:p>
          <a:p>
            <a:pPr fontAlgn="base">
              <a:buFont typeface="Arial" pitchFamily="34" charset="0"/>
              <a:buChar char="•"/>
            </a:pPr>
            <a:endParaRPr lang="ru-RU" dirty="0">
              <a:solidFill>
                <a:srgbClr val="025373"/>
              </a:solidFill>
              <a:latin typeface="Calibri" pitchFamily="34" charset="0"/>
              <a:cs typeface="Calibri" pitchFamily="34" charset="0"/>
            </a:endParaRPr>
          </a:p>
          <a:p>
            <a:pPr fontAlgn="base">
              <a:buFont typeface="Arial" pitchFamily="34" charset="0"/>
              <a:buChar char="•"/>
            </a:pPr>
            <a:r>
              <a:rPr lang="ru-RU" b="1" dirty="0">
                <a:solidFill>
                  <a:srgbClr val="025373"/>
                </a:solidFill>
                <a:latin typeface="Calibri" pitchFamily="34" charset="0"/>
                <a:ea typeface="Times New Roman" panose="02020603050405020304" pitchFamily="18" charset="0"/>
                <a:cs typeface="Calibri" pitchFamily="34" charset="0"/>
              </a:rPr>
              <a:t>В расчете 6-НДФЛ :</a:t>
            </a:r>
          </a:p>
          <a:p>
            <a:pPr fontAlgn="base">
              <a:buFont typeface="Wingdings" pitchFamily="2" charset="2"/>
              <a:buChar char="Ø"/>
            </a:pPr>
            <a:r>
              <a:rPr lang="ru-RU" dirty="0">
                <a:solidFill>
                  <a:srgbClr val="025373"/>
                </a:solidFill>
                <a:latin typeface="Calibri" pitchFamily="34" charset="0"/>
                <a:cs typeface="Calibri" pitchFamily="34" charset="0"/>
              </a:rPr>
              <a:t> не нужно заполнять отдельный раздел 1 по удержанному НДФЛ с </a:t>
            </a:r>
            <a:r>
              <a:rPr lang="ru-RU" dirty="0" err="1">
                <a:solidFill>
                  <a:srgbClr val="025373"/>
                </a:solidFill>
                <a:latin typeface="Calibri" pitchFamily="34" charset="0"/>
                <a:cs typeface="Calibri" pitchFamily="34" charset="0"/>
              </a:rPr>
              <a:t>матвыгоды</a:t>
            </a:r>
            <a:r>
              <a:rPr lang="ru-RU" dirty="0">
                <a:solidFill>
                  <a:srgbClr val="025373"/>
                </a:solidFill>
                <a:latin typeface="Calibri" pitchFamily="34" charset="0"/>
                <a:cs typeface="Calibri" pitchFamily="34" charset="0"/>
              </a:rPr>
              <a:t> (своего КБК у такого налога нет, он такой же, как и для ставки 13%);</a:t>
            </a:r>
          </a:p>
          <a:p>
            <a:pPr fontAlgn="base">
              <a:buFont typeface="Wingdings" pitchFamily="2" charset="2"/>
              <a:buChar char="Ø"/>
            </a:pPr>
            <a:r>
              <a:rPr lang="ru-RU" dirty="0">
                <a:solidFill>
                  <a:srgbClr val="025373"/>
                </a:solidFill>
                <a:latin typeface="Calibri" pitchFamily="34" charset="0"/>
                <a:cs typeface="Calibri" pitchFamily="34" charset="0"/>
              </a:rPr>
              <a:t> надо заполнить отдельный раздел 2 по ставке 35% (по КБК и ставке налога). </a:t>
            </a:r>
            <a:endParaRPr lang="ru-RU" dirty="0">
              <a:solidFill>
                <a:srgbClr val="025373"/>
              </a:solidFill>
              <a:latin typeface="Calibri" pitchFamily="34" charset="0"/>
              <a:ea typeface="Times New Roman" panose="02020603050405020304" pitchFamily="18" charset="0"/>
              <a:cs typeface="Calibri" pitchFamily="34" charset="0"/>
            </a:endParaRPr>
          </a:p>
        </p:txBody>
      </p:sp>
    </p:spTree>
    <p:extLst>
      <p:ext uri="{BB962C8B-B14F-4D97-AF65-F5344CB8AC3E}">
        <p14:creationId xmlns:p14="http://schemas.microsoft.com/office/powerpoint/2010/main" xmlns="" val="3535757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2753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a:extLst>
              <a:ext uri="{FF2B5EF4-FFF2-40B4-BE49-F238E27FC236}">
                <a16:creationId xmlns:a16="http://schemas.microsoft.com/office/drawing/2014/main" xmlns="" id="{CE1886A5-78AA-4402-A823-90BA869DBA9D}"/>
              </a:ext>
            </a:extLst>
          </p:cNvPr>
          <p:cNvSpPr/>
          <p:nvPr/>
        </p:nvSpPr>
        <p:spPr>
          <a:xfrm>
            <a:off x="899592" y="82934"/>
            <a:ext cx="7488832" cy="461665"/>
          </a:xfrm>
          <a:prstGeom prst="rect">
            <a:avLst/>
          </a:prstGeom>
        </p:spPr>
        <p:txBody>
          <a:bodyPr wrap="square">
            <a:spAutoFit/>
          </a:bodyPr>
          <a:lstStyle/>
          <a:p>
            <a:pPr marL="0" indent="0" algn="ctr">
              <a:buFont typeface="Georgia" pitchFamily="18" charset="0"/>
              <a:buNone/>
              <a:defRPr/>
            </a:pPr>
            <a:r>
              <a:rPr lang="ru-RU" sz="2400" b="1" dirty="0">
                <a:solidFill>
                  <a:schemeClr val="bg1"/>
                </a:solidFill>
                <a:latin typeface="Calibri" panose="020F0502020204030204" pitchFamily="34" charset="0"/>
                <a:cs typeface="Calibri" panose="020F0502020204030204" pitchFamily="34" charset="0"/>
              </a:rPr>
              <a:t>Формула для расчета дохода с материальной выгоды</a:t>
            </a:r>
          </a:p>
        </p:txBody>
      </p:sp>
      <p:sp>
        <p:nvSpPr>
          <p:cNvPr id="7" name="Прямоугольник 6"/>
          <p:cNvSpPr/>
          <p:nvPr/>
        </p:nvSpPr>
        <p:spPr>
          <a:xfrm>
            <a:off x="539552" y="1203598"/>
            <a:ext cx="6583341" cy="400110"/>
          </a:xfrm>
          <a:prstGeom prst="rect">
            <a:avLst/>
          </a:prstGeom>
        </p:spPr>
        <p:txBody>
          <a:bodyPr wrap="none">
            <a:spAutoFit/>
          </a:bodyPr>
          <a:lstStyle/>
          <a:p>
            <a:pPr>
              <a:defRPr/>
            </a:pPr>
            <a:r>
              <a:rPr lang="ru-RU" sz="2000" b="1" dirty="0">
                <a:solidFill>
                  <a:srgbClr val="025373"/>
                </a:solidFill>
                <a:latin typeface="Calibri" panose="020F0502020204030204" pitchFamily="34" charset="0"/>
                <a:cs typeface="Calibri" panose="020F0502020204030204" pitchFamily="34" charset="0"/>
              </a:rPr>
              <a:t>Покупка товаров (работ, услуг) у взаимозависимого лица</a:t>
            </a:r>
            <a:endParaRPr lang="ru-RU" sz="2000" b="1" dirty="0">
              <a:solidFill>
                <a:srgbClr val="025373"/>
              </a:solidFill>
            </a:endParaRPr>
          </a:p>
        </p:txBody>
      </p:sp>
      <p:pic>
        <p:nvPicPr>
          <p:cNvPr id="6" name="Picture 2"/>
          <p:cNvPicPr>
            <a:picLocks noChangeAspect="1" noChangeArrowheads="1"/>
          </p:cNvPicPr>
          <p:nvPr/>
        </p:nvPicPr>
        <p:blipFill>
          <a:blip r:embed="rId2" cstate="print"/>
          <a:srcRect/>
          <a:stretch>
            <a:fillRect/>
          </a:stretch>
        </p:blipFill>
        <p:spPr bwMode="auto">
          <a:xfrm>
            <a:off x="251520" y="1923678"/>
            <a:ext cx="8788400" cy="1282700"/>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2753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a:extLst>
              <a:ext uri="{FF2B5EF4-FFF2-40B4-BE49-F238E27FC236}">
                <a16:creationId xmlns:a16="http://schemas.microsoft.com/office/drawing/2014/main" xmlns="" id="{CE1886A5-78AA-4402-A823-90BA869DBA9D}"/>
              </a:ext>
            </a:extLst>
          </p:cNvPr>
          <p:cNvSpPr/>
          <p:nvPr/>
        </p:nvSpPr>
        <p:spPr>
          <a:xfrm>
            <a:off x="899592" y="82934"/>
            <a:ext cx="7488832" cy="461665"/>
          </a:xfrm>
          <a:prstGeom prst="rect">
            <a:avLst/>
          </a:prstGeom>
        </p:spPr>
        <p:txBody>
          <a:bodyPr wrap="square">
            <a:spAutoFit/>
          </a:bodyPr>
          <a:lstStyle/>
          <a:p>
            <a:pPr marL="0" indent="0" algn="ctr">
              <a:buFont typeface="Georgia" pitchFamily="18" charset="0"/>
              <a:buNone/>
              <a:defRPr/>
            </a:pPr>
            <a:r>
              <a:rPr lang="ru-RU" sz="2400" b="1" dirty="0">
                <a:solidFill>
                  <a:schemeClr val="bg1"/>
                </a:solidFill>
                <a:latin typeface="Calibri" panose="020F0502020204030204" pitchFamily="34" charset="0"/>
                <a:cs typeface="Calibri" panose="020F0502020204030204" pitchFamily="34" charset="0"/>
              </a:rPr>
              <a:t>Формула для расчета дохода с материальной выгоды</a:t>
            </a:r>
          </a:p>
        </p:txBody>
      </p:sp>
      <p:sp>
        <p:nvSpPr>
          <p:cNvPr id="7" name="Прямоугольник 6"/>
          <p:cNvSpPr/>
          <p:nvPr/>
        </p:nvSpPr>
        <p:spPr>
          <a:xfrm>
            <a:off x="467544" y="1347614"/>
            <a:ext cx="2741584" cy="400110"/>
          </a:xfrm>
          <a:prstGeom prst="rect">
            <a:avLst/>
          </a:prstGeom>
        </p:spPr>
        <p:txBody>
          <a:bodyPr wrap="none">
            <a:spAutoFit/>
          </a:bodyPr>
          <a:lstStyle/>
          <a:p>
            <a:pPr>
              <a:defRPr/>
            </a:pPr>
            <a:r>
              <a:rPr lang="ru-RU" sz="2000" b="1" dirty="0">
                <a:solidFill>
                  <a:srgbClr val="025373"/>
                </a:solidFill>
                <a:latin typeface="Calibri" panose="020F0502020204030204" pitchFamily="34" charset="0"/>
                <a:cs typeface="Calibri" panose="020F0502020204030204" pitchFamily="34" charset="0"/>
              </a:rPr>
              <a:t>Покупка ценных бумаг</a:t>
            </a:r>
            <a:endParaRPr lang="ru-RU" sz="2000" b="1" dirty="0">
              <a:solidFill>
                <a:srgbClr val="025373"/>
              </a:solidFill>
            </a:endParaRPr>
          </a:p>
        </p:txBody>
      </p:sp>
      <p:pic>
        <p:nvPicPr>
          <p:cNvPr id="3074" name="Picture 2"/>
          <p:cNvPicPr>
            <a:picLocks noChangeAspect="1" noChangeArrowheads="1"/>
          </p:cNvPicPr>
          <p:nvPr/>
        </p:nvPicPr>
        <p:blipFill>
          <a:blip r:embed="rId2" cstate="print"/>
          <a:srcRect/>
          <a:stretch>
            <a:fillRect/>
          </a:stretch>
        </p:blipFill>
        <p:spPr bwMode="auto">
          <a:xfrm>
            <a:off x="251520" y="2067694"/>
            <a:ext cx="8591550" cy="1250950"/>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2753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a:extLst>
              <a:ext uri="{FF2B5EF4-FFF2-40B4-BE49-F238E27FC236}">
                <a16:creationId xmlns:a16="http://schemas.microsoft.com/office/drawing/2014/main" xmlns="" id="{CE1886A5-78AA-4402-A823-90BA869DBA9D}"/>
              </a:ext>
            </a:extLst>
          </p:cNvPr>
          <p:cNvSpPr/>
          <p:nvPr/>
        </p:nvSpPr>
        <p:spPr>
          <a:xfrm>
            <a:off x="285720" y="82934"/>
            <a:ext cx="8501122" cy="400110"/>
          </a:xfrm>
          <a:prstGeom prst="rect">
            <a:avLst/>
          </a:prstGeom>
        </p:spPr>
        <p:txBody>
          <a:bodyPr wrap="square">
            <a:spAutoFit/>
          </a:bodyPr>
          <a:lstStyle/>
          <a:p>
            <a:pPr marL="0" indent="0" algn="ctr">
              <a:buFont typeface="Georgia" pitchFamily="18" charset="0"/>
              <a:buNone/>
              <a:defRPr/>
            </a:pPr>
            <a:r>
              <a:rPr lang="ru-RU" sz="2000" b="1" dirty="0">
                <a:solidFill>
                  <a:schemeClr val="bg1"/>
                </a:solidFill>
                <a:latin typeface="Calibri" panose="020F0502020204030204" pitchFamily="34" charset="0"/>
                <a:cs typeface="Calibri" panose="020F0502020204030204" pitchFamily="34" charset="0"/>
              </a:rPr>
              <a:t>Изменения 2025 года. Материальная выгода при покупке доли в УК</a:t>
            </a:r>
          </a:p>
        </p:txBody>
      </p:sp>
      <p:sp>
        <p:nvSpPr>
          <p:cNvPr id="9" name="Прямоугольник 8"/>
          <p:cNvSpPr/>
          <p:nvPr/>
        </p:nvSpPr>
        <p:spPr>
          <a:xfrm>
            <a:off x="357158" y="1357304"/>
            <a:ext cx="8501122" cy="1754326"/>
          </a:xfrm>
          <a:prstGeom prst="rect">
            <a:avLst/>
          </a:prstGeom>
        </p:spPr>
        <p:txBody>
          <a:bodyPr wrap="square">
            <a:spAutoFit/>
          </a:bodyPr>
          <a:lstStyle/>
          <a:p>
            <a:r>
              <a:rPr lang="ru-RU" dirty="0">
                <a:solidFill>
                  <a:srgbClr val="025373"/>
                </a:solidFill>
                <a:latin typeface="Calibri" pitchFamily="34" charset="0"/>
                <a:ea typeface="Calibri" pitchFamily="34" charset="0"/>
                <a:cs typeface="Calibri" pitchFamily="34" charset="0"/>
              </a:rPr>
              <a:t>С 1 января 2025 г. к доходам в виде материальной выгоды будет относиться материальная выгода, полученная от приобретения долей участия в уставном капитале (новая редакция </a:t>
            </a:r>
            <a:r>
              <a:rPr lang="ru-RU" dirty="0" err="1">
                <a:solidFill>
                  <a:srgbClr val="025373"/>
                </a:solidFill>
                <a:latin typeface="Calibri" pitchFamily="34" charset="0"/>
                <a:ea typeface="Calibri" pitchFamily="34" charset="0"/>
                <a:cs typeface="Calibri" pitchFamily="34" charset="0"/>
              </a:rPr>
              <a:t>подп</a:t>
            </a:r>
            <a:r>
              <a:rPr lang="ru-RU" dirty="0">
                <a:solidFill>
                  <a:srgbClr val="025373"/>
                </a:solidFill>
                <a:latin typeface="Calibri" pitchFamily="34" charset="0"/>
                <a:ea typeface="Calibri" pitchFamily="34" charset="0"/>
                <a:cs typeface="Calibri" pitchFamily="34" charset="0"/>
              </a:rPr>
              <a:t>. 3 п. 1 ст. 212 НК РФ). Рыночная стоимость доли участия в уставном капитале будет определяться в соответствующей доле стоимости чистых активов общества на последнюю отчетную дату (новая редакция п. 4 ст. 212 НК РФ).</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noChangeArrowheads="1"/>
          </p:cNvSpPr>
          <p:nvPr/>
        </p:nvSpPr>
        <p:spPr bwMode="auto">
          <a:xfrm>
            <a:off x="2195736" y="195486"/>
            <a:ext cx="6440595" cy="441418"/>
          </a:xfrm>
          <a:prstGeom prst="rect">
            <a:avLst/>
          </a:prstGeom>
          <a:noFill/>
          <a:ln w="9525">
            <a:noFill/>
            <a:miter lim="800000"/>
            <a:headEnd/>
            <a:tailEnd/>
          </a:ln>
        </p:spPr>
        <p:txBody>
          <a:bodyPr lIns="102395" tIns="51198" rIns="102395" bIns="51198"/>
          <a:lstStyle/>
          <a:p>
            <a:pPr algn="ctr">
              <a:spcBef>
                <a:spcPct val="0"/>
              </a:spcBef>
            </a:pPr>
            <a:r>
              <a:rPr lang="ru-RU" altLang="ru-RU" sz="2400" b="1" dirty="0">
                <a:solidFill>
                  <a:srgbClr val="025373"/>
                </a:solidFill>
                <a:latin typeface="Calibri" pitchFamily="34" charset="0"/>
                <a:ea typeface="+mj-ea"/>
                <a:cs typeface="Calibri" pitchFamily="34" charset="0"/>
              </a:rPr>
              <a:t>Материальная выгода при приобретении доли в УК</a:t>
            </a:r>
          </a:p>
        </p:txBody>
      </p:sp>
      <p:sp>
        <p:nvSpPr>
          <p:cNvPr id="5" name="Прямоугольник 4"/>
          <p:cNvSpPr/>
          <p:nvPr/>
        </p:nvSpPr>
        <p:spPr>
          <a:xfrm>
            <a:off x="509778" y="1787595"/>
            <a:ext cx="8021574" cy="631548"/>
          </a:xfrm>
          <a:prstGeom prst="rect">
            <a:avLst/>
          </a:prstGeom>
        </p:spPr>
        <p:txBody>
          <a:bodyPr wrap="square" lIns="76801" tIns="38400" rIns="76801" bIns="38400">
            <a:spAutoFit/>
          </a:bodyPr>
          <a:lstStyle/>
          <a:p>
            <a:pPr marL="288003" indent="-288003">
              <a:buAutoNum type="arabicPeriod" startAt="2"/>
            </a:pPr>
            <a:endParaRPr lang="ru-RU" b="1" dirty="0">
              <a:hlinkClick r:id="rId2"/>
            </a:endParaRPr>
          </a:p>
          <a:p>
            <a:pPr marL="288003" indent="-288003">
              <a:buAutoNum type="arabicPeriod"/>
            </a:pPr>
            <a:endParaRPr lang="ru-RU" b="1" dirty="0"/>
          </a:p>
        </p:txBody>
      </p:sp>
      <p:sp>
        <p:nvSpPr>
          <p:cNvPr id="6" name="Прямоугольник 5"/>
          <p:cNvSpPr/>
          <p:nvPr/>
        </p:nvSpPr>
        <p:spPr>
          <a:xfrm>
            <a:off x="467544" y="987574"/>
            <a:ext cx="8062722" cy="600770"/>
          </a:xfrm>
          <a:prstGeom prst="rect">
            <a:avLst/>
          </a:prstGeom>
        </p:spPr>
        <p:txBody>
          <a:bodyPr wrap="square" lIns="76801" tIns="38400" rIns="76801" bIns="38400">
            <a:spAutoFit/>
          </a:bodyPr>
          <a:lstStyle/>
          <a:p>
            <a:r>
              <a:rPr lang="ru-RU" b="1" dirty="0">
                <a:solidFill>
                  <a:srgbClr val="025373"/>
                </a:solidFill>
                <a:latin typeface="Calibri" pitchFamily="34" charset="0"/>
                <a:cs typeface="Calibri" pitchFamily="34" charset="0"/>
              </a:rPr>
              <a:t>С  1 января 2025 года</a:t>
            </a:r>
          </a:p>
          <a:p>
            <a:endParaRPr lang="ru-RU" sz="1600" b="1" dirty="0">
              <a:latin typeface="+mj-lt"/>
            </a:endParaRPr>
          </a:p>
        </p:txBody>
      </p:sp>
      <p:pic>
        <p:nvPicPr>
          <p:cNvPr id="1026" name="Picture 2"/>
          <p:cNvPicPr>
            <a:picLocks noChangeAspect="1" noChangeArrowheads="1"/>
          </p:cNvPicPr>
          <p:nvPr/>
        </p:nvPicPr>
        <p:blipFill>
          <a:blip r:embed="rId3" cstate="print"/>
          <a:srcRect/>
          <a:stretch>
            <a:fillRect/>
          </a:stretch>
        </p:blipFill>
        <p:spPr bwMode="auto">
          <a:xfrm>
            <a:off x="389414" y="1748404"/>
            <a:ext cx="8572560" cy="1399410"/>
          </a:xfrm>
          <a:prstGeom prst="rect">
            <a:avLst/>
          </a:prstGeom>
          <a:noFill/>
          <a:ln w="9525">
            <a:noFill/>
            <a:miter lim="800000"/>
            <a:headEnd/>
            <a:tailEnd/>
          </a:ln>
          <a:effectLst/>
        </p:spPr>
      </p:pic>
      <p:sp>
        <p:nvSpPr>
          <p:cNvPr id="8" name="Прямоугольник 7"/>
          <p:cNvSpPr/>
          <p:nvPr/>
        </p:nvSpPr>
        <p:spPr>
          <a:xfrm>
            <a:off x="266866" y="4296649"/>
            <a:ext cx="8215370" cy="338554"/>
          </a:xfrm>
          <a:prstGeom prst="rect">
            <a:avLst/>
          </a:prstGeom>
        </p:spPr>
        <p:txBody>
          <a:bodyPr wrap="square">
            <a:spAutoFit/>
          </a:bodyPr>
          <a:lstStyle/>
          <a:p>
            <a:r>
              <a:rPr lang="en-US" sz="1600" dirty="0">
                <a:solidFill>
                  <a:srgbClr val="025373"/>
                </a:solidFill>
              </a:rPr>
              <a:t>https://glavkniga.ru/elver/2025/2/7545?ysclid=m689hc5ycc944681019</a:t>
            </a:r>
            <a:endParaRPr lang="ru-RU" sz="1600" dirty="0">
              <a:solidFill>
                <a:srgbClr val="025373"/>
              </a:solidFill>
            </a:endParaRPr>
          </a:p>
        </p:txBody>
      </p:sp>
      <p:pic>
        <p:nvPicPr>
          <p:cNvPr id="1028" name="Picture 4" descr="https://glavkniga.ru/images/digit/_elver/backs/elver_2024_ico_gk_15.png"/>
          <p:cNvPicPr>
            <a:picLocks noChangeAspect="1" noChangeArrowheads="1"/>
          </p:cNvPicPr>
          <p:nvPr/>
        </p:nvPicPr>
        <p:blipFill>
          <a:blip r:embed="rId4" cstate="print"/>
          <a:srcRect/>
          <a:stretch>
            <a:fillRect/>
          </a:stretch>
        </p:blipFill>
        <p:spPr bwMode="auto">
          <a:xfrm>
            <a:off x="13271501" y="273844"/>
            <a:ext cx="142875" cy="107156"/>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noChangeArrowheads="1"/>
          </p:cNvSpPr>
          <p:nvPr/>
        </p:nvSpPr>
        <p:spPr bwMode="auto">
          <a:xfrm>
            <a:off x="2195736" y="123478"/>
            <a:ext cx="6440595" cy="441418"/>
          </a:xfrm>
          <a:prstGeom prst="rect">
            <a:avLst/>
          </a:prstGeom>
          <a:noFill/>
          <a:ln w="9525">
            <a:noFill/>
            <a:miter lim="800000"/>
            <a:headEnd/>
            <a:tailEnd/>
          </a:ln>
        </p:spPr>
        <p:txBody>
          <a:bodyPr lIns="102395" tIns="51198" rIns="102395" bIns="51198"/>
          <a:lstStyle/>
          <a:p>
            <a:pPr algn="ctr">
              <a:spcBef>
                <a:spcPct val="0"/>
              </a:spcBef>
            </a:pPr>
            <a:r>
              <a:rPr lang="ru-RU" altLang="ru-RU" sz="2400" b="1" dirty="0">
                <a:solidFill>
                  <a:srgbClr val="025373"/>
                </a:solidFill>
                <a:latin typeface="Calibri" pitchFamily="34" charset="0"/>
                <a:ea typeface="+mj-ea"/>
                <a:cs typeface="Calibri" pitchFamily="34" charset="0"/>
              </a:rPr>
              <a:t>Материальная выгода при приобретении доли в УК</a:t>
            </a:r>
          </a:p>
        </p:txBody>
      </p:sp>
      <p:sp>
        <p:nvSpPr>
          <p:cNvPr id="5" name="Прямоугольник 4"/>
          <p:cNvSpPr/>
          <p:nvPr/>
        </p:nvSpPr>
        <p:spPr>
          <a:xfrm>
            <a:off x="509778" y="1787595"/>
            <a:ext cx="8021574" cy="631548"/>
          </a:xfrm>
          <a:prstGeom prst="rect">
            <a:avLst/>
          </a:prstGeom>
        </p:spPr>
        <p:txBody>
          <a:bodyPr wrap="square" lIns="76801" tIns="38400" rIns="76801" bIns="38400">
            <a:spAutoFit/>
          </a:bodyPr>
          <a:lstStyle/>
          <a:p>
            <a:pPr marL="288003" indent="-288003">
              <a:buAutoNum type="arabicPeriod" startAt="2"/>
            </a:pPr>
            <a:endParaRPr lang="ru-RU" b="1" dirty="0">
              <a:hlinkClick r:id="rId2"/>
            </a:endParaRPr>
          </a:p>
          <a:p>
            <a:pPr marL="288003" indent="-288003">
              <a:buAutoNum type="arabicPeriod"/>
            </a:pPr>
            <a:endParaRPr lang="ru-RU" b="1" dirty="0"/>
          </a:p>
        </p:txBody>
      </p:sp>
      <p:sp>
        <p:nvSpPr>
          <p:cNvPr id="8" name="Прямоугольник 7"/>
          <p:cNvSpPr/>
          <p:nvPr/>
        </p:nvSpPr>
        <p:spPr>
          <a:xfrm>
            <a:off x="251520" y="4659982"/>
            <a:ext cx="8215370" cy="338554"/>
          </a:xfrm>
          <a:prstGeom prst="rect">
            <a:avLst/>
          </a:prstGeom>
        </p:spPr>
        <p:txBody>
          <a:bodyPr wrap="square">
            <a:spAutoFit/>
          </a:bodyPr>
          <a:lstStyle/>
          <a:p>
            <a:r>
              <a:rPr lang="en-US" sz="1600" dirty="0">
                <a:solidFill>
                  <a:srgbClr val="025373"/>
                </a:solidFill>
              </a:rPr>
              <a:t>https://glavkniga.ru/elver/2025/2/7545?ysclid=m689hc5ycc944681019</a:t>
            </a:r>
            <a:endParaRPr lang="ru-RU" sz="1600" dirty="0">
              <a:solidFill>
                <a:srgbClr val="025373"/>
              </a:solidFill>
            </a:endParaRPr>
          </a:p>
        </p:txBody>
      </p:sp>
      <p:sp>
        <p:nvSpPr>
          <p:cNvPr id="1027" name="Rectangle 3"/>
          <p:cNvSpPr>
            <a:spLocks noChangeArrowheads="1"/>
          </p:cNvSpPr>
          <p:nvPr/>
        </p:nvSpPr>
        <p:spPr bwMode="auto">
          <a:xfrm>
            <a:off x="395536" y="1059582"/>
            <a:ext cx="8208912" cy="3262432"/>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600" b="0" i="0" u="none" strike="noStrike" cap="none" normalizeH="0" baseline="0" dirty="0">
                <a:ln>
                  <a:noFill/>
                </a:ln>
                <a:solidFill>
                  <a:srgbClr val="000000"/>
                </a:solidFill>
                <a:effectLst/>
                <a:cs typeface="Times New Roman" pitchFamily="18" charset="0"/>
              </a:rPr>
              <a:t> </a:t>
            </a:r>
            <a:r>
              <a:rPr kumimoji="0" lang="ru-RU" sz="1400" b="0" i="0" u="none" strike="noStrike" cap="none" normalizeH="0" baseline="0" dirty="0">
                <a:ln>
                  <a:noFill/>
                </a:ln>
                <a:solidFill>
                  <a:srgbClr val="025373"/>
                </a:solidFill>
                <a:effectLst/>
                <a:cs typeface="Times New Roman" pitchFamily="18" charset="0"/>
              </a:rPr>
              <a:t>Стоимость чистых активов определяется по данным бухучета ООО, доля в котором продана </a:t>
            </a:r>
            <a:r>
              <a:rPr kumimoji="0" lang="ru-RU" sz="1400" b="0" i="0" u="none" strike="noStrike" cap="none" normalizeH="0" baseline="0" dirty="0" err="1">
                <a:ln>
                  <a:noFill/>
                </a:ln>
                <a:solidFill>
                  <a:srgbClr val="025373"/>
                </a:solidFill>
                <a:effectLst/>
                <a:cs typeface="Times New Roman" pitchFamily="18" charset="0"/>
              </a:rPr>
              <a:t>физлицу</a:t>
            </a:r>
            <a:r>
              <a:rPr kumimoji="0" lang="ru-RU" sz="1400" b="0" i="0" u="none" strike="noStrike" cap="none" normalizeH="0" baseline="0" dirty="0">
                <a:ln>
                  <a:noFill/>
                </a:ln>
                <a:solidFill>
                  <a:srgbClr val="025373"/>
                </a:solidFill>
                <a:effectLst/>
                <a:cs typeface="Times New Roman" pitchFamily="18" charset="0"/>
              </a:rPr>
              <a:t>. Это разность между активами и обязательствами по стоимости, подлежащей отражению в балансе.</a:t>
            </a:r>
          </a:p>
          <a:p>
            <a:pPr marL="0" marR="0" lvl="0" indent="0" defTabSz="914400" rtl="0" eaLnBrk="0" fontAlgn="base" latinLnBrk="0" hangingPunct="0">
              <a:lnSpc>
                <a:spcPct val="100000"/>
              </a:lnSpc>
              <a:spcBef>
                <a:spcPct val="0"/>
              </a:spcBef>
              <a:spcAft>
                <a:spcPct val="0"/>
              </a:spcAft>
              <a:buClrTx/>
              <a:buSzTx/>
              <a:buFont typeface="Wingdings" pitchFamily="2" charset="2"/>
              <a:buChar char="Ø"/>
              <a:tabLst/>
            </a:pPr>
            <a:endParaRPr kumimoji="0" lang="ru-RU" sz="1400" b="0" i="0" u="none" strike="noStrike" cap="none" normalizeH="0" baseline="0" dirty="0">
              <a:ln>
                <a:noFill/>
              </a:ln>
              <a:solidFill>
                <a:srgbClr val="025373"/>
              </a:solidFill>
              <a:effectLst/>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b="0" i="0" u="none" strike="noStrike" cap="none" normalizeH="0" baseline="0" dirty="0">
                <a:ln>
                  <a:noFill/>
                </a:ln>
                <a:solidFill>
                  <a:srgbClr val="025373"/>
                </a:solidFill>
                <a:effectLst/>
                <a:cs typeface="Times New Roman" pitchFamily="18" charset="0"/>
              </a:rPr>
              <a:t> Что относится к расходам на приобретение доли, определено применительно к имущественному вычету (применяется при продаже доли). Это не только договорная стоимость доли, но и иные связанные с ее приобретением расходы (например, проценты по целевому займу). На наш взгляд, эти положения можно учитывать и при расчете </a:t>
            </a:r>
            <a:r>
              <a:rPr kumimoji="0" lang="ru-RU" sz="1400" b="0" i="0" u="none" strike="noStrike" cap="none" normalizeH="0" baseline="0" dirty="0" err="1">
                <a:ln>
                  <a:noFill/>
                </a:ln>
                <a:solidFill>
                  <a:srgbClr val="025373"/>
                </a:solidFill>
                <a:effectLst/>
                <a:cs typeface="Times New Roman" pitchFamily="18" charset="0"/>
              </a:rPr>
              <a:t>матвыгоды</a:t>
            </a:r>
            <a:r>
              <a:rPr kumimoji="0" lang="ru-RU" sz="1400" b="0" i="0" u="none" strike="noStrike" cap="none" normalizeH="0" baseline="0" dirty="0">
                <a:ln>
                  <a:noFill/>
                </a:ln>
                <a:solidFill>
                  <a:srgbClr val="025373"/>
                </a:solidFill>
                <a:effectLst/>
                <a:cs typeface="Times New Roman" pitchFamily="18" charset="0"/>
              </a:rPr>
              <a:t>. При этом с 01.01.2025 при определении налоговой базы налоговый агент обязан учесть расходы налогоплательщика по его заявлению, если тот представит подтверждающие расходы документы.</a:t>
            </a:r>
          </a:p>
          <a:p>
            <a:pPr marL="0" marR="0" lvl="0" indent="0" defTabSz="914400" rtl="0" eaLnBrk="0" fontAlgn="base" latinLnBrk="0" hangingPunct="0">
              <a:lnSpc>
                <a:spcPct val="100000"/>
              </a:lnSpc>
              <a:spcBef>
                <a:spcPct val="0"/>
              </a:spcBef>
              <a:spcAft>
                <a:spcPct val="0"/>
              </a:spcAft>
              <a:buClrTx/>
              <a:buSzTx/>
              <a:buFont typeface="Wingdings" pitchFamily="2" charset="2"/>
              <a:buChar char="Ø"/>
              <a:tabLst/>
            </a:pPr>
            <a:endParaRPr kumimoji="0" lang="ru-RU" sz="1400" b="0" i="0" u="none" strike="noStrike" cap="none" normalizeH="0" baseline="0" dirty="0">
              <a:ln>
                <a:noFill/>
              </a:ln>
              <a:solidFill>
                <a:srgbClr val="025373"/>
              </a:solidFill>
              <a:effectLst/>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b="0" i="0" u="none" strike="noStrike" cap="none" normalizeH="0" baseline="0" dirty="0">
                <a:ln>
                  <a:noFill/>
                </a:ln>
                <a:solidFill>
                  <a:srgbClr val="025373"/>
                </a:solidFill>
                <a:effectLst/>
                <a:cs typeface="Times New Roman" pitchFamily="18" charset="0"/>
              </a:rPr>
              <a:t>С налоговой базы </a:t>
            </a:r>
            <a:r>
              <a:rPr kumimoji="0" lang="ru-RU" sz="1400" b="0" i="0" u="none" strike="noStrike" cap="none" normalizeH="0" baseline="0" dirty="0" err="1">
                <a:ln>
                  <a:noFill/>
                </a:ln>
                <a:solidFill>
                  <a:srgbClr val="025373"/>
                </a:solidFill>
                <a:effectLst/>
                <a:cs typeface="Times New Roman" pitchFamily="18" charset="0"/>
              </a:rPr>
              <a:t>физлица-резидента</a:t>
            </a:r>
            <a:r>
              <a:rPr kumimoji="0" lang="ru-RU" sz="1400" b="0" i="0" u="none" strike="noStrike" cap="none" normalizeH="0" baseline="0" dirty="0">
                <a:ln>
                  <a:noFill/>
                </a:ln>
                <a:solidFill>
                  <a:srgbClr val="025373"/>
                </a:solidFill>
                <a:effectLst/>
                <a:cs typeface="Times New Roman" pitchFamily="18" charset="0"/>
              </a:rPr>
              <a:t> до 2,4 </a:t>
            </a:r>
            <a:r>
              <a:rPr kumimoji="0" lang="ru-RU" sz="1400" b="0" i="0" u="none" strike="noStrike" cap="none" normalizeH="0" baseline="0" dirty="0" err="1">
                <a:ln>
                  <a:noFill/>
                </a:ln>
                <a:solidFill>
                  <a:srgbClr val="025373"/>
                </a:solidFill>
                <a:effectLst/>
                <a:cs typeface="Times New Roman" pitchFamily="18" charset="0"/>
              </a:rPr>
              <a:t>млн</a:t>
            </a:r>
            <a:r>
              <a:rPr kumimoji="0" lang="ru-RU" sz="1400" b="0" i="0" u="none" strike="noStrike" cap="none" normalizeH="0" baseline="0" dirty="0">
                <a:ln>
                  <a:noFill/>
                </a:ln>
                <a:solidFill>
                  <a:srgbClr val="025373"/>
                </a:solidFill>
                <a:effectLst/>
                <a:cs typeface="Times New Roman" pitchFamily="18" charset="0"/>
              </a:rPr>
              <a:t> руб. включительно — ставка 13%, с суммы сверх 2,4 </a:t>
            </a:r>
            <a:r>
              <a:rPr kumimoji="0" lang="ru-RU" sz="1400" b="0" i="0" u="none" strike="noStrike" cap="none" normalizeH="0" baseline="0" dirty="0" err="1">
                <a:ln>
                  <a:noFill/>
                </a:ln>
                <a:solidFill>
                  <a:srgbClr val="025373"/>
                </a:solidFill>
                <a:effectLst/>
                <a:cs typeface="Times New Roman" pitchFamily="18" charset="0"/>
              </a:rPr>
              <a:t>млн</a:t>
            </a:r>
            <a:r>
              <a:rPr kumimoji="0" lang="ru-RU" sz="1400" b="0" i="0" u="none" strike="noStrike" cap="none" normalizeH="0" baseline="0" dirty="0">
                <a:ln>
                  <a:noFill/>
                </a:ln>
                <a:solidFill>
                  <a:srgbClr val="025373"/>
                </a:solidFill>
                <a:effectLst/>
                <a:cs typeface="Times New Roman" pitchFamily="18" charset="0"/>
              </a:rPr>
              <a:t> руб. — 15%. При подсчете пороговых 2,4 </a:t>
            </a:r>
            <a:r>
              <a:rPr kumimoji="0" lang="ru-RU" sz="1400" b="0" i="0" u="none" strike="noStrike" cap="none" normalizeH="0" baseline="0" dirty="0" err="1">
                <a:ln>
                  <a:noFill/>
                </a:ln>
                <a:solidFill>
                  <a:srgbClr val="025373"/>
                </a:solidFill>
                <a:effectLst/>
                <a:cs typeface="Times New Roman" pitchFamily="18" charset="0"/>
              </a:rPr>
              <a:t>млн</a:t>
            </a:r>
            <a:r>
              <a:rPr kumimoji="0" lang="ru-RU" sz="1400" b="0" i="0" u="none" strike="noStrike" cap="none" normalizeH="0" baseline="0" dirty="0">
                <a:ln>
                  <a:noFill/>
                </a:ln>
                <a:solidFill>
                  <a:srgbClr val="025373"/>
                </a:solidFill>
                <a:effectLst/>
                <a:cs typeface="Times New Roman" pitchFamily="18" charset="0"/>
              </a:rPr>
              <a:t> руб. налоговый агент должен суммировать все выплачиваемые им доходы, относящиеся к облагаемой по этой двухступенчатой шкале ставок налоговой базе .</a:t>
            </a:r>
          </a:p>
        </p:txBody>
      </p:sp>
      <p:pic>
        <p:nvPicPr>
          <p:cNvPr id="1028" name="Picture 4" descr="https://glavkniga.ru/images/digit/_elver/backs/elver_2024_ico_gk_15.png"/>
          <p:cNvPicPr>
            <a:picLocks noChangeAspect="1" noChangeArrowheads="1"/>
          </p:cNvPicPr>
          <p:nvPr/>
        </p:nvPicPr>
        <p:blipFill>
          <a:blip r:embed="rId3" cstate="print"/>
          <a:srcRect/>
          <a:stretch>
            <a:fillRect/>
          </a:stretch>
        </p:blipFill>
        <p:spPr bwMode="auto">
          <a:xfrm>
            <a:off x="13271501" y="273844"/>
            <a:ext cx="142875" cy="107156"/>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55526"/>
            <a:ext cx="8143932" cy="4031873"/>
          </a:xfrm>
          <a:prstGeom prst="rect">
            <a:avLst/>
          </a:prstGeom>
        </p:spPr>
        <p:txBody>
          <a:bodyPr wrap="square">
            <a:spAutoFit/>
          </a:bodyPr>
          <a:lstStyle/>
          <a:p>
            <a:pPr fontAlgn="base"/>
            <a:r>
              <a:rPr lang="ru-RU" sz="1600" b="1" dirty="0">
                <a:solidFill>
                  <a:srgbClr val="025373"/>
                </a:solidFill>
                <a:latin typeface="Calibri" pitchFamily="34" charset="0"/>
              </a:rPr>
              <a:t>Вариант 1.</a:t>
            </a:r>
          </a:p>
          <a:p>
            <a:pPr fontAlgn="base"/>
            <a:endParaRPr lang="ru-RU" sz="1600" b="1" dirty="0">
              <a:solidFill>
                <a:srgbClr val="025373"/>
              </a:solidFill>
              <a:latin typeface="Calibri" pitchFamily="34" charset="0"/>
            </a:endParaRPr>
          </a:p>
          <a:p>
            <a:pPr fontAlgn="base"/>
            <a:r>
              <a:rPr lang="ru-RU" sz="1600" dirty="0">
                <a:solidFill>
                  <a:srgbClr val="025373"/>
                </a:solidFill>
                <a:latin typeface="Calibri" pitchFamily="34" charset="0"/>
              </a:rPr>
              <a:t>Дата получения дохода в виде </a:t>
            </a:r>
            <a:r>
              <a:rPr lang="ru-RU" sz="1600" dirty="0" err="1">
                <a:solidFill>
                  <a:srgbClr val="025373"/>
                </a:solidFill>
                <a:latin typeface="Calibri" pitchFamily="34" charset="0"/>
              </a:rPr>
              <a:t>матвыгоды</a:t>
            </a:r>
            <a:r>
              <a:rPr lang="ru-RU" sz="1600" dirty="0">
                <a:solidFill>
                  <a:srgbClr val="025373"/>
                </a:solidFill>
                <a:latin typeface="Calibri" pitchFamily="34" charset="0"/>
              </a:rPr>
              <a:t> от покупки доли — это всегда дата перехода доли к </a:t>
            </a:r>
            <a:r>
              <a:rPr lang="ru-RU" sz="1600" dirty="0" err="1">
                <a:solidFill>
                  <a:srgbClr val="025373"/>
                </a:solidFill>
                <a:latin typeface="Calibri" pitchFamily="34" charset="0"/>
              </a:rPr>
              <a:t>физлицу</a:t>
            </a:r>
            <a:r>
              <a:rPr lang="ru-RU" sz="1600" dirty="0">
                <a:solidFill>
                  <a:srgbClr val="025373"/>
                </a:solidFill>
                <a:latin typeface="Calibri" pitchFamily="34" charset="0"/>
              </a:rPr>
              <a:t>. По общему правилу доля в уставном капитале ООО переходит к ее приобретателю с момента внесения записи в ЕГРЮЛ. В этом варианте момент оплаты доли не важен для определения даты получения дохода в виде </a:t>
            </a:r>
            <a:r>
              <a:rPr lang="ru-RU" sz="1600" dirty="0" err="1">
                <a:solidFill>
                  <a:srgbClr val="025373"/>
                </a:solidFill>
                <a:latin typeface="Calibri" pitchFamily="34" charset="0"/>
              </a:rPr>
              <a:t>матвыгоды</a:t>
            </a:r>
            <a:r>
              <a:rPr lang="ru-RU" sz="1600" dirty="0">
                <a:solidFill>
                  <a:srgbClr val="025373"/>
                </a:solidFill>
                <a:latin typeface="Calibri" pitchFamily="34" charset="0"/>
              </a:rPr>
              <a:t>, так как это прямо не оговорено в НК. Но тогда неясно, как определить расходы на покупку доли, если на момент перехода она еще не оплачена.</a:t>
            </a:r>
          </a:p>
          <a:p>
            <a:pPr fontAlgn="base"/>
            <a:endParaRPr lang="ru-RU" sz="1600" dirty="0">
              <a:solidFill>
                <a:srgbClr val="025373"/>
              </a:solidFill>
              <a:latin typeface="Calibri" pitchFamily="34" charset="0"/>
            </a:endParaRPr>
          </a:p>
          <a:p>
            <a:pPr fontAlgn="base"/>
            <a:r>
              <a:rPr lang="ru-RU" sz="1600" b="1" dirty="0">
                <a:solidFill>
                  <a:srgbClr val="025373"/>
                </a:solidFill>
                <a:latin typeface="Calibri" pitchFamily="34" charset="0"/>
              </a:rPr>
              <a:t>Вариант 2.</a:t>
            </a:r>
            <a:r>
              <a:rPr lang="ru-RU" sz="1600" dirty="0">
                <a:solidFill>
                  <a:srgbClr val="025373"/>
                </a:solidFill>
                <a:latin typeface="Calibri" pitchFamily="34" charset="0"/>
              </a:rPr>
              <a:t> </a:t>
            </a:r>
          </a:p>
          <a:p>
            <a:pPr fontAlgn="base"/>
            <a:endParaRPr lang="ru-RU" sz="1600" dirty="0">
              <a:solidFill>
                <a:srgbClr val="025373"/>
              </a:solidFill>
              <a:latin typeface="Calibri" pitchFamily="34" charset="0"/>
            </a:endParaRPr>
          </a:p>
          <a:p>
            <a:pPr fontAlgn="base"/>
            <a:r>
              <a:rPr lang="ru-RU" sz="1600" dirty="0">
                <a:solidFill>
                  <a:srgbClr val="025373"/>
                </a:solidFill>
                <a:latin typeface="Calibri" pitchFamily="34" charset="0"/>
              </a:rPr>
              <a:t>Если доля оплачена до перехода к покупателю или в день перехода, то дата получения дохода в виде </a:t>
            </a:r>
            <a:r>
              <a:rPr lang="ru-RU" sz="1600" dirty="0" err="1">
                <a:solidFill>
                  <a:srgbClr val="025373"/>
                </a:solidFill>
                <a:latin typeface="Calibri" pitchFamily="34" charset="0"/>
              </a:rPr>
              <a:t>матвыгоды</a:t>
            </a:r>
            <a:r>
              <a:rPr lang="ru-RU" sz="1600" dirty="0">
                <a:solidFill>
                  <a:srgbClr val="025373"/>
                </a:solidFill>
                <a:latin typeface="Calibri" pitchFamily="34" charset="0"/>
              </a:rPr>
              <a:t> — дата внесения записи в ЕГРЮЛ, а если после — дата оплаты. Таким же образом установлена дата получения дохода в виде </a:t>
            </a:r>
            <a:r>
              <a:rPr lang="ru-RU" sz="1600" dirty="0" err="1">
                <a:solidFill>
                  <a:srgbClr val="025373"/>
                </a:solidFill>
                <a:latin typeface="Calibri" pitchFamily="34" charset="0"/>
              </a:rPr>
              <a:t>матвыгоды</a:t>
            </a:r>
            <a:r>
              <a:rPr lang="ru-RU" sz="1600" dirty="0">
                <a:solidFill>
                  <a:srgbClr val="025373"/>
                </a:solidFill>
                <a:latin typeface="Calibri" pitchFamily="34" charset="0"/>
              </a:rPr>
              <a:t> от покупки ценных бумаг, в том числе и акций, которые тоже удостоверяют долю в УК общества — только не ООО, а АО.</a:t>
            </a:r>
          </a:p>
        </p:txBody>
      </p:sp>
      <p:sp>
        <p:nvSpPr>
          <p:cNvPr id="3" name="Прямоугольник 2"/>
          <p:cNvSpPr/>
          <p:nvPr/>
        </p:nvSpPr>
        <p:spPr>
          <a:xfrm>
            <a:off x="2411760" y="0"/>
            <a:ext cx="6178514" cy="830997"/>
          </a:xfrm>
          <a:prstGeom prst="rect">
            <a:avLst/>
          </a:prstGeom>
        </p:spPr>
        <p:txBody>
          <a:bodyPr wrap="square">
            <a:spAutoFit/>
          </a:bodyPr>
          <a:lstStyle/>
          <a:p>
            <a:pPr algn="ctr"/>
            <a:r>
              <a:rPr lang="ru-RU" altLang="ru-RU" sz="2400" b="1" dirty="0">
                <a:solidFill>
                  <a:srgbClr val="025373"/>
                </a:solidFill>
                <a:latin typeface="Calibri" pitchFamily="34" charset="0"/>
                <a:ea typeface="+mj-ea"/>
                <a:cs typeface="Calibri" pitchFamily="34" charset="0"/>
              </a:rPr>
              <a:t>Материальная выгода при приобретении доли в УК</a:t>
            </a:r>
          </a:p>
        </p:txBody>
      </p:sp>
      <p:sp>
        <p:nvSpPr>
          <p:cNvPr id="4" name="Прямоугольник 3"/>
          <p:cNvSpPr/>
          <p:nvPr/>
        </p:nvSpPr>
        <p:spPr>
          <a:xfrm>
            <a:off x="323528" y="4587974"/>
            <a:ext cx="8143932" cy="338554"/>
          </a:xfrm>
          <a:prstGeom prst="rect">
            <a:avLst/>
          </a:prstGeom>
        </p:spPr>
        <p:txBody>
          <a:bodyPr wrap="square">
            <a:spAutoFit/>
          </a:bodyPr>
          <a:lstStyle/>
          <a:p>
            <a:r>
              <a:rPr lang="en-US" sz="1600" dirty="0">
                <a:solidFill>
                  <a:srgbClr val="025373"/>
                </a:solidFill>
              </a:rPr>
              <a:t>https://glavkniga.ru/elver/2025/2/7545?ysclid=m689hc5ycc944681019</a:t>
            </a:r>
            <a:endParaRPr lang="ru-RU" sz="1600" dirty="0">
              <a:solidFill>
                <a:srgbClr val="025373"/>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C11BE9B5-ABFF-4482-A33F-C7A08A3F7342}"/>
              </a:ext>
            </a:extLst>
          </p:cNvPr>
          <p:cNvSpPr/>
          <p:nvPr/>
        </p:nvSpPr>
        <p:spPr>
          <a:xfrm>
            <a:off x="2627784" y="339502"/>
            <a:ext cx="3854645" cy="461665"/>
          </a:xfrm>
          <a:prstGeom prst="rect">
            <a:avLst/>
          </a:prstGeom>
        </p:spPr>
        <p:txBody>
          <a:bodyPr wrap="none">
            <a:spAutoFit/>
          </a:bodyPr>
          <a:lstStyle/>
          <a:p>
            <a:pPr>
              <a:defRPr/>
            </a:pPr>
            <a:r>
              <a:rPr lang="ru-RU" sz="2400" b="1" dirty="0">
                <a:solidFill>
                  <a:srgbClr val="025373"/>
                </a:solidFill>
                <a:latin typeface="Calibri" panose="020F0502020204030204" pitchFamily="34" charset="0"/>
                <a:cs typeface="Calibri" panose="020F0502020204030204" pitchFamily="34" charset="0"/>
              </a:rPr>
              <a:t>Расчет НДФЛ с дивидендов</a:t>
            </a:r>
          </a:p>
        </p:txBody>
      </p:sp>
      <p:sp>
        <p:nvSpPr>
          <p:cNvPr id="3" name="Прямоугольник 2">
            <a:extLst>
              <a:ext uri="{FF2B5EF4-FFF2-40B4-BE49-F238E27FC236}">
                <a16:creationId xmlns:a16="http://schemas.microsoft.com/office/drawing/2014/main" xmlns="" id="{C40F3837-68FA-49CA-A602-2C3A6837CCF6}"/>
              </a:ext>
            </a:extLst>
          </p:cNvPr>
          <p:cNvSpPr/>
          <p:nvPr/>
        </p:nvSpPr>
        <p:spPr>
          <a:xfrm>
            <a:off x="611560" y="1131590"/>
            <a:ext cx="7992888" cy="1077218"/>
          </a:xfrm>
          <a:prstGeom prst="rect">
            <a:avLst/>
          </a:prstGeom>
        </p:spPr>
        <p:txBody>
          <a:bodyPr wrap="square">
            <a:spAutoFit/>
          </a:bodyPr>
          <a:lstStyle/>
          <a:p>
            <a:pPr algn="just" eaLnBrk="1" hangingPunct="1"/>
            <a:endParaRPr lang="ru-RU" altLang="ru-RU" sz="1600" b="1" dirty="0">
              <a:solidFill>
                <a:schemeClr val="accent5">
                  <a:lumMod val="50000"/>
                </a:schemeClr>
              </a:solidFill>
              <a:latin typeface="Calibri" panose="020F0502020204030204" pitchFamily="34" charset="0"/>
              <a:cs typeface="Calibri" panose="020F0502020204030204" pitchFamily="34" charset="0"/>
            </a:endParaRPr>
          </a:p>
          <a:p>
            <a:pPr algn="just"/>
            <a:r>
              <a:rPr lang="ru-RU" sz="1600" b="1" dirty="0">
                <a:solidFill>
                  <a:srgbClr val="025373"/>
                </a:solidFill>
                <a:latin typeface="Calibri" panose="020F0502020204030204" pitchFamily="34" charset="0"/>
                <a:cs typeface="Calibri" panose="020F0502020204030204" pitchFamily="34" charset="0"/>
              </a:rPr>
              <a:t>Дивиденды физическому лицу (резиденту),если российская организация, которая распределяет дивиденды, не получает дивиденды от других компаний (п.2.3.ст.210 НК РФ, п.5.ст.275 НК РФ)</a:t>
            </a:r>
          </a:p>
        </p:txBody>
      </p:sp>
      <p:pic>
        <p:nvPicPr>
          <p:cNvPr id="4" name="Picture 1">
            <a:extLst>
              <a:ext uri="{FF2B5EF4-FFF2-40B4-BE49-F238E27FC236}">
                <a16:creationId xmlns:a16="http://schemas.microsoft.com/office/drawing/2014/main" xmlns="" id="{AACDFA4F-FF03-4894-892F-2ABB80FC377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2787774"/>
            <a:ext cx="7023611"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782517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3849E17D-9FD7-4F0C-80FD-732EB516A538}"/>
              </a:ext>
            </a:extLst>
          </p:cNvPr>
          <p:cNvSpPr/>
          <p:nvPr/>
        </p:nvSpPr>
        <p:spPr>
          <a:xfrm>
            <a:off x="2627784" y="195486"/>
            <a:ext cx="3854645" cy="461665"/>
          </a:xfrm>
          <a:prstGeom prst="rect">
            <a:avLst/>
          </a:prstGeom>
        </p:spPr>
        <p:txBody>
          <a:bodyPr wrap="none">
            <a:spAutoFit/>
          </a:bodyPr>
          <a:lstStyle/>
          <a:p>
            <a:pPr>
              <a:defRPr/>
            </a:pPr>
            <a:r>
              <a:rPr lang="ru-RU" sz="2400" b="1" dirty="0">
                <a:solidFill>
                  <a:srgbClr val="025373"/>
                </a:solidFill>
                <a:latin typeface="Calibri" panose="020F0502020204030204" pitchFamily="34" charset="0"/>
                <a:cs typeface="Calibri" panose="020F0502020204030204" pitchFamily="34" charset="0"/>
              </a:rPr>
              <a:t>Расчет НДФЛ с дивидендов</a:t>
            </a:r>
          </a:p>
        </p:txBody>
      </p:sp>
      <p:sp>
        <p:nvSpPr>
          <p:cNvPr id="3" name="Прямоугольник 2">
            <a:extLst>
              <a:ext uri="{FF2B5EF4-FFF2-40B4-BE49-F238E27FC236}">
                <a16:creationId xmlns:a16="http://schemas.microsoft.com/office/drawing/2014/main" xmlns="" id="{7214E4A6-0641-44B8-9092-0B5FE4ADEB15}"/>
              </a:ext>
            </a:extLst>
          </p:cNvPr>
          <p:cNvSpPr/>
          <p:nvPr/>
        </p:nvSpPr>
        <p:spPr>
          <a:xfrm>
            <a:off x="539552" y="699542"/>
            <a:ext cx="8064896" cy="1077218"/>
          </a:xfrm>
          <a:prstGeom prst="rect">
            <a:avLst/>
          </a:prstGeom>
        </p:spPr>
        <p:txBody>
          <a:bodyPr wrap="square">
            <a:spAutoFit/>
          </a:bodyPr>
          <a:lstStyle/>
          <a:p>
            <a:pPr>
              <a:defRPr/>
            </a:pPr>
            <a:endParaRPr lang="ru-RU" altLang="ru-RU" sz="1600" b="1" dirty="0">
              <a:solidFill>
                <a:srgbClr val="025373"/>
              </a:solidFill>
              <a:latin typeface="Calibri" panose="020F0502020204030204" pitchFamily="34" charset="0"/>
              <a:cs typeface="Calibri" panose="020F0502020204030204" pitchFamily="34" charset="0"/>
            </a:endParaRPr>
          </a:p>
          <a:p>
            <a:pPr algn="just">
              <a:defRPr/>
            </a:pPr>
            <a:r>
              <a:rPr lang="ru-RU" sz="1600" b="1" dirty="0">
                <a:solidFill>
                  <a:srgbClr val="025373"/>
                </a:solidFill>
                <a:latin typeface="Calibri" panose="020F0502020204030204" pitchFamily="34" charset="0"/>
                <a:cs typeface="Calibri" panose="020F0502020204030204" pitchFamily="34" charset="0"/>
              </a:rPr>
              <a:t>Дивиденды физическому лицу (резиденту),если российская организация, которая распределяет дивиденды, получает дивиденды от других компаний (</a:t>
            </a:r>
            <a:r>
              <a:rPr lang="ru-RU" sz="1600" b="1" dirty="0" err="1">
                <a:solidFill>
                  <a:srgbClr val="025373"/>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xmlns="" val="tx"/>
                    </a:ext>
                  </a:extLst>
                </a:hlinkClick>
              </a:rPr>
              <a:t>пп</a:t>
            </a:r>
            <a:r>
              <a:rPr lang="ru-RU" sz="1600" b="1" dirty="0">
                <a:solidFill>
                  <a:srgbClr val="025373"/>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xmlns="" val="tx"/>
                    </a:ext>
                  </a:extLst>
                </a:hlinkClick>
              </a:rPr>
              <a:t>. 1 п. 2.1, </a:t>
            </a:r>
            <a:r>
              <a:rPr lang="ru-RU" sz="1600" b="1" dirty="0">
                <a:solidFill>
                  <a:srgbClr val="025373"/>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rPr>
              <a:t>п. 2.3 ст. 210, </a:t>
            </a:r>
            <a:r>
              <a:rPr lang="ru-RU" sz="1600" b="1" dirty="0">
                <a:solidFill>
                  <a:srgbClr val="025373"/>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xmlns="" val="tx"/>
                    </a:ext>
                  </a:extLst>
                </a:hlinkClick>
              </a:rPr>
              <a:t>п. 3.1 ст. 214, </a:t>
            </a:r>
            <a:r>
              <a:rPr lang="ru-RU" sz="1600" b="1" dirty="0">
                <a:solidFill>
                  <a:srgbClr val="025373"/>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xmlns="" val="tx"/>
                    </a:ext>
                  </a:extLst>
                </a:hlinkClick>
              </a:rPr>
              <a:t>п. 1 ст. 224 НК РФ)</a:t>
            </a:r>
          </a:p>
        </p:txBody>
      </p:sp>
      <p:pic>
        <p:nvPicPr>
          <p:cNvPr id="4" name="Picture 2">
            <a:extLst>
              <a:ext uri="{FF2B5EF4-FFF2-40B4-BE49-F238E27FC236}">
                <a16:creationId xmlns:a16="http://schemas.microsoft.com/office/drawing/2014/main" xmlns="" id="{6BCA978D-B53C-4FC0-BE22-5B340EACBE37}"/>
              </a:ext>
            </a:extLst>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71472" y="2139702"/>
            <a:ext cx="6880848" cy="13603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3">
            <a:extLst>
              <a:ext uri="{FF2B5EF4-FFF2-40B4-BE49-F238E27FC236}">
                <a16:creationId xmlns:a16="http://schemas.microsoft.com/office/drawing/2014/main" xmlns="" id="{8E915CE2-BD0F-4BEC-835F-E3341268C288}"/>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93212" y="3629038"/>
            <a:ext cx="8157575" cy="9626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742486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760BCFC5-50A2-4980-B62B-D55CD1A8882B}"/>
              </a:ext>
            </a:extLst>
          </p:cNvPr>
          <p:cNvSpPr/>
          <p:nvPr/>
        </p:nvSpPr>
        <p:spPr>
          <a:xfrm>
            <a:off x="500034" y="500048"/>
            <a:ext cx="8280920" cy="1200329"/>
          </a:xfrm>
          <a:prstGeom prst="rect">
            <a:avLst/>
          </a:prstGeom>
        </p:spPr>
        <p:txBody>
          <a:bodyPr wrap="square">
            <a:spAutoFit/>
          </a:bodyPr>
          <a:lstStyle/>
          <a:p>
            <a:pPr algn="just">
              <a:defRPr/>
            </a:pPr>
            <a:endParaRPr lang="ru-RU" b="1" dirty="0">
              <a:solidFill>
                <a:schemeClr val="accent5">
                  <a:lumMod val="50000"/>
                </a:schemeClr>
              </a:solidFill>
              <a:latin typeface="Calibri" panose="020F0502020204030204" pitchFamily="34" charset="0"/>
              <a:cs typeface="Calibri" panose="020F0502020204030204" pitchFamily="34" charset="0"/>
            </a:endParaRPr>
          </a:p>
          <a:p>
            <a:pPr algn="just">
              <a:defRPr/>
            </a:pPr>
            <a:r>
              <a:rPr lang="ru-RU" b="1" dirty="0">
                <a:solidFill>
                  <a:srgbClr val="025373"/>
                </a:solidFill>
                <a:latin typeface="Calibri" panose="020F0502020204030204" pitchFamily="34" charset="0"/>
                <a:cs typeface="Calibri" panose="020F0502020204030204" pitchFamily="34" charset="0"/>
              </a:rPr>
              <a:t>Дивиденды физическому лицу (резиденту),если российская организация, которая распределяет дивиденды, получает дивиденды от других компаний (п.3.1. ст.214 НК РФ)</a:t>
            </a:r>
          </a:p>
        </p:txBody>
      </p:sp>
      <p:sp>
        <p:nvSpPr>
          <p:cNvPr id="3" name="Прямоугольник 2">
            <a:extLst>
              <a:ext uri="{FF2B5EF4-FFF2-40B4-BE49-F238E27FC236}">
                <a16:creationId xmlns:a16="http://schemas.microsoft.com/office/drawing/2014/main" xmlns="" id="{801EFC7D-9768-4817-9912-22D4473086D8}"/>
              </a:ext>
            </a:extLst>
          </p:cNvPr>
          <p:cNvSpPr/>
          <p:nvPr/>
        </p:nvSpPr>
        <p:spPr>
          <a:xfrm>
            <a:off x="571472" y="2000246"/>
            <a:ext cx="7560840" cy="1785104"/>
          </a:xfrm>
          <a:prstGeom prst="rect">
            <a:avLst/>
          </a:prstGeom>
        </p:spPr>
        <p:txBody>
          <a:bodyPr wrap="square">
            <a:spAutoFit/>
          </a:bodyPr>
          <a:lstStyle/>
          <a:p>
            <a:pPr>
              <a:defRPr/>
            </a:pPr>
            <a:r>
              <a:rPr lang="ru-RU" sz="2000" b="1" dirty="0">
                <a:solidFill>
                  <a:srgbClr val="025373"/>
                </a:solidFill>
                <a:latin typeface="Calibri" panose="020F0502020204030204" pitchFamily="34" charset="0"/>
                <a:cs typeface="Calibri" panose="020F0502020204030204" pitchFamily="34" charset="0"/>
              </a:rPr>
              <a:t>З</a:t>
            </a:r>
            <a:r>
              <a:rPr lang="ru-RU" sz="2000" b="1" baseline="-25000" dirty="0">
                <a:solidFill>
                  <a:srgbClr val="025373"/>
                </a:solidFill>
                <a:latin typeface="Calibri" panose="020F0502020204030204" pitchFamily="34" charset="0"/>
                <a:cs typeface="Calibri" panose="020F0502020204030204" pitchFamily="34" charset="0"/>
              </a:rPr>
              <a:t>НП</a:t>
            </a:r>
            <a:r>
              <a:rPr lang="ru-RU" sz="2000" b="1" dirty="0">
                <a:solidFill>
                  <a:srgbClr val="025373"/>
                </a:solidFill>
                <a:latin typeface="Calibri" panose="020F0502020204030204" pitchFamily="34" charset="0"/>
                <a:cs typeface="Calibri" panose="020F0502020204030204" pitchFamily="34" charset="0"/>
              </a:rPr>
              <a:t> = Б</a:t>
            </a:r>
            <a:r>
              <a:rPr lang="ru-RU" sz="2000" b="1" baseline="-25000" dirty="0">
                <a:solidFill>
                  <a:srgbClr val="025373"/>
                </a:solidFill>
                <a:latin typeface="Calibri" panose="020F0502020204030204" pitchFamily="34" charset="0"/>
                <a:cs typeface="Calibri" panose="020F0502020204030204" pitchFamily="34" charset="0"/>
              </a:rPr>
              <a:t>З</a:t>
            </a:r>
            <a:r>
              <a:rPr lang="ru-RU" sz="2000" b="1" dirty="0">
                <a:solidFill>
                  <a:srgbClr val="025373"/>
                </a:solidFill>
                <a:latin typeface="Calibri" panose="020F0502020204030204" pitchFamily="34" charset="0"/>
                <a:cs typeface="Calibri" panose="020F0502020204030204" pitchFamily="34" charset="0"/>
              </a:rPr>
              <a:t> </a:t>
            </a:r>
            <a:r>
              <a:rPr lang="en-US" sz="2000" b="1" dirty="0">
                <a:solidFill>
                  <a:srgbClr val="025373"/>
                </a:solidFill>
                <a:latin typeface="Calibri" panose="020F0502020204030204" pitchFamily="34" charset="0"/>
                <a:cs typeface="Calibri" panose="020F0502020204030204" pitchFamily="34" charset="0"/>
              </a:rPr>
              <a:t>x 0,13,</a:t>
            </a:r>
          </a:p>
          <a:p>
            <a:pPr>
              <a:defRPr/>
            </a:pPr>
            <a:endParaRPr lang="ru-RU" dirty="0">
              <a:solidFill>
                <a:srgbClr val="025373"/>
              </a:solidFill>
              <a:latin typeface="Calibri" panose="020F0502020204030204" pitchFamily="34" charset="0"/>
              <a:cs typeface="Calibri" panose="020F0502020204030204" pitchFamily="34" charset="0"/>
            </a:endParaRPr>
          </a:p>
          <a:p>
            <a:pPr>
              <a:defRPr/>
            </a:pPr>
            <a:r>
              <a:rPr lang="ru-RU" b="1" dirty="0">
                <a:solidFill>
                  <a:srgbClr val="025373"/>
                </a:solidFill>
                <a:latin typeface="Calibri" panose="020F0502020204030204" pitchFamily="34" charset="0"/>
                <a:cs typeface="Calibri" panose="020F0502020204030204" pitchFamily="34" charset="0"/>
              </a:rPr>
              <a:t>где З</a:t>
            </a:r>
            <a:r>
              <a:rPr lang="ru-RU" b="1" baseline="-25000" dirty="0">
                <a:solidFill>
                  <a:srgbClr val="025373"/>
                </a:solidFill>
                <a:latin typeface="Calibri" panose="020F0502020204030204" pitchFamily="34" charset="0"/>
                <a:cs typeface="Calibri" panose="020F0502020204030204" pitchFamily="34" charset="0"/>
              </a:rPr>
              <a:t>НП</a:t>
            </a:r>
            <a:r>
              <a:rPr lang="ru-RU" b="1" dirty="0">
                <a:solidFill>
                  <a:srgbClr val="025373"/>
                </a:solidFill>
                <a:latin typeface="Calibri" panose="020F0502020204030204" pitchFamily="34" charset="0"/>
                <a:cs typeface="Calibri" panose="020F0502020204030204" pitchFamily="34" charset="0"/>
              </a:rPr>
              <a:t> </a:t>
            </a:r>
            <a:r>
              <a:rPr lang="ru-RU" dirty="0">
                <a:solidFill>
                  <a:srgbClr val="025373"/>
                </a:solidFill>
                <a:latin typeface="Calibri" panose="020F0502020204030204" pitchFamily="34" charset="0"/>
                <a:cs typeface="Calibri" panose="020F0502020204030204" pitchFamily="34" charset="0"/>
              </a:rPr>
              <a:t>- сумма налога на прибыль организаций, подлежащая зачету;</a:t>
            </a:r>
          </a:p>
          <a:p>
            <a:pPr>
              <a:defRPr/>
            </a:pPr>
            <a:endParaRPr lang="ru-RU" dirty="0">
              <a:solidFill>
                <a:srgbClr val="025373"/>
              </a:solidFill>
              <a:latin typeface="Calibri" panose="020F0502020204030204" pitchFamily="34" charset="0"/>
              <a:cs typeface="Calibri" panose="020F0502020204030204" pitchFamily="34" charset="0"/>
            </a:endParaRPr>
          </a:p>
          <a:p>
            <a:pPr>
              <a:defRPr/>
            </a:pPr>
            <a:r>
              <a:rPr lang="ru-RU" b="1" dirty="0">
                <a:solidFill>
                  <a:srgbClr val="025373"/>
                </a:solidFill>
                <a:latin typeface="Calibri" panose="020F0502020204030204" pitchFamily="34" charset="0"/>
                <a:cs typeface="Calibri" panose="020F0502020204030204" pitchFamily="34" charset="0"/>
              </a:rPr>
              <a:t>Б</a:t>
            </a:r>
            <a:r>
              <a:rPr lang="ru-RU" b="1" baseline="-25000" dirty="0">
                <a:solidFill>
                  <a:srgbClr val="025373"/>
                </a:solidFill>
                <a:latin typeface="Calibri" panose="020F0502020204030204" pitchFamily="34" charset="0"/>
                <a:cs typeface="Calibri" panose="020F0502020204030204" pitchFamily="34" charset="0"/>
              </a:rPr>
              <a:t>З</a:t>
            </a:r>
            <a:r>
              <a:rPr lang="ru-RU" dirty="0">
                <a:solidFill>
                  <a:srgbClr val="025373"/>
                </a:solidFill>
                <a:latin typeface="Calibri" panose="020F0502020204030204" pitchFamily="34" charset="0"/>
                <a:cs typeface="Calibri" panose="020F0502020204030204" pitchFamily="34" charset="0"/>
              </a:rPr>
              <a:t> - база для определения суммы налога на прибыль организаций, подлежащей зачету.</a:t>
            </a:r>
          </a:p>
        </p:txBody>
      </p:sp>
    </p:spTree>
    <p:extLst>
      <p:ext uri="{BB962C8B-B14F-4D97-AF65-F5344CB8AC3E}">
        <p14:creationId xmlns:p14="http://schemas.microsoft.com/office/powerpoint/2010/main" xmlns="" val="3618533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xmlns="" id="{37B632E6-F85D-44B0-E289-B5FB706BBB85}"/>
              </a:ext>
            </a:extLst>
          </p:cNvPr>
          <p:cNvSpPr txBox="1"/>
          <p:nvPr/>
        </p:nvSpPr>
        <p:spPr>
          <a:xfrm>
            <a:off x="312773" y="970513"/>
            <a:ext cx="8602627"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4" name="TextBox 13">
            <a:extLst>
              <a:ext uri="{FF2B5EF4-FFF2-40B4-BE49-F238E27FC236}">
                <a16:creationId xmlns:a16="http://schemas.microsoft.com/office/drawing/2014/main" xmlns="" id="{FFEE596B-A331-10BD-7E7A-8EF49DE36EE6}"/>
              </a:ext>
            </a:extLst>
          </p:cNvPr>
          <p:cNvSpPr txBox="1"/>
          <p:nvPr/>
        </p:nvSpPr>
        <p:spPr>
          <a:xfrm>
            <a:off x="1835696" y="123478"/>
            <a:ext cx="6097656" cy="461665"/>
          </a:xfrm>
          <a:prstGeom prst="rect">
            <a:avLst/>
          </a:prstGeom>
          <a:noFill/>
        </p:spPr>
        <p:txBody>
          <a:bodyPr wrap="square">
            <a:spAutoFit/>
          </a:bodyPr>
          <a:lstStyle/>
          <a:p>
            <a:pPr algn="ctr"/>
            <a:r>
              <a:rPr lang="ru-RU" altLang="ru-RU" sz="2400" b="1" dirty="0">
                <a:solidFill>
                  <a:srgbClr val="025373"/>
                </a:solidFill>
                <a:latin typeface="Calibri" panose="020F0502020204030204" pitchFamily="34" charset="0"/>
                <a:cs typeface="Calibri" panose="020F0502020204030204" pitchFamily="34" charset="0"/>
              </a:rPr>
              <a:t>Объект налогообложения НДФЛ</a:t>
            </a:r>
          </a:p>
        </p:txBody>
      </p:sp>
      <p:sp>
        <p:nvSpPr>
          <p:cNvPr id="10" name="Прямоугольник 9"/>
          <p:cNvSpPr/>
          <p:nvPr/>
        </p:nvSpPr>
        <p:spPr>
          <a:xfrm>
            <a:off x="389809" y="4190613"/>
            <a:ext cx="2060692" cy="338554"/>
          </a:xfrm>
          <a:prstGeom prst="rect">
            <a:avLst/>
          </a:prstGeom>
        </p:spPr>
        <p:txBody>
          <a:bodyPr wrap="none">
            <a:spAutoFit/>
          </a:bodyPr>
          <a:lstStyle/>
          <a:p>
            <a:r>
              <a:rPr lang="ru-RU" sz="1600" b="1" dirty="0">
                <a:solidFill>
                  <a:srgbClr val="025373"/>
                </a:solidFill>
                <a:latin typeface="Calibri" pitchFamily="34" charset="0"/>
              </a:rPr>
              <a:t>Ст.209,226,228 НК РФ</a:t>
            </a:r>
          </a:p>
        </p:txBody>
      </p:sp>
      <p:graphicFrame>
        <p:nvGraphicFramePr>
          <p:cNvPr id="11" name="Таблица 10"/>
          <p:cNvGraphicFramePr>
            <a:graphicFrameLocks noGrp="1"/>
          </p:cNvGraphicFramePr>
          <p:nvPr/>
        </p:nvGraphicFramePr>
        <p:xfrm>
          <a:off x="381000" y="1469231"/>
          <a:ext cx="7929618" cy="1682496"/>
        </p:xfrm>
        <a:graphic>
          <a:graphicData uri="http://schemas.openxmlformats.org/drawingml/2006/table">
            <a:tbl>
              <a:tblPr/>
              <a:tblGrid>
                <a:gridCol w="1571636">
                  <a:extLst>
                    <a:ext uri="{9D8B030D-6E8A-4147-A177-3AD203B41FA5}">
                      <a16:colId xmlns:a16="http://schemas.microsoft.com/office/drawing/2014/main" xmlns="" val="20000"/>
                    </a:ext>
                  </a:extLst>
                </a:gridCol>
                <a:gridCol w="1599880">
                  <a:extLst>
                    <a:ext uri="{9D8B030D-6E8A-4147-A177-3AD203B41FA5}">
                      <a16:colId xmlns:a16="http://schemas.microsoft.com/office/drawing/2014/main" xmlns="" val="20001"/>
                    </a:ext>
                  </a:extLst>
                </a:gridCol>
                <a:gridCol w="1585758">
                  <a:extLst>
                    <a:ext uri="{9D8B030D-6E8A-4147-A177-3AD203B41FA5}">
                      <a16:colId xmlns:a16="http://schemas.microsoft.com/office/drawing/2014/main" xmlns="" val="20002"/>
                    </a:ext>
                  </a:extLst>
                </a:gridCol>
                <a:gridCol w="1585758">
                  <a:extLst>
                    <a:ext uri="{9D8B030D-6E8A-4147-A177-3AD203B41FA5}">
                      <a16:colId xmlns:a16="http://schemas.microsoft.com/office/drawing/2014/main" xmlns="" val="20003"/>
                    </a:ext>
                  </a:extLst>
                </a:gridCol>
                <a:gridCol w="1586586">
                  <a:extLst>
                    <a:ext uri="{9D8B030D-6E8A-4147-A177-3AD203B41FA5}">
                      <a16:colId xmlns:a16="http://schemas.microsoft.com/office/drawing/2014/main" xmlns="" val="20004"/>
                    </a:ext>
                  </a:extLst>
                </a:gridCol>
              </a:tblGrid>
              <a:tr h="630936">
                <a:tc>
                  <a:txBody>
                    <a:bodyPr/>
                    <a:lstStyle/>
                    <a:p>
                      <a:pPr marL="0" algn="ctr" defTabSz="914400" rtl="0" eaLnBrk="1" latinLnBrk="0" hangingPunct="1">
                        <a:lnSpc>
                          <a:spcPct val="115000"/>
                        </a:lnSpc>
                        <a:spcAft>
                          <a:spcPts val="0"/>
                        </a:spcAft>
                      </a:pPr>
                      <a:endParaRPr lang="ru-RU" sz="1600" b="1" kern="1200" dirty="0">
                        <a:solidFill>
                          <a:srgbClr val="025373"/>
                        </a:solidFill>
                        <a:effectLst/>
                        <a:latin typeface="Calibri" pitchFamily="34" charset="0"/>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600" b="0" kern="1200" dirty="0">
                          <a:solidFill>
                            <a:srgbClr val="025373"/>
                          </a:solidFill>
                          <a:effectLst/>
                          <a:latin typeface="Calibri" pitchFamily="34" charset="0"/>
                          <a:ea typeface="Calibri"/>
                          <a:cs typeface="Times New Roman"/>
                        </a:rPr>
                        <a:t>Резидент + доход в РФ</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600" b="0" kern="1200" dirty="0">
                          <a:solidFill>
                            <a:srgbClr val="025373"/>
                          </a:solidFill>
                          <a:effectLst/>
                          <a:latin typeface="Calibri" pitchFamily="34" charset="0"/>
                          <a:ea typeface="Calibri"/>
                          <a:cs typeface="Times New Roman"/>
                        </a:rPr>
                        <a:t>Нерезидент + Доход РФ</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600" b="0" kern="1200" dirty="0">
                          <a:solidFill>
                            <a:srgbClr val="025373"/>
                          </a:solidFill>
                          <a:effectLst/>
                          <a:latin typeface="Calibri" pitchFamily="34" charset="0"/>
                          <a:ea typeface="Calibri"/>
                          <a:cs typeface="Times New Roman"/>
                        </a:rPr>
                        <a:t>Резидент + доход за пределами РФ</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600" b="0" kern="1200" dirty="0">
                          <a:solidFill>
                            <a:srgbClr val="025373"/>
                          </a:solidFill>
                          <a:effectLst/>
                          <a:latin typeface="Calibri" pitchFamily="34" charset="0"/>
                          <a:ea typeface="Calibri"/>
                          <a:cs typeface="Times New Roman"/>
                        </a:rPr>
                        <a:t>Нерезидент + доход за пределами РФ</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30936">
                <a:tc>
                  <a:txBody>
                    <a:bodyPr/>
                    <a:lstStyle/>
                    <a:p>
                      <a:pPr marL="0" algn="ctr" defTabSz="914400" rtl="0" eaLnBrk="1" latinLnBrk="0" hangingPunct="1">
                        <a:lnSpc>
                          <a:spcPct val="115000"/>
                        </a:lnSpc>
                        <a:spcAft>
                          <a:spcPts val="0"/>
                        </a:spcAft>
                      </a:pPr>
                      <a:r>
                        <a:rPr lang="ru-RU" sz="1600" b="0" kern="1200" dirty="0">
                          <a:solidFill>
                            <a:srgbClr val="025373"/>
                          </a:solidFill>
                          <a:effectLst/>
                          <a:latin typeface="Calibri" pitchFamily="34" charset="0"/>
                          <a:ea typeface="Calibri"/>
                          <a:cs typeface="Times New Roman"/>
                        </a:rPr>
                        <a:t>Обязанность налогового агента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ru-RU" sz="1600" b="1" kern="1200" dirty="0">
                          <a:solidFill>
                            <a:srgbClr val="025373"/>
                          </a:solidFill>
                          <a:effectLst/>
                          <a:latin typeface="Calibri" pitchFamily="34" charset="0"/>
                          <a:ea typeface="Calibri"/>
                          <a:cs typeface="Times New Roman"/>
                        </a:rPr>
                        <a:t>                 </a:t>
                      </a:r>
                    </a:p>
                    <a:p>
                      <a:pPr marL="0" algn="ctr" defTabSz="914400" rtl="0" eaLnBrk="1" latinLnBrk="0" hangingPunct="1">
                        <a:lnSpc>
                          <a:spcPct val="115000"/>
                        </a:lnSpc>
                        <a:spcAft>
                          <a:spcPts val="0"/>
                        </a:spcAft>
                      </a:pPr>
                      <a:r>
                        <a:rPr lang="ru-RU" sz="1600" b="1" kern="1200" dirty="0">
                          <a:solidFill>
                            <a:srgbClr val="025373"/>
                          </a:solidFill>
                          <a:effectLst/>
                          <a:latin typeface="Calibri" pitchFamily="34" charset="0"/>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endParaRPr lang="ru-RU" sz="1600" b="1" kern="1200" dirty="0">
                        <a:solidFill>
                          <a:srgbClr val="025373"/>
                        </a:solidFill>
                        <a:effectLst/>
                        <a:latin typeface="Calibri" pitchFamily="34" charset="0"/>
                        <a:ea typeface="Calibri"/>
                        <a:cs typeface="Times New Roman"/>
                      </a:endParaRPr>
                    </a:p>
                    <a:p>
                      <a:pPr marL="0" algn="ctr" defTabSz="914400" rtl="0" eaLnBrk="1" latinLnBrk="0" hangingPunct="1">
                        <a:lnSpc>
                          <a:spcPct val="115000"/>
                        </a:lnSpc>
                        <a:spcAft>
                          <a:spcPts val="0"/>
                        </a:spcAft>
                      </a:pPr>
                      <a:r>
                        <a:rPr lang="ru-RU" sz="1600" b="1" kern="1200" dirty="0">
                          <a:solidFill>
                            <a:srgbClr val="025373"/>
                          </a:solidFill>
                          <a:effectLst/>
                          <a:latin typeface="Calibri" pitchFamily="34" charset="0"/>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endParaRPr lang="ru-RU" sz="1600" b="1" kern="1200" dirty="0">
                        <a:solidFill>
                          <a:srgbClr val="025373"/>
                        </a:solidFill>
                        <a:effectLst/>
                        <a:latin typeface="Calibri" pitchFamily="34" charset="0"/>
                        <a:ea typeface="Calibri"/>
                        <a:cs typeface="Times New Roman"/>
                      </a:endParaRPr>
                    </a:p>
                    <a:p>
                      <a:pPr marL="0" algn="ctr" defTabSz="914400" rtl="0" eaLnBrk="1" latinLnBrk="0" hangingPunct="1">
                        <a:lnSpc>
                          <a:spcPct val="115000"/>
                        </a:lnSpc>
                        <a:spcAft>
                          <a:spcPts val="0"/>
                        </a:spcAft>
                      </a:pPr>
                      <a:r>
                        <a:rPr lang="ru-RU" sz="1600" b="1" kern="1200" dirty="0">
                          <a:solidFill>
                            <a:srgbClr val="025373"/>
                          </a:solidFill>
                          <a:effectLst/>
                          <a:latin typeface="Calibri" pitchFamily="34" charset="0"/>
                          <a:ea typeface="Calibri"/>
                          <a:cs typeface="Times New Roman"/>
                        </a:rPr>
                        <a:t>_</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endParaRPr lang="ru-RU" sz="1600" b="1" kern="1200" dirty="0">
                        <a:solidFill>
                          <a:srgbClr val="025373"/>
                        </a:solidFill>
                        <a:effectLst/>
                        <a:latin typeface="Calibri" pitchFamily="34" charset="0"/>
                        <a:ea typeface="Calibri"/>
                        <a:cs typeface="Times New Roman"/>
                      </a:endParaRPr>
                    </a:p>
                    <a:p>
                      <a:pPr marL="0" algn="ctr" defTabSz="914400" rtl="0" eaLnBrk="1" latinLnBrk="0" hangingPunct="1">
                        <a:lnSpc>
                          <a:spcPct val="115000"/>
                        </a:lnSpc>
                        <a:spcAft>
                          <a:spcPts val="0"/>
                        </a:spcAft>
                      </a:pPr>
                      <a:r>
                        <a:rPr lang="ru-RU" sz="1600" b="1" kern="1200" dirty="0">
                          <a:solidFill>
                            <a:srgbClr val="025373"/>
                          </a:solidFill>
                          <a:effectLst/>
                          <a:latin typeface="Calibri" pitchFamily="34" charset="0"/>
                          <a:ea typeface="Calibri"/>
                          <a:cs typeface="Times New Roman"/>
                        </a:rPr>
                        <a:t> _</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xmlns="" val="3535757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CEF3814B-BB42-4BF0-890A-81DAF137B127}"/>
              </a:ext>
            </a:extLst>
          </p:cNvPr>
          <p:cNvSpPr/>
          <p:nvPr/>
        </p:nvSpPr>
        <p:spPr>
          <a:xfrm>
            <a:off x="323528" y="267494"/>
            <a:ext cx="8433556" cy="1138773"/>
          </a:xfrm>
          <a:prstGeom prst="rect">
            <a:avLst/>
          </a:prstGeom>
        </p:spPr>
        <p:txBody>
          <a:bodyPr wrap="square">
            <a:spAutoFit/>
          </a:bodyPr>
          <a:lstStyle/>
          <a:p>
            <a:pPr algn="ctr">
              <a:defRPr/>
            </a:pPr>
            <a:r>
              <a:rPr lang="ru-RU" sz="2400" b="1" dirty="0">
                <a:solidFill>
                  <a:srgbClr val="025373"/>
                </a:solidFill>
                <a:latin typeface="Calibri" panose="020F0502020204030204" pitchFamily="34" charset="0"/>
                <a:cs typeface="Calibri" panose="020F0502020204030204" pitchFamily="34" charset="0"/>
              </a:rPr>
              <a:t>Расчет вычета при выплате дивидендов физлицу</a:t>
            </a:r>
          </a:p>
          <a:p>
            <a:pPr algn="ctr">
              <a:defRPr/>
            </a:pPr>
            <a:endParaRPr lang="ru-RU" sz="2400" b="1" dirty="0">
              <a:solidFill>
                <a:srgbClr val="025373"/>
              </a:solidFill>
              <a:latin typeface="Calibri" panose="020F0502020204030204" pitchFamily="34" charset="0"/>
              <a:cs typeface="Calibri" panose="020F0502020204030204" pitchFamily="34" charset="0"/>
            </a:endParaRPr>
          </a:p>
          <a:p>
            <a:pPr>
              <a:defRPr/>
            </a:pPr>
            <a:r>
              <a:rPr lang="ru-RU" b="1" dirty="0">
                <a:solidFill>
                  <a:srgbClr val="025373"/>
                </a:solidFill>
                <a:latin typeface="Calibri" panose="020F0502020204030204" pitchFamily="34" charset="0"/>
                <a:cs typeface="Calibri" panose="020F0502020204030204" pitchFamily="34" charset="0"/>
              </a:rPr>
              <a:t>(п.3.1. ст.214 НК РФ)</a:t>
            </a:r>
          </a:p>
        </p:txBody>
      </p:sp>
      <p:pic>
        <p:nvPicPr>
          <p:cNvPr id="3" name="Picture 3">
            <a:extLst>
              <a:ext uri="{FF2B5EF4-FFF2-40B4-BE49-F238E27FC236}">
                <a16:creationId xmlns:a16="http://schemas.microsoft.com/office/drawing/2014/main" xmlns="" id="{EE9D5B3B-871C-43B1-AC0D-A1411A34749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178367" y="2415472"/>
            <a:ext cx="3418842" cy="17484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Прямоугольник 3">
            <a:extLst>
              <a:ext uri="{FF2B5EF4-FFF2-40B4-BE49-F238E27FC236}">
                <a16:creationId xmlns:a16="http://schemas.microsoft.com/office/drawing/2014/main" xmlns="" id="{DFEB9F3F-AB8B-434A-ADB1-5CE3D941BED4}"/>
              </a:ext>
            </a:extLst>
          </p:cNvPr>
          <p:cNvSpPr/>
          <p:nvPr/>
        </p:nvSpPr>
        <p:spPr>
          <a:xfrm>
            <a:off x="368459" y="2034179"/>
            <a:ext cx="1140147" cy="1865611"/>
          </a:xfrm>
          <a:prstGeom prst="rect">
            <a:avLst/>
          </a:prstGeom>
          <a:solidFill>
            <a:schemeClr val="tx2">
              <a:lumMod val="20000"/>
              <a:lumOff val="80000"/>
            </a:schemeClr>
          </a:solidFill>
          <a:ln>
            <a:solidFill>
              <a:schemeClr val="accent5">
                <a:lumMod val="60000"/>
                <a:lumOff val="40000"/>
              </a:schemeClr>
            </a:solidFill>
          </a:ln>
        </p:spPr>
        <p:txBody>
          <a:bodyPr wrap="square">
            <a:spAutoFit/>
          </a:bodyPr>
          <a:lstStyle/>
          <a:p>
            <a:pPr algn="ctr">
              <a:defRPr/>
            </a:pPr>
            <a:r>
              <a:rPr lang="ru-RU" sz="2400" dirty="0">
                <a:solidFill>
                  <a:schemeClr val="tx2">
                    <a:lumMod val="75000"/>
                  </a:schemeClr>
                </a:solidFill>
                <a:latin typeface="Arial" charset="0"/>
              </a:rPr>
              <a:t>Б</a:t>
            </a:r>
            <a:r>
              <a:rPr lang="ru-RU" sz="2400" baseline="-25000" dirty="0">
                <a:solidFill>
                  <a:schemeClr val="tx2">
                    <a:lumMod val="75000"/>
                  </a:schemeClr>
                </a:solidFill>
                <a:latin typeface="Arial" charset="0"/>
              </a:rPr>
              <a:t>З</a:t>
            </a:r>
            <a:endParaRPr lang="ru-RU" sz="2400" dirty="0">
              <a:solidFill>
                <a:schemeClr val="tx2">
                  <a:lumMod val="75000"/>
                </a:schemeClr>
              </a:solidFill>
              <a:latin typeface="Arial" charset="0"/>
            </a:endParaRPr>
          </a:p>
          <a:p>
            <a:pPr algn="ctr">
              <a:defRPr/>
            </a:pPr>
            <a:r>
              <a:rPr lang="ru-RU" dirty="0">
                <a:solidFill>
                  <a:schemeClr val="tx2">
                    <a:lumMod val="75000"/>
                  </a:schemeClr>
                </a:solidFill>
                <a:latin typeface="Calibri" pitchFamily="34" charset="0"/>
                <a:cs typeface="Calibri" pitchFamily="34" charset="0"/>
              </a:rPr>
              <a:t>база для расчета зачета налога на прибыль</a:t>
            </a:r>
            <a:endParaRPr lang="ru-RU" dirty="0">
              <a:solidFill>
                <a:schemeClr val="tx2">
                  <a:lumMod val="75000"/>
                </a:schemeClr>
              </a:solidFill>
              <a:latin typeface="Arial" charset="0"/>
            </a:endParaRPr>
          </a:p>
        </p:txBody>
      </p:sp>
      <p:cxnSp>
        <p:nvCxnSpPr>
          <p:cNvPr id="5" name="Прямая со стрелкой 4">
            <a:extLst>
              <a:ext uri="{FF2B5EF4-FFF2-40B4-BE49-F238E27FC236}">
                <a16:creationId xmlns:a16="http://schemas.microsoft.com/office/drawing/2014/main" xmlns="" id="{FBD05CAC-7ACB-4241-84C0-8C2B20B82684}"/>
              </a:ext>
            </a:extLst>
          </p:cNvPr>
          <p:cNvCxnSpPr>
            <a:cxnSpLocks/>
          </p:cNvCxnSpPr>
          <p:nvPr/>
        </p:nvCxnSpPr>
        <p:spPr>
          <a:xfrm flipV="1">
            <a:off x="3491880" y="1959679"/>
            <a:ext cx="1152128" cy="397666"/>
          </a:xfrm>
          <a:prstGeom prst="straightConnector1">
            <a:avLst/>
          </a:prstGeom>
          <a:ln>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a:extLst>
              <a:ext uri="{FF2B5EF4-FFF2-40B4-BE49-F238E27FC236}">
                <a16:creationId xmlns:a16="http://schemas.microsoft.com/office/drawing/2014/main" xmlns="" id="{4C56C8DB-13F6-46CA-81BA-85E19C5CC8D0}"/>
              </a:ext>
            </a:extLst>
          </p:cNvPr>
          <p:cNvCxnSpPr>
            <a:cxnSpLocks/>
          </p:cNvCxnSpPr>
          <p:nvPr/>
        </p:nvCxnSpPr>
        <p:spPr>
          <a:xfrm>
            <a:off x="3491880" y="2357344"/>
            <a:ext cx="1152128" cy="470490"/>
          </a:xfrm>
          <a:prstGeom prst="straightConnector1">
            <a:avLst/>
          </a:prstGeom>
          <a:ln>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 name="Прямоугольник 13">
            <a:extLst>
              <a:ext uri="{FF2B5EF4-FFF2-40B4-BE49-F238E27FC236}">
                <a16:creationId xmlns:a16="http://schemas.microsoft.com/office/drawing/2014/main" xmlns="" id="{6A0359B1-5EF3-49E5-A61E-9E7A43287777}"/>
              </a:ext>
            </a:extLst>
          </p:cNvPr>
          <p:cNvSpPr>
            <a:spLocks noChangeArrowheads="1"/>
          </p:cNvSpPr>
          <p:nvPr/>
        </p:nvSpPr>
        <p:spPr bwMode="auto">
          <a:xfrm>
            <a:off x="2002533" y="2034179"/>
            <a:ext cx="1284734" cy="584775"/>
          </a:xfrm>
          <a:prstGeom prst="rect">
            <a:avLst/>
          </a:prstGeom>
          <a:noFill/>
          <a:ln w="9525">
            <a:solidFill>
              <a:schemeClr val="accent5">
                <a:lumMod val="60000"/>
                <a:lumOff val="40000"/>
              </a:schemeClr>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1600" b="1" dirty="0">
                <a:solidFill>
                  <a:srgbClr val="025373"/>
                </a:solidFill>
                <a:latin typeface="Calibri" panose="020F0502020204030204" pitchFamily="34" charset="0"/>
                <a:cs typeface="Calibri" panose="020F0502020204030204" pitchFamily="34" charset="0"/>
              </a:rPr>
              <a:t>Меньшая из величин</a:t>
            </a:r>
            <a:endParaRPr lang="ru-RU" altLang="ru-RU" sz="1600" b="1" dirty="0">
              <a:solidFill>
                <a:srgbClr val="025373"/>
              </a:solidFill>
            </a:endParaRPr>
          </a:p>
        </p:txBody>
      </p:sp>
      <p:pic>
        <p:nvPicPr>
          <p:cNvPr id="12" name="Picture 4">
            <a:extLst>
              <a:ext uri="{FF2B5EF4-FFF2-40B4-BE49-F238E27FC236}">
                <a16:creationId xmlns:a16="http://schemas.microsoft.com/office/drawing/2014/main" xmlns="" id="{A3907CD1-F7D7-4B26-A370-A8C46C2C6635}"/>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178367" y="1325568"/>
            <a:ext cx="1645581" cy="873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588197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93909754-2A50-4CDB-82A5-6093E5A1BEEF}"/>
              </a:ext>
            </a:extLst>
          </p:cNvPr>
          <p:cNvSpPr/>
          <p:nvPr/>
        </p:nvSpPr>
        <p:spPr>
          <a:xfrm>
            <a:off x="2483768" y="411510"/>
            <a:ext cx="4572000" cy="707886"/>
          </a:xfrm>
          <a:prstGeom prst="rect">
            <a:avLst/>
          </a:prstGeom>
        </p:spPr>
        <p:txBody>
          <a:bodyPr>
            <a:spAutoFit/>
          </a:bodyPr>
          <a:lstStyle/>
          <a:p>
            <a:pPr algn="just" eaLnBrk="1" hangingPunct="1"/>
            <a:r>
              <a:rPr lang="ru-RU" altLang="ru-RU" sz="2400" b="1" dirty="0">
                <a:solidFill>
                  <a:srgbClr val="025373"/>
                </a:solidFill>
                <a:latin typeface="Calibri" panose="020F0502020204030204" pitchFamily="34" charset="0"/>
                <a:cs typeface="Calibri" panose="020F0502020204030204" pitchFamily="34" charset="0"/>
              </a:rPr>
              <a:t>Д2 не включают дивиденды:</a:t>
            </a:r>
          </a:p>
          <a:p>
            <a:pPr algn="just" eaLnBrk="1" hangingPunct="1"/>
            <a:endParaRPr lang="ru-RU" altLang="ru-RU" sz="1600" b="1" dirty="0">
              <a:solidFill>
                <a:srgbClr val="025373"/>
              </a:solidFill>
              <a:latin typeface="Trebuchet MS" panose="020B0603020202020204" pitchFamily="34" charset="0"/>
              <a:cs typeface="Calibri" panose="020F0502020204030204" pitchFamily="34" charset="0"/>
            </a:endParaRPr>
          </a:p>
        </p:txBody>
      </p:sp>
      <p:sp>
        <p:nvSpPr>
          <p:cNvPr id="3" name="Прямоугольник 2">
            <a:extLst>
              <a:ext uri="{FF2B5EF4-FFF2-40B4-BE49-F238E27FC236}">
                <a16:creationId xmlns:a16="http://schemas.microsoft.com/office/drawing/2014/main" xmlns="" id="{863A5ED5-12EB-4414-9C72-BD857D24A557}"/>
              </a:ext>
            </a:extLst>
          </p:cNvPr>
          <p:cNvSpPr/>
          <p:nvPr/>
        </p:nvSpPr>
        <p:spPr>
          <a:xfrm>
            <a:off x="467544" y="1347614"/>
            <a:ext cx="7920880" cy="2585323"/>
          </a:xfrm>
          <a:prstGeom prst="rect">
            <a:avLst/>
          </a:prstGeom>
        </p:spPr>
        <p:txBody>
          <a:bodyPr wrap="square">
            <a:spAutoFit/>
          </a:bodyPr>
          <a:lstStyle/>
          <a:p>
            <a:pPr lvl="1" indent="504000" algn="just" eaLnBrk="1" hangingPunct="1">
              <a:buFont typeface="Arial" panose="020B0604020202020204" pitchFamily="34" charset="0"/>
              <a:buChar char="•"/>
            </a:pPr>
            <a:r>
              <a:rPr lang="ru-RU" altLang="ru-RU" dirty="0">
                <a:solidFill>
                  <a:srgbClr val="025373"/>
                </a:solidFill>
                <a:latin typeface="Calibri" panose="020F0502020204030204" pitchFamily="34" charset="0"/>
                <a:cs typeface="Calibri" panose="020F0502020204030204" pitchFamily="34" charset="0"/>
              </a:rPr>
              <a:t> облагаемые по ставке 0%;</a:t>
            </a:r>
          </a:p>
          <a:p>
            <a:pPr lvl="1" indent="504000" algn="just" eaLnBrk="1" hangingPunct="1">
              <a:buFont typeface="Arial" panose="020B0604020202020204" pitchFamily="34" charset="0"/>
              <a:buChar char="•"/>
            </a:pPr>
            <a:endParaRPr lang="ru-RU" altLang="ru-RU" dirty="0">
              <a:solidFill>
                <a:srgbClr val="025373"/>
              </a:solidFill>
              <a:latin typeface="Calibri" panose="020F0502020204030204" pitchFamily="34" charset="0"/>
              <a:cs typeface="Calibri" panose="020F0502020204030204" pitchFamily="34" charset="0"/>
            </a:endParaRPr>
          </a:p>
          <a:p>
            <a:pPr lvl="1" indent="504000" algn="just">
              <a:buFont typeface="Arial" panose="020B0604020202020204" pitchFamily="34" charset="0"/>
              <a:buChar char="•"/>
            </a:pPr>
            <a:r>
              <a:rPr lang="ru-RU" altLang="ru-RU" dirty="0">
                <a:solidFill>
                  <a:srgbClr val="025373"/>
                </a:solidFill>
                <a:latin typeface="Calibri" panose="020F0502020204030204" pitchFamily="34" charset="0"/>
                <a:cs typeface="Calibri" panose="020F0502020204030204" pitchFamily="34" charset="0"/>
              </a:rPr>
              <a:t> полученные от иностранных организаций, если фактическим источником выплаты являются российские организации, на которые вы имеете фактическое право и к которым применялись нулевые налоговые ставки;</a:t>
            </a:r>
          </a:p>
          <a:p>
            <a:pPr lvl="1" indent="504000" algn="just">
              <a:buFont typeface="Arial" panose="020B0604020202020204" pitchFamily="34" charset="0"/>
              <a:buChar char="•"/>
            </a:pPr>
            <a:endParaRPr lang="ru-RU" altLang="ru-RU" dirty="0">
              <a:solidFill>
                <a:srgbClr val="025373"/>
              </a:solidFill>
              <a:latin typeface="Calibri" panose="020F0502020204030204" pitchFamily="34" charset="0"/>
              <a:cs typeface="Calibri" panose="020F0502020204030204" pitchFamily="34" charset="0"/>
            </a:endParaRPr>
          </a:p>
          <a:p>
            <a:pPr lvl="1" indent="504000" algn="just">
              <a:buFont typeface="Arial" panose="020B0604020202020204" pitchFamily="34" charset="0"/>
              <a:buChar char="•"/>
            </a:pPr>
            <a:r>
              <a:rPr lang="ru-RU" altLang="ru-RU" dirty="0">
                <a:solidFill>
                  <a:srgbClr val="025373"/>
                </a:solidFill>
                <a:latin typeface="Calibri" panose="020F0502020204030204" pitchFamily="34" charset="0"/>
                <a:cs typeface="Calibri" panose="020F0502020204030204" pitchFamily="34" charset="0"/>
              </a:rPr>
              <a:t> полученные от иностранной организации, если вы имеете на них </a:t>
            </a:r>
            <a:r>
              <a:rPr lang="ru-RU" altLang="ru-RU" dirty="0">
                <a:solidFill>
                  <a:srgbClr val="025373"/>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xmlns="" val="tx"/>
                    </a:ext>
                  </a:extLst>
                </a:hlinkClick>
              </a:rPr>
              <a:t>фактическое право</a:t>
            </a:r>
            <a:r>
              <a:rPr lang="ru-RU" altLang="ru-RU" dirty="0">
                <a:solidFill>
                  <a:srgbClr val="025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xmlns="" val="40511426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F37EE55E-E647-4F3C-942F-8469C687F34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2910" y="429511"/>
            <a:ext cx="7786742" cy="4158463"/>
          </a:xfrm>
          <a:prstGeom prst="rect">
            <a:avLst/>
          </a:prstGeom>
          <a:noFill/>
          <a:ln>
            <a:solidFill>
              <a:schemeClr val="accent1"/>
            </a:solid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599139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3291830"/>
            <a:ext cx="8501122" cy="369332"/>
          </a:xfrm>
          <a:prstGeom prst="rect">
            <a:avLst/>
          </a:prstGeom>
        </p:spPr>
        <p:txBody>
          <a:bodyPr wrap="square">
            <a:spAutoFit/>
          </a:bodyPr>
          <a:lstStyle/>
          <a:p>
            <a:r>
              <a:rPr lang="ru-RU" b="1" dirty="0">
                <a:solidFill>
                  <a:srgbClr val="025373"/>
                </a:solidFill>
                <a:latin typeface="Calibri" pitchFamily="34" charset="0"/>
              </a:rPr>
              <a:t>Письмо Минфина России от 17.08.2022 N 03-04-06/80175</a:t>
            </a:r>
          </a:p>
        </p:txBody>
      </p:sp>
      <p:sp>
        <p:nvSpPr>
          <p:cNvPr id="4" name="Прямоугольник 3"/>
          <p:cNvSpPr/>
          <p:nvPr/>
        </p:nvSpPr>
        <p:spPr>
          <a:xfrm>
            <a:off x="1530005" y="357171"/>
            <a:ext cx="5941115" cy="830997"/>
          </a:xfrm>
          <a:prstGeom prst="rect">
            <a:avLst/>
          </a:prstGeom>
        </p:spPr>
        <p:txBody>
          <a:bodyPr wrap="none">
            <a:spAutoFit/>
          </a:bodyPr>
          <a:lstStyle/>
          <a:p>
            <a:pPr algn="ctr" eaLnBrk="1" hangingPunct="1"/>
            <a:r>
              <a:rPr lang="ru-RU" altLang="ru-RU" sz="2400" b="1" dirty="0">
                <a:solidFill>
                  <a:srgbClr val="025373"/>
                </a:solidFill>
                <a:latin typeface="Calibri" panose="020F0502020204030204" pitchFamily="34" charset="0"/>
                <a:cs typeface="Calibri" panose="020F0502020204030204" pitchFamily="34" charset="0"/>
              </a:rPr>
              <a:t>Выплата действительной стоимости доли</a:t>
            </a:r>
          </a:p>
          <a:p>
            <a:pPr algn="ctr" eaLnBrk="1" hangingPunct="1"/>
            <a:r>
              <a:rPr lang="ru-RU" altLang="ru-RU" sz="2400" b="1" dirty="0">
                <a:solidFill>
                  <a:srgbClr val="025373"/>
                </a:solidFill>
                <a:latin typeface="Calibri" panose="020F0502020204030204" pitchFamily="34" charset="0"/>
                <a:cs typeface="Calibri" panose="020F0502020204030204" pitchFamily="34" charset="0"/>
              </a:rPr>
              <a:t> участнику общества </a:t>
            </a:r>
            <a:r>
              <a:rPr lang="ru-RU" altLang="ru-RU" sz="2400" b="1" dirty="0" smtClean="0">
                <a:solidFill>
                  <a:srgbClr val="025373"/>
                </a:solidFill>
                <a:latin typeface="Calibri" panose="020F0502020204030204" pitchFamily="34" charset="0"/>
                <a:cs typeface="Calibri" panose="020F0502020204030204" pitchFamily="34" charset="0"/>
              </a:rPr>
              <a:t>до 1 января 2026 года</a:t>
            </a:r>
            <a:endParaRPr lang="ru-RU" altLang="ru-RU" sz="2400" b="1" dirty="0">
              <a:solidFill>
                <a:srgbClr val="025373"/>
              </a:solidFill>
              <a:latin typeface="Calibri" panose="020F0502020204030204" pitchFamily="34" charset="0"/>
              <a:cs typeface="Calibri" panose="020F0502020204030204" pitchFamily="34" charset="0"/>
            </a:endParaRPr>
          </a:p>
        </p:txBody>
      </p:sp>
      <p:sp>
        <p:nvSpPr>
          <p:cNvPr id="5" name="Прямоугольник 4"/>
          <p:cNvSpPr/>
          <p:nvPr/>
        </p:nvSpPr>
        <p:spPr>
          <a:xfrm>
            <a:off x="428596" y="1500180"/>
            <a:ext cx="8143932" cy="1477328"/>
          </a:xfrm>
          <a:prstGeom prst="rect">
            <a:avLst/>
          </a:prstGeom>
        </p:spPr>
        <p:txBody>
          <a:bodyPr wrap="square">
            <a:spAutoFit/>
          </a:bodyPr>
          <a:lstStyle/>
          <a:p>
            <a:r>
              <a:rPr lang="ru-RU" dirty="0">
                <a:solidFill>
                  <a:srgbClr val="025373"/>
                </a:solidFill>
                <a:latin typeface="Calibri" panose="020F0502020204030204" pitchFamily="34" charset="0"/>
                <a:cs typeface="Calibri" panose="020F0502020204030204" pitchFamily="34" charset="0"/>
              </a:rPr>
              <a:t>…при соблюдении установленных законодательством Российской Федерации о налогах и сборах условий доход, полученный физическим лицом в размере действительной стоимости его доли в уставном капитале общества при выходе из состава участников этого общества, освобождается от обложения налогом на доходы физических лиц.</a:t>
            </a:r>
          </a:p>
        </p:txBody>
      </p:sp>
    </p:spTree>
    <p:extLst>
      <p:ext uri="{BB962C8B-B14F-4D97-AF65-F5344CB8AC3E}">
        <p14:creationId xmlns:p14="http://schemas.microsoft.com/office/powerpoint/2010/main" xmlns="" val="40599139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57158" y="3786196"/>
            <a:ext cx="8501122" cy="646331"/>
          </a:xfrm>
          <a:prstGeom prst="rect">
            <a:avLst/>
          </a:prstGeom>
        </p:spPr>
        <p:txBody>
          <a:bodyPr wrap="square">
            <a:spAutoFit/>
          </a:bodyPr>
          <a:lstStyle/>
          <a:p>
            <a:pPr algn="just"/>
            <a:r>
              <a:rPr lang="ru-RU" b="1" dirty="0">
                <a:solidFill>
                  <a:srgbClr val="025373"/>
                </a:solidFill>
                <a:latin typeface="Calibri" pitchFamily="34" charset="0"/>
              </a:rPr>
              <a:t>Кассационное определение Судебной коллегии по административным делам Верховного Суда Российской Федерации от 27.10.2021 N 46-КАД21-1-К6</a:t>
            </a:r>
          </a:p>
        </p:txBody>
      </p:sp>
      <p:sp>
        <p:nvSpPr>
          <p:cNvPr id="4" name="Прямоугольник 3"/>
          <p:cNvSpPr/>
          <p:nvPr/>
        </p:nvSpPr>
        <p:spPr>
          <a:xfrm>
            <a:off x="1622434" y="357171"/>
            <a:ext cx="5756256" cy="830997"/>
          </a:xfrm>
          <a:prstGeom prst="rect">
            <a:avLst/>
          </a:prstGeom>
        </p:spPr>
        <p:txBody>
          <a:bodyPr wrap="none">
            <a:spAutoFit/>
          </a:bodyPr>
          <a:lstStyle/>
          <a:p>
            <a:pPr algn="ctr" eaLnBrk="1" hangingPunct="1"/>
            <a:r>
              <a:rPr lang="ru-RU" altLang="ru-RU" sz="2400" b="1" dirty="0">
                <a:solidFill>
                  <a:srgbClr val="025373"/>
                </a:solidFill>
                <a:latin typeface="Calibri" panose="020F0502020204030204" pitchFamily="34" charset="0"/>
                <a:cs typeface="Calibri" panose="020F0502020204030204" pitchFamily="34" charset="0"/>
              </a:rPr>
              <a:t>Выплата действительной стоимости доли</a:t>
            </a:r>
          </a:p>
          <a:p>
            <a:pPr algn="ctr" eaLnBrk="1" hangingPunct="1"/>
            <a:r>
              <a:rPr lang="ru-RU" altLang="ru-RU" sz="2400" b="1" dirty="0">
                <a:solidFill>
                  <a:srgbClr val="025373"/>
                </a:solidFill>
                <a:latin typeface="Calibri" panose="020F0502020204030204" pitchFamily="34" charset="0"/>
                <a:cs typeface="Calibri" panose="020F0502020204030204" pitchFamily="34" charset="0"/>
              </a:rPr>
              <a:t> в порядке наследования</a:t>
            </a:r>
          </a:p>
        </p:txBody>
      </p:sp>
      <p:sp>
        <p:nvSpPr>
          <p:cNvPr id="1025" name="Rectangle 1"/>
          <p:cNvSpPr>
            <a:spLocks noChangeArrowheads="1"/>
          </p:cNvSpPr>
          <p:nvPr/>
        </p:nvSpPr>
        <p:spPr bwMode="auto">
          <a:xfrm>
            <a:off x="357158" y="1285866"/>
            <a:ext cx="8286808"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sz="1600" dirty="0">
                <a:solidFill>
                  <a:srgbClr val="025373"/>
                </a:solidFill>
                <a:latin typeface="Calibri" panose="020F0502020204030204" pitchFamily="34" charset="0"/>
                <a:cs typeface="Calibri" panose="020F0502020204030204" pitchFamily="34" charset="0"/>
              </a:rPr>
              <a:t>…любое экономическое приращение (как в денежной, так и в натуральной форме), которое возникло у физического лица </a:t>
            </a:r>
            <a:r>
              <a:rPr lang="ru-RU" sz="1600" b="1" dirty="0">
                <a:solidFill>
                  <a:srgbClr val="025373"/>
                </a:solidFill>
                <a:latin typeface="Calibri" panose="020F0502020204030204" pitchFamily="34" charset="0"/>
                <a:cs typeface="Calibri" panose="020F0502020204030204" pitchFamily="34" charset="0"/>
              </a:rPr>
              <a:t>вследствие наследования, не формирует у него обязанности по уплате налога</a:t>
            </a:r>
            <a:r>
              <a:rPr lang="ru-RU" sz="1600" dirty="0">
                <a:solidFill>
                  <a:srgbClr val="025373"/>
                </a:solidFill>
                <a:latin typeface="Calibri" panose="020F0502020204030204" pitchFamily="34" charset="0"/>
                <a:cs typeface="Calibri" panose="020F0502020204030204" pitchFamily="34" charset="0"/>
              </a:rPr>
              <a:t>, и налоговая льгота в виде освобождения от уплаты НДФЛ распространяется и на выплачиваемую наследнику действительную стоимость доли, поскольку данное действие неразрывно связано с самим наследованием доли, обусловлено существующим нормативным регулированием в области наследования и волей третьих лиц (участников общества). Иное означало бы нарушение конституционного принципа равенства всех перед законом и судом (</a:t>
            </a:r>
            <a:r>
              <a:rPr lang="ru-RU" sz="1600" dirty="0">
                <a:solidFill>
                  <a:srgbClr val="025373"/>
                </a:solidFill>
                <a:latin typeface="Calibri" panose="020F0502020204030204" pitchFamily="34" charset="0"/>
                <a:cs typeface="Calibri" panose="020F0502020204030204" pitchFamily="34" charset="0"/>
                <a:hlinkClick r:id="rId2"/>
              </a:rPr>
              <a:t>статья 19</a:t>
            </a:r>
            <a:r>
              <a:rPr lang="ru-RU" sz="1600" dirty="0">
                <a:solidFill>
                  <a:srgbClr val="025373"/>
                </a:solidFill>
                <a:latin typeface="Calibri" panose="020F0502020204030204" pitchFamily="34" charset="0"/>
                <a:cs typeface="Calibri" panose="020F0502020204030204" pitchFamily="34" charset="0"/>
              </a:rPr>
              <a:t> Конституции Российской Федерации).</a:t>
            </a:r>
          </a:p>
          <a:p>
            <a:pPr marL="0" marR="0" lvl="0" indent="0" algn="just" defTabSz="914400" rtl="0" eaLnBrk="0" fontAlgn="base" latinLnBrk="0" hangingPunct="0">
              <a:lnSpc>
                <a:spcPct val="100000"/>
              </a:lnSpc>
              <a:spcBef>
                <a:spcPct val="0"/>
              </a:spcBef>
              <a:spcAft>
                <a:spcPct val="0"/>
              </a:spcAft>
              <a:buClrTx/>
              <a:buSzTx/>
              <a:buFontTx/>
              <a:buNone/>
              <a:tabLst/>
            </a:pPr>
            <a:endParaRPr lang="ru-RU" sz="1600" dirty="0">
              <a:solidFill>
                <a:schemeClr val="accent5">
                  <a:lumMod val="50000"/>
                </a:schemeClr>
              </a:solidFill>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0599139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57158" y="3786196"/>
            <a:ext cx="8501122" cy="369332"/>
          </a:xfrm>
          <a:prstGeom prst="rect">
            <a:avLst/>
          </a:prstGeom>
        </p:spPr>
        <p:txBody>
          <a:bodyPr wrap="square">
            <a:spAutoFit/>
          </a:bodyPr>
          <a:lstStyle/>
          <a:p>
            <a:r>
              <a:rPr lang="ru-RU" b="1" dirty="0">
                <a:solidFill>
                  <a:srgbClr val="025373"/>
                </a:solidFill>
                <a:latin typeface="Calibri" pitchFamily="34" charset="0"/>
              </a:rPr>
              <a:t>Письмо Минфина РФ от 20 августа 2024 г. № 03-04-05/78157</a:t>
            </a:r>
          </a:p>
        </p:txBody>
      </p:sp>
      <p:sp>
        <p:nvSpPr>
          <p:cNvPr id="4" name="Прямоугольник 3"/>
          <p:cNvSpPr/>
          <p:nvPr/>
        </p:nvSpPr>
        <p:spPr>
          <a:xfrm>
            <a:off x="1835377" y="285734"/>
            <a:ext cx="5330370" cy="830997"/>
          </a:xfrm>
          <a:prstGeom prst="rect">
            <a:avLst/>
          </a:prstGeom>
        </p:spPr>
        <p:txBody>
          <a:bodyPr wrap="none">
            <a:spAutoFit/>
          </a:bodyPr>
          <a:lstStyle/>
          <a:p>
            <a:pPr algn="ctr" eaLnBrk="1" hangingPunct="1"/>
            <a:r>
              <a:rPr lang="ru-RU" altLang="ru-RU" sz="2400" b="1" dirty="0">
                <a:solidFill>
                  <a:srgbClr val="025373"/>
                </a:solidFill>
                <a:latin typeface="Calibri" panose="020F0502020204030204" pitchFamily="34" charset="0"/>
                <a:cs typeface="Calibri" panose="020F0502020204030204" pitchFamily="34" charset="0"/>
              </a:rPr>
              <a:t>Перераспределение доли вышедшего</a:t>
            </a:r>
          </a:p>
          <a:p>
            <a:pPr algn="ctr" eaLnBrk="1" hangingPunct="1"/>
            <a:r>
              <a:rPr lang="ru-RU" altLang="ru-RU" sz="2400" b="1" dirty="0">
                <a:solidFill>
                  <a:srgbClr val="025373"/>
                </a:solidFill>
                <a:latin typeface="Calibri" panose="020F0502020204030204" pitchFamily="34" charset="0"/>
                <a:cs typeface="Calibri" panose="020F0502020204030204" pitchFamily="34" charset="0"/>
              </a:rPr>
              <a:t> между остальными участниками</a:t>
            </a:r>
          </a:p>
        </p:txBody>
      </p:sp>
      <p:sp>
        <p:nvSpPr>
          <p:cNvPr id="1025" name="Rectangle 1"/>
          <p:cNvSpPr>
            <a:spLocks noChangeArrowheads="1"/>
          </p:cNvSpPr>
          <p:nvPr/>
        </p:nvSpPr>
        <p:spPr bwMode="auto">
          <a:xfrm>
            <a:off x="357158" y="1285866"/>
            <a:ext cx="8286808" cy="23391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ru-RU" sz="1600" dirty="0"/>
          </a:p>
          <a:p>
            <a:pPr indent="182563" algn="just"/>
            <a:r>
              <a:rPr lang="ru-RU" sz="1600" dirty="0">
                <a:solidFill>
                  <a:srgbClr val="025373"/>
                </a:solidFill>
                <a:latin typeface="Calibri" panose="020F0502020204030204" pitchFamily="34" charset="0"/>
                <a:cs typeface="Calibri" panose="020F0502020204030204" pitchFamily="34" charset="0"/>
              </a:rPr>
              <a:t>При последующем </a:t>
            </a:r>
            <a:r>
              <a:rPr lang="ru-RU" sz="1600" b="1" dirty="0">
                <a:solidFill>
                  <a:srgbClr val="025373"/>
                </a:solidFill>
                <a:latin typeface="Calibri" panose="020F0502020204030204" pitchFamily="34" charset="0"/>
                <a:cs typeface="Calibri" panose="020F0502020204030204" pitchFamily="34" charset="0"/>
              </a:rPr>
              <a:t>распределении доли или части доли в уставном капитале общества между всеми оставшимися участниками </a:t>
            </a:r>
            <a:r>
              <a:rPr lang="ru-RU" sz="1600" dirty="0">
                <a:solidFill>
                  <a:srgbClr val="025373"/>
                </a:solidFill>
                <a:latin typeface="Calibri" panose="020F0502020204030204" pitchFamily="34" charset="0"/>
                <a:cs typeface="Calibri" panose="020F0502020204030204" pitchFamily="34" charset="0"/>
              </a:rPr>
              <a:t>общества пропорционально их долям в уставном капитале общества </a:t>
            </a:r>
            <a:r>
              <a:rPr lang="ru-RU" sz="1600" b="1" dirty="0">
                <a:solidFill>
                  <a:srgbClr val="025373"/>
                </a:solidFill>
                <a:latin typeface="Calibri" panose="020F0502020204030204" pitchFamily="34" charset="0"/>
                <a:cs typeface="Calibri" panose="020F0502020204030204" pitchFamily="34" charset="0"/>
              </a:rPr>
              <a:t>доход</a:t>
            </a:r>
            <a:r>
              <a:rPr lang="ru-RU" sz="1600" dirty="0">
                <a:solidFill>
                  <a:srgbClr val="025373"/>
                </a:solidFill>
                <a:latin typeface="Calibri" panose="020F0502020204030204" pitchFamily="34" charset="0"/>
                <a:cs typeface="Calibri" panose="020F0502020204030204" pitchFamily="34" charset="0"/>
              </a:rPr>
              <a:t> оставшихся участников общества, в пользу которых была распределена доля выбывшего участника общества, определяется исходя </a:t>
            </a:r>
            <a:r>
              <a:rPr lang="ru-RU" sz="1600" b="1" dirty="0">
                <a:solidFill>
                  <a:srgbClr val="025373"/>
                </a:solidFill>
                <a:latin typeface="Calibri" panose="020F0502020204030204" pitchFamily="34" charset="0"/>
                <a:cs typeface="Calibri" panose="020F0502020204030204" pitchFamily="34" charset="0"/>
              </a:rPr>
              <a:t>из действительной стоимости полученной доли,</a:t>
            </a:r>
            <a:r>
              <a:rPr lang="ru-RU" sz="1600" dirty="0">
                <a:solidFill>
                  <a:srgbClr val="025373"/>
                </a:solidFill>
                <a:latin typeface="Calibri" panose="020F0502020204030204" pitchFamily="34" charset="0"/>
                <a:cs typeface="Calibri" panose="020F0502020204030204" pitchFamily="34" charset="0"/>
              </a:rPr>
              <a:t> определяемой на основании данных бухгалтерской отчетности общества.</a:t>
            </a:r>
          </a:p>
          <a:p>
            <a:pPr marL="0" marR="0" lvl="0" indent="0" algn="just" defTabSz="914400" rtl="0" eaLnBrk="0" fontAlgn="base" latinLnBrk="0" hangingPunct="0">
              <a:lnSpc>
                <a:spcPct val="100000"/>
              </a:lnSpc>
              <a:spcBef>
                <a:spcPct val="0"/>
              </a:spcBef>
              <a:spcAft>
                <a:spcPct val="0"/>
              </a:spcAft>
              <a:buClrTx/>
              <a:buSzTx/>
              <a:buFontTx/>
              <a:buNone/>
              <a:tabLst/>
            </a:pPr>
            <a:endParaRPr lang="ru-RU" sz="1600" dirty="0">
              <a:solidFill>
                <a:srgbClr val="025373"/>
              </a:solidFill>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0599139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28596" y="3643320"/>
            <a:ext cx="8501122" cy="369332"/>
          </a:xfrm>
          <a:prstGeom prst="rect">
            <a:avLst/>
          </a:prstGeom>
        </p:spPr>
        <p:txBody>
          <a:bodyPr wrap="square">
            <a:spAutoFit/>
          </a:bodyPr>
          <a:lstStyle/>
          <a:p>
            <a:r>
              <a:rPr lang="ru-RU" b="1" dirty="0">
                <a:solidFill>
                  <a:srgbClr val="025373"/>
                </a:solidFill>
                <a:latin typeface="Calibri" pitchFamily="34" charset="0"/>
              </a:rPr>
              <a:t>Письмо Минфина России от 22.09.2017 N 03-04-06/61614</a:t>
            </a:r>
          </a:p>
        </p:txBody>
      </p:sp>
      <p:sp>
        <p:nvSpPr>
          <p:cNvPr id="4" name="Прямоугольник 3"/>
          <p:cNvSpPr/>
          <p:nvPr/>
        </p:nvSpPr>
        <p:spPr>
          <a:xfrm>
            <a:off x="1000100" y="428610"/>
            <a:ext cx="7090724" cy="461665"/>
          </a:xfrm>
          <a:prstGeom prst="rect">
            <a:avLst/>
          </a:prstGeom>
        </p:spPr>
        <p:txBody>
          <a:bodyPr wrap="none">
            <a:spAutoFit/>
          </a:bodyPr>
          <a:lstStyle/>
          <a:p>
            <a:pPr algn="ctr" eaLnBrk="1" hangingPunct="1"/>
            <a:r>
              <a:rPr lang="ru-RU" altLang="ru-RU" sz="2400" b="1" dirty="0">
                <a:solidFill>
                  <a:srgbClr val="025373"/>
                </a:solidFill>
                <a:latin typeface="Calibri" panose="020F0502020204030204" pitchFamily="34" charset="0"/>
                <a:cs typeface="Calibri" panose="020F0502020204030204" pitchFamily="34" charset="0"/>
              </a:rPr>
              <a:t>Увеличение УК за счет нераспределенной прибыли</a:t>
            </a:r>
          </a:p>
        </p:txBody>
      </p:sp>
      <p:sp>
        <p:nvSpPr>
          <p:cNvPr id="1025" name="Rectangle 1"/>
          <p:cNvSpPr>
            <a:spLocks noChangeArrowheads="1"/>
          </p:cNvSpPr>
          <p:nvPr/>
        </p:nvSpPr>
        <p:spPr bwMode="auto">
          <a:xfrm>
            <a:off x="357158" y="1285866"/>
            <a:ext cx="828680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ru-RU" sz="1600" dirty="0">
                <a:solidFill>
                  <a:srgbClr val="025373"/>
                </a:solidFill>
                <a:latin typeface="Calibri" panose="020F0502020204030204" pitchFamily="34" charset="0"/>
                <a:cs typeface="Calibri" panose="020F0502020204030204" pitchFamily="34" charset="0"/>
              </a:rPr>
              <a:t>…при увеличении обществом номинальной стоимости долей участников за счет нераспределенной прибыли прошлых лет, а не в результате переоценки основных фондов (средств) положения указанного </a:t>
            </a:r>
            <a:r>
              <a:rPr lang="ru-RU" sz="1600" dirty="0">
                <a:solidFill>
                  <a:srgbClr val="025373"/>
                </a:solidFill>
                <a:latin typeface="Calibri" panose="020F0502020204030204" pitchFamily="34" charset="0"/>
                <a:cs typeface="Calibri" panose="020F0502020204030204" pitchFamily="34" charset="0"/>
                <a:hlinkClick r:id="rId2"/>
              </a:rPr>
              <a:t>пункта статьи 217</a:t>
            </a:r>
            <a:r>
              <a:rPr lang="ru-RU" sz="1600" dirty="0">
                <a:solidFill>
                  <a:srgbClr val="025373"/>
                </a:solidFill>
                <a:latin typeface="Calibri" panose="020F0502020204030204" pitchFamily="34" charset="0"/>
                <a:cs typeface="Calibri" panose="020F0502020204030204" pitchFamily="34" charset="0"/>
              </a:rPr>
              <a:t> Кодекса не применяются, а доход в виде разницы между первоначальной и новой номинальной стоимостью долей участников общества подлежит обложению налогом на доходы физических лиц на общих основаниях</a:t>
            </a:r>
            <a:r>
              <a:rPr lang="ru-RU" sz="1600" dirty="0">
                <a:solidFill>
                  <a:srgbClr val="00206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xmlns="" val="40599139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D68EB778-A583-46AA-B7EC-722A530D7E40}"/>
              </a:ext>
            </a:extLst>
          </p:cNvPr>
          <p:cNvSpPr/>
          <p:nvPr/>
        </p:nvSpPr>
        <p:spPr>
          <a:xfrm>
            <a:off x="1214414" y="195486"/>
            <a:ext cx="6750496" cy="461665"/>
          </a:xfrm>
          <a:prstGeom prst="rect">
            <a:avLst/>
          </a:prstGeom>
        </p:spPr>
        <p:txBody>
          <a:bodyPr wrap="square">
            <a:spAutoFit/>
          </a:bodyPr>
          <a:lstStyle/>
          <a:p>
            <a:pPr algn="ctr">
              <a:defRPr/>
            </a:pPr>
            <a:r>
              <a:rPr lang="ru-RU" sz="2400" b="1" dirty="0">
                <a:solidFill>
                  <a:srgbClr val="025373"/>
                </a:solidFill>
                <a:latin typeface="Calibri" panose="020F0502020204030204" pitchFamily="34" charset="0"/>
                <a:cs typeface="Calibri" panose="020F0502020204030204" pitchFamily="34" charset="0"/>
              </a:rPr>
              <a:t>НДФЛ с % по вкладам ст. 214.2 НК РФ</a:t>
            </a:r>
          </a:p>
        </p:txBody>
      </p:sp>
      <p:sp>
        <p:nvSpPr>
          <p:cNvPr id="3" name="Прямоугольник 2">
            <a:extLst>
              <a:ext uri="{FF2B5EF4-FFF2-40B4-BE49-F238E27FC236}">
                <a16:creationId xmlns:a16="http://schemas.microsoft.com/office/drawing/2014/main" xmlns="" id="{53279C16-B9F1-4D1A-8EC8-969E4829F615}"/>
              </a:ext>
            </a:extLst>
          </p:cNvPr>
          <p:cNvSpPr/>
          <p:nvPr/>
        </p:nvSpPr>
        <p:spPr>
          <a:xfrm>
            <a:off x="285720" y="785800"/>
            <a:ext cx="8462744" cy="3524042"/>
          </a:xfrm>
          <a:prstGeom prst="rect">
            <a:avLst/>
          </a:prstGeom>
        </p:spPr>
        <p:txBody>
          <a:bodyPr wrap="square">
            <a:spAutoFit/>
          </a:bodyPr>
          <a:lstStyle/>
          <a:p>
            <a:pPr indent="504000" algn="just">
              <a:spcBef>
                <a:spcPts val="600"/>
              </a:spcBef>
            </a:pPr>
            <a:r>
              <a:rPr lang="ru-RU" altLang="ru-RU" sz="1600" dirty="0">
                <a:solidFill>
                  <a:srgbClr val="025373"/>
                </a:solidFill>
                <a:latin typeface="Calibri" pitchFamily="34" charset="0"/>
                <a:cs typeface="+mn-cs"/>
              </a:rPr>
              <a:t>Согласно ст. 214.2 НК РФ налогом облагается </a:t>
            </a:r>
            <a:r>
              <a:rPr lang="ru-RU" altLang="ru-RU" sz="1600" b="1" dirty="0">
                <a:solidFill>
                  <a:srgbClr val="025373"/>
                </a:solidFill>
                <a:latin typeface="Calibri" pitchFamily="34" charset="0"/>
                <a:cs typeface="+mn-cs"/>
              </a:rPr>
              <a:t>совокупный процентный доход по вкладам </a:t>
            </a:r>
            <a:r>
              <a:rPr lang="ru-RU" altLang="ru-RU" sz="1600" dirty="0">
                <a:solidFill>
                  <a:srgbClr val="025373"/>
                </a:solidFill>
                <a:latin typeface="Calibri" pitchFamily="34" charset="0"/>
                <a:cs typeface="+mn-cs"/>
              </a:rPr>
              <a:t>(остаткам на счетах) в российских банках, выплаченный физическому лицу за налоговый период (календарный год), </a:t>
            </a:r>
            <a:r>
              <a:rPr lang="ru-RU" altLang="ru-RU" sz="1600" b="1" dirty="0">
                <a:solidFill>
                  <a:srgbClr val="025373"/>
                </a:solidFill>
                <a:latin typeface="Calibri" pitchFamily="34" charset="0"/>
                <a:cs typeface="+mn-cs"/>
              </a:rPr>
              <a:t>за вычетом не облагаемого налогом процентного дохода.</a:t>
            </a:r>
          </a:p>
          <a:p>
            <a:pPr indent="504000" algn="just">
              <a:spcBef>
                <a:spcPts val="600"/>
              </a:spcBef>
            </a:pPr>
            <a:r>
              <a:rPr lang="ru-RU" altLang="ru-RU" sz="1600" dirty="0">
                <a:solidFill>
                  <a:srgbClr val="025373"/>
                </a:solidFill>
                <a:latin typeface="Calibri" pitchFamily="34" charset="0"/>
                <a:cs typeface="+mn-cs"/>
              </a:rPr>
              <a:t>Сумма банковского вклада (как рублевого, так и валютного) является имуществом физического лица, а не его доходом, поэтому не может подлежать обложению НДФЛ в принципе.</a:t>
            </a:r>
          </a:p>
          <a:p>
            <a:pPr indent="504000" algn="just">
              <a:spcBef>
                <a:spcPts val="600"/>
              </a:spcBef>
            </a:pPr>
            <a:r>
              <a:rPr lang="ru-RU" altLang="ru-RU" sz="1600" b="1" dirty="0">
                <a:solidFill>
                  <a:srgbClr val="025373"/>
                </a:solidFill>
                <a:latin typeface="Calibri" pitchFamily="34" charset="0"/>
                <a:cs typeface="+mn-cs"/>
              </a:rPr>
              <a:t>Не облагаемый налогом процентный доход рассчитывается как произведение суммы 1 млн руб. и ключевой ставки ЦБ РФ (</a:t>
            </a:r>
            <a:r>
              <a:rPr lang="en-US" altLang="ru-RU" sz="1600" b="1" dirty="0">
                <a:solidFill>
                  <a:srgbClr val="025373"/>
                </a:solidFill>
                <a:latin typeface="Calibri" pitchFamily="34" charset="0"/>
                <a:cs typeface="+mn-cs"/>
              </a:rPr>
              <a:t>max</a:t>
            </a:r>
            <a:r>
              <a:rPr lang="ru-RU" altLang="ru-RU" sz="1600" b="1" dirty="0">
                <a:solidFill>
                  <a:srgbClr val="025373"/>
                </a:solidFill>
                <a:latin typeface="Calibri" pitchFamily="34" charset="0"/>
                <a:cs typeface="+mn-cs"/>
              </a:rPr>
              <a:t> на первое число каждого месяца в течение указанного календарного года)</a:t>
            </a:r>
            <a:endParaRPr lang="ru-RU" altLang="ru-RU" sz="1600" dirty="0">
              <a:solidFill>
                <a:srgbClr val="025373"/>
              </a:solidFill>
              <a:latin typeface="Calibri" pitchFamily="34" charset="0"/>
              <a:cs typeface="+mn-cs"/>
            </a:endParaRPr>
          </a:p>
          <a:p>
            <a:pPr indent="504000" algn="just">
              <a:spcBef>
                <a:spcPts val="600"/>
              </a:spcBef>
            </a:pPr>
            <a:r>
              <a:rPr lang="ru-RU" altLang="ru-RU" sz="1600" dirty="0">
                <a:solidFill>
                  <a:srgbClr val="025373"/>
                </a:solidFill>
                <a:latin typeface="Calibri" pitchFamily="34" charset="0"/>
                <a:cs typeface="+mn-cs"/>
              </a:rPr>
              <a:t>Проценты, выплаченные физическому лицу по валютным счетам, для целей расчета налога будут пересчитываться в рубли по официальному обменному курсу ЦБ РФ, установленному на день фактического получения такого дохода. </a:t>
            </a:r>
          </a:p>
        </p:txBody>
      </p:sp>
    </p:spTree>
    <p:extLst>
      <p:ext uri="{BB962C8B-B14F-4D97-AF65-F5344CB8AC3E}">
        <p14:creationId xmlns:p14="http://schemas.microsoft.com/office/powerpoint/2010/main" xmlns="" val="3151143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D68EB778-A583-46AA-B7EC-722A530D7E40}"/>
              </a:ext>
            </a:extLst>
          </p:cNvPr>
          <p:cNvSpPr/>
          <p:nvPr/>
        </p:nvSpPr>
        <p:spPr>
          <a:xfrm>
            <a:off x="1214414" y="195486"/>
            <a:ext cx="6750496" cy="461665"/>
          </a:xfrm>
          <a:prstGeom prst="rect">
            <a:avLst/>
          </a:prstGeom>
        </p:spPr>
        <p:txBody>
          <a:bodyPr wrap="square">
            <a:spAutoFit/>
          </a:bodyPr>
          <a:lstStyle/>
          <a:p>
            <a:pPr algn="ctr">
              <a:defRPr/>
            </a:pPr>
            <a:r>
              <a:rPr lang="ru-RU" sz="2400" b="1" dirty="0">
                <a:solidFill>
                  <a:srgbClr val="025373"/>
                </a:solidFill>
                <a:latin typeface="Calibri" panose="020F0502020204030204" pitchFamily="34" charset="0"/>
                <a:cs typeface="Calibri" panose="020F0502020204030204" pitchFamily="34" charset="0"/>
              </a:rPr>
              <a:t>НДФЛ с % по вкладам ст. 214.2 НК РФ</a:t>
            </a:r>
          </a:p>
        </p:txBody>
      </p:sp>
      <p:sp>
        <p:nvSpPr>
          <p:cNvPr id="3" name="Прямоугольник 2">
            <a:extLst>
              <a:ext uri="{FF2B5EF4-FFF2-40B4-BE49-F238E27FC236}">
                <a16:creationId xmlns:a16="http://schemas.microsoft.com/office/drawing/2014/main" xmlns="" id="{53279C16-B9F1-4D1A-8EC8-969E4829F615}"/>
              </a:ext>
            </a:extLst>
          </p:cNvPr>
          <p:cNvSpPr/>
          <p:nvPr/>
        </p:nvSpPr>
        <p:spPr>
          <a:xfrm>
            <a:off x="285720" y="785800"/>
            <a:ext cx="8462744" cy="4031873"/>
          </a:xfrm>
          <a:prstGeom prst="rect">
            <a:avLst/>
          </a:prstGeom>
        </p:spPr>
        <p:txBody>
          <a:bodyPr wrap="square">
            <a:spAutoFit/>
          </a:bodyPr>
          <a:lstStyle/>
          <a:p>
            <a:r>
              <a:rPr lang="ru-RU" sz="1600" dirty="0">
                <a:solidFill>
                  <a:srgbClr val="025373"/>
                </a:solidFill>
                <a:latin typeface="Calibri" panose="020F0502020204030204" pitchFamily="34" charset="0"/>
                <a:cs typeface="Calibri" panose="020F0502020204030204" pitchFamily="34" charset="0"/>
                <a:hlinkClick r:id="rId2"/>
              </a:rPr>
              <a:t>Федеральным законом от 08.08.2024 № 259-ФЗ</a:t>
            </a:r>
            <a:r>
              <a:rPr lang="ru-RU" sz="1600" dirty="0">
                <a:solidFill>
                  <a:srgbClr val="025373"/>
                </a:solidFill>
                <a:latin typeface="Calibri" panose="020F0502020204030204" pitchFamily="34" charset="0"/>
                <a:cs typeface="Calibri" panose="020F0502020204030204" pitchFamily="34" charset="0"/>
              </a:rPr>
              <a:t> в статью 214.2 НК РФ внесены изменения, уточняющие порядок налогообложения процентных доходов граждан, согласно которым при исчислении суммы НДФЛ в отношении процентных доходов по долгосрочным банковским вкладам вычет </a:t>
            </a:r>
            <a:r>
              <a:rPr lang="ru-RU" sz="1600" b="1" dirty="0">
                <a:solidFill>
                  <a:srgbClr val="025373"/>
                </a:solidFill>
                <a:latin typeface="Calibri" panose="020F0502020204030204" pitchFamily="34" charset="0"/>
                <a:cs typeface="Calibri" panose="020F0502020204030204" pitchFamily="34" charset="0"/>
              </a:rPr>
              <a:t>рассчитывается исходя из сумм процентов, начисленных за каждый год действия договора вклада.</a:t>
            </a:r>
          </a:p>
          <a:p>
            <a:r>
              <a:rPr lang="ru-RU" sz="1600" dirty="0">
                <a:solidFill>
                  <a:srgbClr val="025373"/>
                </a:solidFill>
                <a:latin typeface="Calibri" panose="020F0502020204030204" pitchFamily="34" charset="0"/>
                <a:cs typeface="Calibri" panose="020F0502020204030204" pitchFamily="34" charset="0"/>
              </a:rPr>
              <a:t>Для этих целей, положениями абзацев вторым и третьим пункта 1 статьи 214.2 НК РФ (в редакции Федерального закона № 259-ФЗ) определен порядок расчета величины превышения, используемой налоговым органом при определении налоговой базы.</a:t>
            </a:r>
          </a:p>
          <a:p>
            <a:r>
              <a:rPr lang="ru-RU" sz="1600" dirty="0">
                <a:solidFill>
                  <a:srgbClr val="025373"/>
                </a:solidFill>
                <a:latin typeface="Calibri" panose="020F0502020204030204" pitchFamily="34" charset="0"/>
                <a:cs typeface="Calibri" panose="020F0502020204030204" pitchFamily="34" charset="0"/>
              </a:rPr>
              <a:t>Эти изменения затрагивают налогообложение банковских вкладов, которые одновременно </a:t>
            </a:r>
            <a:r>
              <a:rPr lang="ru-RU" sz="1600" b="1" dirty="0">
                <a:solidFill>
                  <a:srgbClr val="025373"/>
                </a:solidFill>
                <a:latin typeface="Calibri" panose="020F0502020204030204" pitchFamily="34" charset="0"/>
                <a:cs typeface="Calibri" panose="020F0502020204030204" pitchFamily="34" charset="0"/>
              </a:rPr>
              <a:t>соответствуют двум условиям</a:t>
            </a:r>
            <a:r>
              <a:rPr lang="ru-RU" sz="1600" dirty="0">
                <a:solidFill>
                  <a:srgbClr val="025373"/>
                </a:solidFill>
                <a:latin typeface="Calibri" panose="020F0502020204030204" pitchFamily="34" charset="0"/>
                <a:cs typeface="Calibri" panose="020F0502020204030204" pitchFamily="34" charset="0"/>
              </a:rPr>
              <a:t>:</a:t>
            </a:r>
          </a:p>
          <a:p>
            <a:pPr>
              <a:buFont typeface="Arial" pitchFamily="34" charset="0"/>
              <a:buChar char="•"/>
            </a:pPr>
            <a:r>
              <a:rPr lang="ru-RU" sz="1600" dirty="0">
                <a:solidFill>
                  <a:srgbClr val="025373"/>
                </a:solidFill>
                <a:latin typeface="Calibri" panose="020F0502020204030204" pitchFamily="34" charset="0"/>
                <a:cs typeface="Calibri" panose="020F0502020204030204" pitchFamily="34" charset="0"/>
              </a:rPr>
              <a:t>срок действия вклада согласно условиям договора банковского вклада превышает 15 месяцев;</a:t>
            </a:r>
          </a:p>
          <a:p>
            <a:pPr>
              <a:buFont typeface="Arial" pitchFamily="34" charset="0"/>
              <a:buChar char="•"/>
            </a:pPr>
            <a:r>
              <a:rPr lang="ru-RU" sz="1600" dirty="0">
                <a:solidFill>
                  <a:srgbClr val="025373"/>
                </a:solidFill>
                <a:latin typeface="Calibri" panose="020F0502020204030204" pitchFamily="34" charset="0"/>
                <a:cs typeface="Calibri" panose="020F0502020204030204" pitchFamily="34" charset="0"/>
              </a:rPr>
              <a:t>выплата процентов, по условиям договора банковского вклада, производится в конце срока действия вклада.</a:t>
            </a:r>
          </a:p>
          <a:p>
            <a:r>
              <a:rPr lang="ru-RU" sz="1600" dirty="0">
                <a:solidFill>
                  <a:srgbClr val="025373"/>
                </a:solidFill>
                <a:latin typeface="Calibri" panose="020F0502020204030204" pitchFamily="34" charset="0"/>
                <a:cs typeface="Calibri" panose="020F0502020204030204" pitchFamily="34" charset="0"/>
              </a:rPr>
              <a:t>Изменения вступают в силу с 01.01.2025 и распространяются на доходы, полученные налогоплательщиками начиная с налогового периода 2023 года.</a:t>
            </a:r>
          </a:p>
        </p:txBody>
      </p:sp>
    </p:spTree>
    <p:extLst>
      <p:ext uri="{BB962C8B-B14F-4D97-AF65-F5344CB8AC3E}">
        <p14:creationId xmlns:p14="http://schemas.microsoft.com/office/powerpoint/2010/main" xmlns="" val="3151143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699542"/>
            <a:ext cx="8429684" cy="4062651"/>
          </a:xfrm>
          <a:prstGeom prst="rect">
            <a:avLst/>
          </a:prstGeom>
        </p:spPr>
        <p:txBody>
          <a:bodyPr wrap="square">
            <a:spAutoFit/>
          </a:bodyPr>
          <a:lstStyle/>
          <a:p>
            <a:r>
              <a:rPr lang="ru-RU" sz="1600" dirty="0">
                <a:solidFill>
                  <a:schemeClr val="tx2"/>
                </a:solidFill>
                <a:latin typeface="Calibri" pitchFamily="34" charset="0"/>
                <a:cs typeface="Calibri" pitchFamily="34" charset="0"/>
              </a:rPr>
              <a:t>И.И. Иванова в 2024 г. были открыты вклады в трех банках на территории РФ на следующих условиях:</a:t>
            </a:r>
          </a:p>
          <a:p>
            <a:r>
              <a:rPr lang="ru-RU" sz="1600" dirty="0">
                <a:solidFill>
                  <a:schemeClr val="tx2"/>
                </a:solidFill>
                <a:latin typeface="Calibri" pitchFamily="34" charset="0"/>
                <a:cs typeface="Calibri" pitchFamily="34" charset="0"/>
              </a:rPr>
              <a:t>в банке А вклад на год на сумму 1 300 000 руб. под 20% годовых;</a:t>
            </a:r>
          </a:p>
          <a:p>
            <a:r>
              <a:rPr lang="ru-RU" sz="1600" dirty="0">
                <a:solidFill>
                  <a:schemeClr val="tx2"/>
                </a:solidFill>
                <a:latin typeface="Calibri" pitchFamily="34" charset="0"/>
                <a:cs typeface="Calibri" pitchFamily="34" charset="0"/>
              </a:rPr>
              <a:t>в банке Б вклад на 270 дней на сумму 900 000 руб. под 17,6% годовых;</a:t>
            </a:r>
          </a:p>
          <a:p>
            <a:r>
              <a:rPr lang="ru-RU" sz="1600" dirty="0">
                <a:solidFill>
                  <a:schemeClr val="tx2"/>
                </a:solidFill>
                <a:latin typeface="Calibri" pitchFamily="34" charset="0"/>
                <a:cs typeface="Calibri" pitchFamily="34" charset="0"/>
              </a:rPr>
              <a:t>в банке В вклад на год на сумму 400 000 руб. под 0,5% годовых.</a:t>
            </a:r>
          </a:p>
          <a:p>
            <a:r>
              <a:rPr lang="ru-RU" sz="1600" dirty="0">
                <a:solidFill>
                  <a:schemeClr val="tx2"/>
                </a:solidFill>
                <a:latin typeface="Calibri" pitchFamily="34" charset="0"/>
                <a:cs typeface="Calibri" pitchFamily="34" charset="0"/>
              </a:rPr>
              <a:t>Допустим, что по итогам года И.И. Иванов получил следующий процентный доход: от банка А - 260 000 руб., от банка Б - 117 173 руб., от банка В - 2 000 руб.</a:t>
            </a:r>
          </a:p>
          <a:p>
            <a:r>
              <a:rPr lang="ru-RU" sz="1600" dirty="0">
                <a:solidFill>
                  <a:schemeClr val="tx2"/>
                </a:solidFill>
                <a:latin typeface="Calibri" pitchFamily="34" charset="0"/>
                <a:cs typeface="Calibri" pitchFamily="34" charset="0"/>
              </a:rPr>
              <a:t>Для целей налогообложения НДФЛ учитывается доход И.И. Иванова по вкладам в банках А и Б в сумме 377 173 руб. (260 000 руб. + 117 173 руб.).</a:t>
            </a:r>
          </a:p>
          <a:p>
            <a:r>
              <a:rPr lang="ru-RU" sz="1600" dirty="0">
                <a:solidFill>
                  <a:schemeClr val="tx2"/>
                </a:solidFill>
                <a:latin typeface="Calibri" pitchFamily="34" charset="0"/>
                <a:cs typeface="Calibri" pitchFamily="34" charset="0"/>
              </a:rPr>
              <a:t>Доход по вкладу в банке В (2 000 руб.) для целей налогообложения не учитывается, так как процентная ставка в течение календарного года не превышала 1% годовых.</a:t>
            </a:r>
          </a:p>
          <a:p>
            <a:r>
              <a:rPr lang="ru-RU" sz="1600" dirty="0">
                <a:solidFill>
                  <a:schemeClr val="tx2"/>
                </a:solidFill>
                <a:latin typeface="Calibri" pitchFamily="34" charset="0"/>
                <a:cs typeface="Calibri" pitchFamily="34" charset="0"/>
              </a:rPr>
              <a:t>Максимальное значение ключевой ставки Банка России за 2024 г. (из действовавших по состоянию на первое число каждого месяца) составило 21%. Следовательно, предельная необлагаемая сумма процентов равна 210 000 руб. (1 </a:t>
            </a:r>
            <a:r>
              <a:rPr lang="ru-RU" sz="1600" dirty="0" err="1">
                <a:solidFill>
                  <a:schemeClr val="tx2"/>
                </a:solidFill>
                <a:latin typeface="Calibri" pitchFamily="34" charset="0"/>
                <a:cs typeface="Calibri" pitchFamily="34" charset="0"/>
              </a:rPr>
              <a:t>млн</a:t>
            </a:r>
            <a:r>
              <a:rPr lang="ru-RU" sz="1600" dirty="0">
                <a:solidFill>
                  <a:schemeClr val="tx2"/>
                </a:solidFill>
                <a:latin typeface="Calibri" pitchFamily="34" charset="0"/>
                <a:cs typeface="Calibri" pitchFamily="34" charset="0"/>
              </a:rPr>
              <a:t> руб. </a:t>
            </a:r>
            <a:r>
              <a:rPr lang="ru-RU" sz="1600" dirty="0" err="1">
                <a:solidFill>
                  <a:schemeClr val="tx2"/>
                </a:solidFill>
                <a:latin typeface="Calibri" pitchFamily="34" charset="0"/>
                <a:cs typeface="Calibri" pitchFamily="34" charset="0"/>
              </a:rPr>
              <a:t>x</a:t>
            </a:r>
            <a:r>
              <a:rPr lang="ru-RU" sz="1600" dirty="0">
                <a:solidFill>
                  <a:schemeClr val="tx2"/>
                </a:solidFill>
                <a:latin typeface="Calibri" pitchFamily="34" charset="0"/>
                <a:cs typeface="Calibri" pitchFamily="34" charset="0"/>
              </a:rPr>
              <a:t> 21%).</a:t>
            </a:r>
          </a:p>
          <a:p>
            <a:r>
              <a:rPr lang="ru-RU" sz="1600" dirty="0">
                <a:solidFill>
                  <a:schemeClr val="tx2"/>
                </a:solidFill>
                <a:latin typeface="Calibri" pitchFamily="34" charset="0"/>
                <a:cs typeface="Calibri" pitchFamily="34" charset="0"/>
              </a:rPr>
              <a:t>НДФЛ облагается доход в сумме 167 173 руб. (377 173 руб. - 210 000 руб.).</a:t>
            </a:r>
          </a:p>
          <a:p>
            <a:r>
              <a:rPr lang="ru-RU" sz="1600" dirty="0">
                <a:solidFill>
                  <a:schemeClr val="tx2"/>
                </a:solidFill>
                <a:latin typeface="Calibri" pitchFamily="34" charset="0"/>
                <a:cs typeface="Calibri" pitchFamily="34" charset="0"/>
              </a:rPr>
              <a:t>Сумма налога составляет 21 732 руб. (167 173 руб. </a:t>
            </a:r>
            <a:r>
              <a:rPr lang="ru-RU" sz="1600" dirty="0" err="1">
                <a:solidFill>
                  <a:schemeClr val="tx2"/>
                </a:solidFill>
                <a:latin typeface="Calibri" pitchFamily="34" charset="0"/>
                <a:cs typeface="Calibri" pitchFamily="34" charset="0"/>
              </a:rPr>
              <a:t>x</a:t>
            </a:r>
            <a:r>
              <a:rPr lang="ru-RU" sz="1600" dirty="0">
                <a:solidFill>
                  <a:schemeClr val="tx2"/>
                </a:solidFill>
                <a:latin typeface="Calibri" pitchFamily="34" charset="0"/>
                <a:cs typeface="Calibri" pitchFamily="34" charset="0"/>
              </a:rPr>
              <a:t> 13%) (п. 6 ст. 52 НК РФ).</a:t>
            </a:r>
          </a:p>
        </p:txBody>
      </p:sp>
      <p:sp>
        <p:nvSpPr>
          <p:cNvPr id="4" name="Прямоугольник 3"/>
          <p:cNvSpPr/>
          <p:nvPr/>
        </p:nvSpPr>
        <p:spPr>
          <a:xfrm>
            <a:off x="500034" y="285734"/>
            <a:ext cx="1077539" cy="400110"/>
          </a:xfrm>
          <a:prstGeom prst="rect">
            <a:avLst/>
          </a:prstGeom>
        </p:spPr>
        <p:txBody>
          <a:bodyPr wrap="none">
            <a:spAutoFit/>
          </a:bodyPr>
          <a:lstStyle/>
          <a:p>
            <a:r>
              <a:rPr lang="ru-RU" sz="2000" b="1" dirty="0">
                <a:solidFill>
                  <a:srgbClr val="025373"/>
                </a:solidFill>
                <a:latin typeface="Calibri" panose="020F0502020204030204" pitchFamily="34" charset="0"/>
                <a:cs typeface="Calibri" panose="020F0502020204030204" pitchFamily="34" charset="0"/>
              </a:rPr>
              <a:t>Пример</a:t>
            </a:r>
            <a:endParaRPr lang="ru-RU" sz="2000" dirty="0">
              <a:solidFill>
                <a:srgbClr val="025373"/>
              </a:solidFill>
            </a:endParaRPr>
          </a:p>
        </p:txBody>
      </p:sp>
    </p:spTree>
    <p:extLst>
      <p:ext uri="{BB962C8B-B14F-4D97-AF65-F5344CB8AC3E}">
        <p14:creationId xmlns:p14="http://schemas.microsoft.com/office/powerpoint/2010/main" xmlns="" val="1303998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xmlns="" id="{37B632E6-F85D-44B0-E289-B5FB706BBB85}"/>
              </a:ext>
            </a:extLst>
          </p:cNvPr>
          <p:cNvSpPr txBox="1"/>
          <p:nvPr/>
        </p:nvSpPr>
        <p:spPr>
          <a:xfrm>
            <a:off x="312773" y="970513"/>
            <a:ext cx="8602627"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4" name="TextBox 13">
            <a:extLst>
              <a:ext uri="{FF2B5EF4-FFF2-40B4-BE49-F238E27FC236}">
                <a16:creationId xmlns:a16="http://schemas.microsoft.com/office/drawing/2014/main" xmlns="" id="{FFEE596B-A331-10BD-7E7A-8EF49DE36EE6}"/>
              </a:ext>
            </a:extLst>
          </p:cNvPr>
          <p:cNvSpPr txBox="1"/>
          <p:nvPr/>
        </p:nvSpPr>
        <p:spPr>
          <a:xfrm>
            <a:off x="1835696" y="123478"/>
            <a:ext cx="6097656" cy="830997"/>
          </a:xfrm>
          <a:prstGeom prst="rect">
            <a:avLst/>
          </a:prstGeom>
          <a:noFill/>
        </p:spPr>
        <p:txBody>
          <a:bodyPr wrap="square">
            <a:spAutoFit/>
          </a:bodyPr>
          <a:lstStyle/>
          <a:p>
            <a:pPr algn="ctr"/>
            <a:r>
              <a:rPr lang="ru-RU" altLang="ru-RU" sz="2400" b="1" dirty="0">
                <a:solidFill>
                  <a:srgbClr val="025373"/>
                </a:solidFill>
                <a:latin typeface="Calibri" pitchFamily="34" charset="0"/>
              </a:rPr>
              <a:t>Иные выплаты для дистанционных работников</a:t>
            </a:r>
          </a:p>
        </p:txBody>
      </p:sp>
      <p:sp>
        <p:nvSpPr>
          <p:cNvPr id="11" name="Прямоугольник 10"/>
          <p:cNvSpPr/>
          <p:nvPr/>
        </p:nvSpPr>
        <p:spPr>
          <a:xfrm>
            <a:off x="333375" y="1186756"/>
            <a:ext cx="8515350" cy="1754326"/>
          </a:xfrm>
          <a:prstGeom prst="rect">
            <a:avLst/>
          </a:prstGeom>
        </p:spPr>
        <p:txBody>
          <a:bodyPr wrap="square">
            <a:spAutoFit/>
          </a:bodyPr>
          <a:lstStyle/>
          <a:p>
            <a:r>
              <a:rPr lang="ru-RU" dirty="0">
                <a:solidFill>
                  <a:srgbClr val="025373"/>
                </a:solidFill>
                <a:latin typeface="Calibri" pitchFamily="34" charset="0"/>
              </a:rPr>
              <a:t>К иным выплатам относятся выплаты, производимые в рамках трудовых отношений и связанные с выполнением работником трудовой функции дистанционно (</a:t>
            </a:r>
            <a:r>
              <a:rPr lang="ru-RU" b="1" dirty="0">
                <a:solidFill>
                  <a:srgbClr val="025373"/>
                </a:solidFill>
                <a:latin typeface="Calibri" pitchFamily="34" charset="0"/>
              </a:rPr>
              <a:t>например, оплата отпуска, командировочные расходы, денежная компенсация работникам при нарушении работодателем установленного срока выплаты заработной платы, материальная помощь, пособие по временной нетрудоспособности, выплаты при увольнении</a:t>
            </a:r>
            <a:r>
              <a:rPr lang="ru-RU" dirty="0">
                <a:solidFill>
                  <a:srgbClr val="025373"/>
                </a:solidFill>
                <a:latin typeface="Calibri" pitchFamily="34" charset="0"/>
              </a:rPr>
              <a:t>).</a:t>
            </a:r>
          </a:p>
        </p:txBody>
      </p:sp>
      <p:sp>
        <p:nvSpPr>
          <p:cNvPr id="13" name="Прямоугольник 12"/>
          <p:cNvSpPr/>
          <p:nvPr/>
        </p:nvSpPr>
        <p:spPr>
          <a:xfrm>
            <a:off x="395536" y="4515966"/>
            <a:ext cx="8210550" cy="369332"/>
          </a:xfrm>
          <a:prstGeom prst="rect">
            <a:avLst/>
          </a:prstGeom>
        </p:spPr>
        <p:txBody>
          <a:bodyPr wrap="square">
            <a:spAutoFit/>
          </a:bodyPr>
          <a:lstStyle/>
          <a:p>
            <a:r>
              <a:rPr lang="ru-RU" b="1" dirty="0">
                <a:solidFill>
                  <a:srgbClr val="025373"/>
                </a:solidFill>
                <a:latin typeface="Calibri" pitchFamily="34" charset="0"/>
              </a:rPr>
              <a:t>Письмо ФНС России от 15.04.2024 N ЗГ-2-11/5893</a:t>
            </a:r>
          </a:p>
        </p:txBody>
      </p:sp>
    </p:spTree>
    <p:extLst>
      <p:ext uri="{BB962C8B-B14F-4D97-AF65-F5344CB8AC3E}">
        <p14:creationId xmlns:p14="http://schemas.microsoft.com/office/powerpoint/2010/main" xmlns="" val="3535757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771550"/>
            <a:ext cx="8429684" cy="4031873"/>
          </a:xfrm>
          <a:prstGeom prst="rect">
            <a:avLst/>
          </a:prstGeom>
        </p:spPr>
        <p:txBody>
          <a:bodyPr wrap="square">
            <a:spAutoFit/>
          </a:bodyPr>
          <a:lstStyle/>
          <a:p>
            <a:r>
              <a:rPr lang="ru-RU" sz="1600" dirty="0">
                <a:solidFill>
                  <a:schemeClr val="tx2"/>
                </a:solidFill>
                <a:latin typeface="Calibri" pitchFamily="34" charset="0"/>
                <a:cs typeface="Calibri" pitchFamily="34" charset="0"/>
              </a:rPr>
              <a:t>Процентный доход по вкладам налогоплательщика за 2023 год составил 175 000 руб., при этом:</a:t>
            </a:r>
            <a:br>
              <a:rPr lang="ru-RU" sz="1600" dirty="0">
                <a:solidFill>
                  <a:schemeClr val="tx2"/>
                </a:solidFill>
                <a:latin typeface="Calibri" pitchFamily="34" charset="0"/>
                <a:cs typeface="Calibri" pitchFamily="34" charset="0"/>
              </a:rPr>
            </a:br>
            <a:r>
              <a:rPr lang="ru-RU" sz="1600" dirty="0">
                <a:solidFill>
                  <a:schemeClr val="tx2"/>
                </a:solidFill>
                <a:latin typeface="Calibri" pitchFamily="34" charset="0"/>
                <a:cs typeface="Calibri" pitchFamily="34" charset="0"/>
              </a:rPr>
              <a:t>75 000 рублей налогоплательщик получил по краткосрочному вкладу (срок действия менее 1 года);</a:t>
            </a:r>
            <a:br>
              <a:rPr lang="ru-RU" sz="1600" dirty="0">
                <a:solidFill>
                  <a:schemeClr val="tx2"/>
                </a:solidFill>
                <a:latin typeface="Calibri" pitchFamily="34" charset="0"/>
                <a:cs typeface="Calibri" pitchFamily="34" charset="0"/>
              </a:rPr>
            </a:br>
            <a:r>
              <a:rPr lang="ru-RU" sz="1600" dirty="0">
                <a:solidFill>
                  <a:schemeClr val="tx2"/>
                </a:solidFill>
                <a:latin typeface="Calibri" pitchFamily="34" charset="0"/>
                <a:cs typeface="Calibri" pitchFamily="34" charset="0"/>
              </a:rPr>
              <a:t>100 000 рублей по долгосрочному вкладу (срок при открытии более 15 месяцев, выплата процентов в конце срока действия), из которых 25 000 рублей начислено за 2023 год, 75 000 рублей - за 2022 год.</a:t>
            </a:r>
            <a:br>
              <a:rPr lang="ru-RU" sz="1600" dirty="0">
                <a:solidFill>
                  <a:schemeClr val="tx2"/>
                </a:solidFill>
                <a:latin typeface="Calibri" pitchFamily="34" charset="0"/>
                <a:cs typeface="Calibri" pitchFamily="34" charset="0"/>
              </a:rPr>
            </a:br>
            <a:r>
              <a:rPr lang="ru-RU" sz="1600" dirty="0">
                <a:solidFill>
                  <a:schemeClr val="tx2"/>
                </a:solidFill>
                <a:latin typeface="Calibri" pitchFamily="34" charset="0"/>
                <a:cs typeface="Calibri" pitchFamily="34" charset="0"/>
              </a:rPr>
              <a:t>Тогда, сначала процентный доход уменьшается на величину необлагаемого минимума за 2023 год - 150 000 руб. Полученный сверх этой суммы совокупный процентный доход (25 000 рублей) уменьшается за счет сформированной в 2022 году величины превышения (так как в 2022 году доходы в виде процентов были освобождены от налогообложения остаток величины превышения за этот период равен 200 000).</a:t>
            </a:r>
            <a:br>
              <a:rPr lang="ru-RU" sz="1600" dirty="0">
                <a:solidFill>
                  <a:schemeClr val="tx2"/>
                </a:solidFill>
                <a:latin typeface="Calibri" pitchFamily="34" charset="0"/>
                <a:cs typeface="Calibri" pitchFamily="34" charset="0"/>
              </a:rPr>
            </a:br>
            <a:r>
              <a:rPr lang="ru-RU" sz="1600" dirty="0">
                <a:solidFill>
                  <a:schemeClr val="tx2"/>
                </a:solidFill>
                <a:latin typeface="Calibri" pitchFamily="34" charset="0"/>
                <a:cs typeface="Calibri" pitchFamily="34" charset="0"/>
              </a:rPr>
              <a:t>Итого, налоговая база за 2023 год = 0 рублей, остаток величины превышения для учета в дальнейшем:</a:t>
            </a:r>
            <a:br>
              <a:rPr lang="ru-RU" sz="1600" dirty="0">
                <a:solidFill>
                  <a:schemeClr val="tx2"/>
                </a:solidFill>
                <a:latin typeface="Calibri" pitchFamily="34" charset="0"/>
                <a:cs typeface="Calibri" pitchFamily="34" charset="0"/>
              </a:rPr>
            </a:br>
            <a:r>
              <a:rPr lang="ru-RU" sz="1600" dirty="0">
                <a:solidFill>
                  <a:schemeClr val="tx2"/>
                </a:solidFill>
                <a:latin typeface="Calibri" pitchFamily="34" charset="0"/>
                <a:cs typeface="Calibri" pitchFamily="34" charset="0"/>
              </a:rPr>
              <a:t>за 2023 год – 0 рублей;</a:t>
            </a:r>
            <a:br>
              <a:rPr lang="ru-RU" sz="1600" dirty="0">
                <a:solidFill>
                  <a:schemeClr val="tx2"/>
                </a:solidFill>
                <a:latin typeface="Calibri" pitchFamily="34" charset="0"/>
                <a:cs typeface="Calibri" pitchFamily="34" charset="0"/>
              </a:rPr>
            </a:br>
            <a:r>
              <a:rPr lang="ru-RU" sz="1600" dirty="0">
                <a:solidFill>
                  <a:schemeClr val="tx2"/>
                </a:solidFill>
                <a:latin typeface="Calibri" pitchFamily="34" charset="0"/>
                <a:cs typeface="Calibri" pitchFamily="34" charset="0"/>
              </a:rPr>
              <a:t>за 2022 год – 200 000 минус 25 000 = 175 000 рублей.</a:t>
            </a:r>
          </a:p>
        </p:txBody>
      </p:sp>
      <p:sp>
        <p:nvSpPr>
          <p:cNvPr id="4" name="Прямоугольник 3"/>
          <p:cNvSpPr/>
          <p:nvPr/>
        </p:nvSpPr>
        <p:spPr>
          <a:xfrm>
            <a:off x="539552" y="267494"/>
            <a:ext cx="1077539" cy="400110"/>
          </a:xfrm>
          <a:prstGeom prst="rect">
            <a:avLst/>
          </a:prstGeom>
        </p:spPr>
        <p:txBody>
          <a:bodyPr wrap="none">
            <a:spAutoFit/>
          </a:bodyPr>
          <a:lstStyle/>
          <a:p>
            <a:r>
              <a:rPr lang="ru-RU" sz="2000" b="1" dirty="0">
                <a:solidFill>
                  <a:srgbClr val="025373"/>
                </a:solidFill>
                <a:latin typeface="Calibri" panose="020F0502020204030204" pitchFamily="34" charset="0"/>
                <a:cs typeface="Calibri" panose="020F0502020204030204" pitchFamily="34" charset="0"/>
              </a:rPr>
              <a:t>Пример</a:t>
            </a:r>
            <a:endParaRPr lang="ru-RU" sz="2000" dirty="0">
              <a:solidFill>
                <a:srgbClr val="025373"/>
              </a:solidFill>
            </a:endParaRPr>
          </a:p>
        </p:txBody>
      </p:sp>
    </p:spTree>
    <p:extLst>
      <p:ext uri="{BB962C8B-B14F-4D97-AF65-F5344CB8AC3E}">
        <p14:creationId xmlns:p14="http://schemas.microsoft.com/office/powerpoint/2010/main" xmlns="" val="13039987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Прямоугольник 3"/>
          <p:cNvSpPr>
            <a:spLocks noChangeArrowheads="1"/>
          </p:cNvSpPr>
          <p:nvPr/>
        </p:nvSpPr>
        <p:spPr bwMode="auto">
          <a:xfrm>
            <a:off x="1000100" y="357172"/>
            <a:ext cx="7078776" cy="3970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25" tIns="45712" rIns="91425" bIns="45712">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769216">
              <a:lnSpc>
                <a:spcPct val="90000"/>
              </a:lnSpc>
            </a:pPr>
            <a:r>
              <a:rPr lang="ru-RU" altLang="ru-RU" sz="2200" b="1" dirty="0">
                <a:solidFill>
                  <a:srgbClr val="025373"/>
                </a:solidFill>
                <a:latin typeface="Calibri" pitchFamily="34" charset="0"/>
                <a:cs typeface="+mn-cs"/>
              </a:rPr>
              <a:t>НДФЛ и компенсационные выплаты</a:t>
            </a:r>
          </a:p>
        </p:txBody>
      </p:sp>
      <p:sp>
        <p:nvSpPr>
          <p:cNvPr id="3" name="Прямоугольник 2"/>
          <p:cNvSpPr/>
          <p:nvPr/>
        </p:nvSpPr>
        <p:spPr>
          <a:xfrm>
            <a:off x="292117" y="1140251"/>
            <a:ext cx="8449406" cy="1792788"/>
          </a:xfrm>
          <a:prstGeom prst="rect">
            <a:avLst/>
          </a:prstGeom>
        </p:spPr>
        <p:txBody>
          <a:bodyPr wrap="square" lIns="68570" tIns="34285" rIns="68570" bIns="34285">
            <a:spAutoFit/>
          </a:bodyPr>
          <a:lstStyle/>
          <a:p>
            <a:pPr algn="just"/>
            <a:r>
              <a:rPr lang="ru-RU" sz="1600" b="1" dirty="0">
                <a:solidFill>
                  <a:srgbClr val="025373"/>
                </a:solidFill>
                <a:latin typeface="Calibri" pitchFamily="34" charset="0"/>
              </a:rPr>
              <a:t>С 1 января 2024 г</a:t>
            </a:r>
            <a:r>
              <a:rPr lang="ru-RU" sz="1600" dirty="0">
                <a:solidFill>
                  <a:srgbClr val="025373"/>
                </a:solidFill>
                <a:latin typeface="Calibri" pitchFamily="34" charset="0"/>
              </a:rPr>
              <a:t>., если вы компенсируете дистанционному работнику расходы, связанные с использованием его личного или арендованного оборудования, программно-технических средств, средств защиты информации и иных средств, эти суммы не облагаются НДФЛ в сумме, определяемой коллективным договором, локальным нормативным актом, трудовым договором, дополнительным соглашением к трудовому договору, но </a:t>
            </a:r>
            <a:r>
              <a:rPr lang="ru-RU" sz="1600" b="1" dirty="0">
                <a:solidFill>
                  <a:srgbClr val="025373"/>
                </a:solidFill>
                <a:latin typeface="Calibri" pitchFamily="34" charset="0"/>
              </a:rPr>
              <a:t>не более 35 руб. за каждый день выполнения трудовой функции дистанционно</a:t>
            </a:r>
            <a:r>
              <a:rPr lang="ru-RU" sz="1600" dirty="0">
                <a:solidFill>
                  <a:srgbClr val="025373"/>
                </a:solidFill>
                <a:latin typeface="Calibri" pitchFamily="34" charset="0"/>
              </a:rPr>
              <a:t>, либо в сумме фактически произведенных и документально подтвержденных расходов дистанционного работника </a:t>
            </a:r>
            <a:r>
              <a:rPr lang="ru-RU" sz="1600" dirty="0">
                <a:solidFill>
                  <a:srgbClr val="025373"/>
                </a:solidFill>
              </a:rPr>
              <a:t>.</a:t>
            </a:r>
          </a:p>
        </p:txBody>
      </p:sp>
      <p:sp>
        <p:nvSpPr>
          <p:cNvPr id="4" name="Прямоугольник 3"/>
          <p:cNvSpPr/>
          <p:nvPr/>
        </p:nvSpPr>
        <p:spPr>
          <a:xfrm>
            <a:off x="394533" y="4367313"/>
            <a:ext cx="2994748" cy="321384"/>
          </a:xfrm>
          <a:prstGeom prst="rect">
            <a:avLst/>
          </a:prstGeom>
        </p:spPr>
        <p:txBody>
          <a:bodyPr wrap="square" lIns="43955" tIns="21978" rIns="43955" bIns="21978">
            <a:spAutoFit/>
          </a:bodyPr>
          <a:lstStyle/>
          <a:p>
            <a:r>
              <a:rPr lang="ru-RU" b="1" dirty="0">
                <a:solidFill>
                  <a:srgbClr val="025373"/>
                </a:solidFill>
                <a:latin typeface="Calibri" pitchFamily="34" charset="0"/>
              </a:rPr>
              <a:t>п. 1 ст. 217 НК РФ</a:t>
            </a:r>
          </a:p>
        </p:txBody>
      </p:sp>
    </p:spTree>
    <p:extLst>
      <p:ext uri="{BB962C8B-B14F-4D97-AF65-F5344CB8AC3E}">
        <p14:creationId xmlns:p14="http://schemas.microsoft.com/office/powerpoint/2010/main" xmlns="" val="42351642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5234D8C0-B0FE-46C6-BAF8-A740392DE02B}"/>
              </a:ext>
            </a:extLst>
          </p:cNvPr>
          <p:cNvSpPr>
            <a:spLocks noGrp="1"/>
          </p:cNvSpPr>
          <p:nvPr>
            <p:ph type="ctrTitle" idx="4294967295"/>
          </p:nvPr>
        </p:nvSpPr>
        <p:spPr>
          <a:xfrm>
            <a:off x="642910" y="285734"/>
            <a:ext cx="7670006" cy="420290"/>
          </a:xfrm>
        </p:spPr>
        <p:txBody>
          <a:bodyPr>
            <a:noAutofit/>
          </a:bodyPr>
          <a:lstStyle/>
          <a:p>
            <a:pPr defTabSz="685800">
              <a:defRPr/>
            </a:pPr>
            <a:r>
              <a:rPr lang="ru-RU" altLang="ru-RU" sz="2200" b="1" dirty="0">
                <a:solidFill>
                  <a:srgbClr val="025373"/>
                </a:solidFill>
                <a:latin typeface="Calibri" pitchFamily="34" charset="0"/>
                <a:ea typeface="+mn-ea"/>
                <a:cs typeface="+mn-cs"/>
              </a:rPr>
              <a:t>Налогообложение выплат </a:t>
            </a:r>
            <a:r>
              <a:rPr lang="ru-RU" altLang="ru-RU" sz="2200" b="1" dirty="0" err="1">
                <a:solidFill>
                  <a:srgbClr val="025373"/>
                </a:solidFill>
                <a:latin typeface="Calibri" pitchFamily="34" charset="0"/>
                <a:ea typeface="+mn-ea"/>
                <a:cs typeface="+mn-cs"/>
              </a:rPr>
              <a:t>вахтовикам</a:t>
            </a:r>
            <a:endParaRPr lang="ru-RU" altLang="ru-RU" sz="2200" b="1" dirty="0">
              <a:solidFill>
                <a:srgbClr val="025373"/>
              </a:solidFill>
              <a:latin typeface="Calibri" pitchFamily="34" charset="0"/>
              <a:ea typeface="+mn-ea"/>
              <a:cs typeface="+mn-cs"/>
            </a:endParaRPr>
          </a:p>
        </p:txBody>
      </p:sp>
      <p:graphicFrame>
        <p:nvGraphicFramePr>
          <p:cNvPr id="2" name="Таблица 1">
            <a:extLst>
              <a:ext uri="{FF2B5EF4-FFF2-40B4-BE49-F238E27FC236}">
                <a16:creationId xmlns:a16="http://schemas.microsoft.com/office/drawing/2014/main" xmlns="" id="{87196D7C-028E-C82D-BBE8-1D007CCC6FB1}"/>
              </a:ext>
            </a:extLst>
          </p:cNvPr>
          <p:cNvGraphicFramePr>
            <a:graphicFrameLocks noGrp="1"/>
          </p:cNvGraphicFramePr>
          <p:nvPr/>
        </p:nvGraphicFramePr>
        <p:xfrm>
          <a:off x="285721" y="785800"/>
          <a:ext cx="8572560" cy="3929090"/>
        </p:xfrm>
        <a:graphic>
          <a:graphicData uri="http://schemas.openxmlformats.org/drawingml/2006/table">
            <a:tbl>
              <a:tblPr firstRow="1" firstCol="1" bandRow="1">
                <a:tableStyleId>{5C22544A-7EE6-4342-B048-85BDC9FD1C3A}</a:tableStyleId>
              </a:tblPr>
              <a:tblGrid>
                <a:gridCol w="2857520">
                  <a:extLst>
                    <a:ext uri="{9D8B030D-6E8A-4147-A177-3AD203B41FA5}">
                      <a16:colId xmlns:a16="http://schemas.microsoft.com/office/drawing/2014/main" xmlns="" val="2455567498"/>
                    </a:ext>
                  </a:extLst>
                </a:gridCol>
                <a:gridCol w="2857520">
                  <a:extLst>
                    <a:ext uri="{9D8B030D-6E8A-4147-A177-3AD203B41FA5}">
                      <a16:colId xmlns:a16="http://schemas.microsoft.com/office/drawing/2014/main" xmlns="" val="139076556"/>
                    </a:ext>
                  </a:extLst>
                </a:gridCol>
                <a:gridCol w="2857520">
                  <a:extLst>
                    <a:ext uri="{9D8B030D-6E8A-4147-A177-3AD203B41FA5}">
                      <a16:colId xmlns:a16="http://schemas.microsoft.com/office/drawing/2014/main" xmlns="" val="2947273150"/>
                    </a:ext>
                  </a:extLst>
                </a:gridCol>
              </a:tblGrid>
              <a:tr h="413106">
                <a:tc>
                  <a:txBody>
                    <a:bodyPr/>
                    <a:lstStyle/>
                    <a:p>
                      <a:pPr algn="ctr"/>
                      <a:r>
                        <a:rPr lang="ru-RU" sz="1100" dirty="0">
                          <a:solidFill>
                            <a:srgbClr val="025373"/>
                          </a:solidFill>
                          <a:effectLst/>
                        </a:rPr>
                        <a:t>Выплата</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pPr algn="ctr"/>
                      <a:r>
                        <a:rPr lang="ru-RU" sz="1100" dirty="0">
                          <a:solidFill>
                            <a:srgbClr val="025373"/>
                          </a:solidFill>
                          <a:effectLst/>
                        </a:rPr>
                        <a:t>Облагается НДФЛ или нет</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pPr algn="ctr"/>
                      <a:r>
                        <a:rPr lang="ru-RU" sz="1100" dirty="0">
                          <a:solidFill>
                            <a:srgbClr val="025373"/>
                          </a:solidFill>
                          <a:effectLst/>
                        </a:rPr>
                        <a:t>Обоснование</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extLst>
                  <a:ext uri="{0D108BD9-81ED-4DB2-BD59-A6C34878D82A}">
                    <a16:rowId xmlns:a16="http://schemas.microsoft.com/office/drawing/2014/main" xmlns="" val="610625993"/>
                  </a:ext>
                </a:extLst>
              </a:tr>
              <a:tr h="822762">
                <a:tc>
                  <a:txBody>
                    <a:bodyPr/>
                    <a:lstStyle/>
                    <a:p>
                      <a:r>
                        <a:rPr lang="ru-RU" sz="1100" dirty="0">
                          <a:solidFill>
                            <a:srgbClr val="025373"/>
                          </a:solidFill>
                          <a:effectLst/>
                        </a:rPr>
                        <a:t>Оплата жилья (в том числе и арендные платежи за площади, используемые для проживания </a:t>
                      </a:r>
                      <a:r>
                        <a:rPr lang="ru-RU" sz="1100" dirty="0" err="1">
                          <a:solidFill>
                            <a:srgbClr val="025373"/>
                          </a:solidFill>
                          <a:effectLst/>
                        </a:rPr>
                        <a:t>вахтовиков</a:t>
                      </a:r>
                      <a:r>
                        <a:rPr lang="ru-RU" sz="1100" dirty="0">
                          <a:solidFill>
                            <a:srgbClr val="025373"/>
                          </a:solidFill>
                          <a:effectLst/>
                        </a:rPr>
                        <a:t>)</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r>
                        <a:rPr lang="ru-RU" sz="1100" dirty="0">
                          <a:solidFill>
                            <a:srgbClr val="025373"/>
                          </a:solidFill>
                          <a:effectLst/>
                        </a:rPr>
                        <a:t>Не облагается НДФЛ, поскольку работодатель по закону обязан оплачивать проживание </a:t>
                      </a:r>
                      <a:r>
                        <a:rPr lang="ru-RU" sz="1100" dirty="0" err="1">
                          <a:solidFill>
                            <a:srgbClr val="025373"/>
                          </a:solidFill>
                          <a:effectLst/>
                        </a:rPr>
                        <a:t>сотрудников-вахтовиков</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r>
                        <a:rPr lang="ru-RU" sz="1100" u="none" dirty="0">
                          <a:solidFill>
                            <a:srgbClr val="025373"/>
                          </a:solidFill>
                          <a:effectLst/>
                        </a:rPr>
                        <a:t>Статья 297 ТК</a:t>
                      </a:r>
                      <a:endParaRPr lang="ru-RU" sz="1100" u="none"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extLst>
                  <a:ext uri="{0D108BD9-81ED-4DB2-BD59-A6C34878D82A}">
                    <a16:rowId xmlns:a16="http://schemas.microsoft.com/office/drawing/2014/main" xmlns="" val="2189285604"/>
                  </a:ext>
                </a:extLst>
              </a:tr>
              <a:tr h="966402">
                <a:tc>
                  <a:txBody>
                    <a:bodyPr/>
                    <a:lstStyle/>
                    <a:p>
                      <a:r>
                        <a:rPr lang="ru-RU" sz="1100" dirty="0">
                          <a:solidFill>
                            <a:srgbClr val="025373"/>
                          </a:solidFill>
                          <a:effectLst/>
                        </a:rPr>
                        <a:t>Оплата проезда от местонахождения организации (пункта сбора) к месту работы вахтовым методом и обратно или компенсация расходов на проезд</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r>
                        <a:rPr lang="ru-RU" sz="1100" dirty="0">
                          <a:solidFill>
                            <a:srgbClr val="025373"/>
                          </a:solidFill>
                          <a:effectLst/>
                        </a:rPr>
                        <a:t>Не облагается НДФЛ – работодатель обязан доставлять сотрудников от места сбора до вахтового поселка и обратно</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r>
                        <a:rPr lang="ru-RU" sz="1100" u="none" dirty="0">
                          <a:solidFill>
                            <a:srgbClr val="025373"/>
                          </a:solidFill>
                          <a:effectLst/>
                        </a:rPr>
                        <a:t>Пункт 2.5 положений, утвержденных постановлением Госкомтруда СССР, Секретариата ВЦСПС и Минздрава СССР от 31.12.1987 № 794/33-82</a:t>
                      </a:r>
                      <a:endParaRPr lang="ru-RU" sz="1100" u="none"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extLst>
                  <a:ext uri="{0D108BD9-81ED-4DB2-BD59-A6C34878D82A}">
                    <a16:rowId xmlns:a16="http://schemas.microsoft.com/office/drawing/2014/main" xmlns="" val="375735896"/>
                  </a:ext>
                </a:extLst>
              </a:tr>
              <a:tr h="718171">
                <a:tc>
                  <a:txBody>
                    <a:bodyPr/>
                    <a:lstStyle/>
                    <a:p>
                      <a:r>
                        <a:rPr lang="ru-RU" sz="1100" dirty="0">
                          <a:solidFill>
                            <a:srgbClr val="025373"/>
                          </a:solidFill>
                          <a:effectLst/>
                        </a:rPr>
                        <a:t>Оплату проезда от места жительства до места нахождения работодателя или пункта сбора</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r>
                        <a:rPr lang="ru-RU" sz="1100" dirty="0">
                          <a:solidFill>
                            <a:srgbClr val="025373"/>
                          </a:solidFill>
                          <a:effectLst/>
                        </a:rPr>
                        <a:t>Не облагается НДФЛ с 1 марта 2023 года</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r>
                        <a:rPr lang="ru-RU" sz="1100" u="none" dirty="0">
                          <a:solidFill>
                            <a:srgbClr val="025373"/>
                          </a:solidFill>
                          <a:effectLst/>
                        </a:rPr>
                        <a:t>ч. 10 ст. 302 ТК, </a:t>
                      </a:r>
                    </a:p>
                    <a:p>
                      <a:r>
                        <a:rPr lang="ru-RU" sz="1100" u="none" dirty="0">
                          <a:solidFill>
                            <a:srgbClr val="025373"/>
                          </a:solidFill>
                          <a:effectLst/>
                        </a:rPr>
                        <a:t>письмо Минфина от 28.04.2023 № 03-04-06/40007</a:t>
                      </a:r>
                      <a:endParaRPr lang="ru-RU" sz="1100" u="none"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extLst>
                  <a:ext uri="{0D108BD9-81ED-4DB2-BD59-A6C34878D82A}">
                    <a16:rowId xmlns:a16="http://schemas.microsoft.com/office/drawing/2014/main" xmlns="" val="3493020195"/>
                  </a:ext>
                </a:extLst>
              </a:tr>
              <a:tr h="1008649">
                <a:tc>
                  <a:txBody>
                    <a:bodyPr/>
                    <a:lstStyle/>
                    <a:p>
                      <a:r>
                        <a:rPr lang="ru-RU" sz="1100" dirty="0">
                          <a:solidFill>
                            <a:srgbClr val="025373"/>
                          </a:solidFill>
                          <a:effectLst/>
                        </a:rPr>
                        <a:t>Оплата (предоставление) питания </a:t>
                      </a:r>
                      <a:r>
                        <a:rPr lang="ru-RU" sz="1100" dirty="0" err="1">
                          <a:solidFill>
                            <a:srgbClr val="025373"/>
                          </a:solidFill>
                          <a:effectLst/>
                        </a:rPr>
                        <a:t>вахтовикам</a:t>
                      </a:r>
                      <a:endParaRPr lang="ru-RU" sz="1100"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r>
                        <a:rPr lang="ru-RU" sz="1100">
                          <a:solidFill>
                            <a:srgbClr val="025373"/>
                          </a:solidFill>
                          <a:effectLst/>
                        </a:rPr>
                        <a:t>Облагается НДФЛ. Так как работодатель по своей инициативе оплачивает соответствующий проезд и питание вахтовиков. Это доходы сотрудников в натуральной форме</a:t>
                      </a:r>
                      <a:endParaRPr lang="ru-RU" sz="110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tc>
                  <a:txBody>
                    <a:bodyPr/>
                    <a:lstStyle/>
                    <a:p>
                      <a:r>
                        <a:rPr lang="ru-RU" sz="1100" u="none" dirty="0">
                          <a:solidFill>
                            <a:srgbClr val="025373"/>
                          </a:solidFill>
                          <a:effectLst/>
                        </a:rPr>
                        <a:t>Пункт 1 статьи 217, статья 211 НК</a:t>
                      </a:r>
                      <a:endParaRPr lang="ru-RU" sz="1100" u="none" dirty="0">
                        <a:solidFill>
                          <a:srgbClr val="025373"/>
                        </a:solidFill>
                        <a:effectLst/>
                        <a:latin typeface="Times New Roman" panose="02020603050405020304" pitchFamily="18" charset="0"/>
                        <a:ea typeface="Times New Roman" panose="02020603050405020304" pitchFamily="18" charset="0"/>
                      </a:endParaRPr>
                    </a:p>
                  </a:txBody>
                  <a:tcPr marL="71438" marR="71438" marT="35719" marB="35719">
                    <a:solidFill>
                      <a:schemeClr val="bg1">
                        <a:lumMod val="95000"/>
                      </a:schemeClr>
                    </a:solidFill>
                  </a:tcPr>
                </a:tc>
                <a:extLst>
                  <a:ext uri="{0D108BD9-81ED-4DB2-BD59-A6C34878D82A}">
                    <a16:rowId xmlns:a16="http://schemas.microsoft.com/office/drawing/2014/main" xmlns="" val="983181763"/>
                  </a:ext>
                </a:extLst>
              </a:tr>
            </a:tbl>
          </a:graphicData>
        </a:graphic>
      </p:graphicFrame>
      <p:sp>
        <p:nvSpPr>
          <p:cNvPr id="3" name="Rectangle 1">
            <a:extLst>
              <a:ext uri="{FF2B5EF4-FFF2-40B4-BE49-F238E27FC236}">
                <a16:creationId xmlns:a16="http://schemas.microsoft.com/office/drawing/2014/main" xmlns="" id="{7D8699FD-F97F-BA64-41BF-C4F739590E2A}"/>
              </a:ext>
            </a:extLst>
          </p:cNvPr>
          <p:cNvSpPr>
            <a:spLocks noChangeArrowheads="1"/>
          </p:cNvSpPr>
          <p:nvPr/>
        </p:nvSpPr>
        <p:spPr bwMode="auto">
          <a:xfrm flipV="1">
            <a:off x="606565" y="2061062"/>
            <a:ext cx="9166087" cy="3462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xmlns="" val="41974967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Прямоугольник 3"/>
          <p:cNvSpPr>
            <a:spLocks noChangeArrowheads="1"/>
          </p:cNvSpPr>
          <p:nvPr/>
        </p:nvSpPr>
        <p:spPr bwMode="auto">
          <a:xfrm>
            <a:off x="1000100" y="357172"/>
            <a:ext cx="7078776" cy="3970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25" tIns="45712" rIns="91425" bIns="45712">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769216">
              <a:lnSpc>
                <a:spcPct val="90000"/>
              </a:lnSpc>
            </a:pPr>
            <a:r>
              <a:rPr lang="ru-RU" altLang="ru-RU" sz="2200" b="1" dirty="0">
                <a:solidFill>
                  <a:srgbClr val="025373"/>
                </a:solidFill>
                <a:latin typeface="Calibri" pitchFamily="34" charset="0"/>
                <a:cs typeface="+mn-cs"/>
              </a:rPr>
              <a:t>НДФЛ и компенсационные выплаты</a:t>
            </a:r>
          </a:p>
        </p:txBody>
      </p:sp>
      <p:sp>
        <p:nvSpPr>
          <p:cNvPr id="3" name="Прямоугольник 2"/>
          <p:cNvSpPr/>
          <p:nvPr/>
        </p:nvSpPr>
        <p:spPr>
          <a:xfrm>
            <a:off x="292117" y="1140251"/>
            <a:ext cx="8449406" cy="623237"/>
          </a:xfrm>
          <a:prstGeom prst="rect">
            <a:avLst/>
          </a:prstGeom>
        </p:spPr>
        <p:txBody>
          <a:bodyPr wrap="square" lIns="68570" tIns="34285" rIns="68570" bIns="34285">
            <a:spAutoFit/>
          </a:bodyPr>
          <a:lstStyle/>
          <a:p>
            <a:r>
              <a:rPr lang="ru-RU" dirty="0">
                <a:solidFill>
                  <a:srgbClr val="025373"/>
                </a:solidFill>
                <a:latin typeface="Calibri" pitchFamily="34" charset="0"/>
              </a:rPr>
              <a:t>С 01.01.2025 необлагаемый размер выходного пособия при увольнении определяют исходя из среднего заработка, рассчитанного по </a:t>
            </a:r>
            <a:r>
              <a:rPr lang="ru-RU" b="1" dirty="0">
                <a:solidFill>
                  <a:srgbClr val="025373"/>
                </a:solidFill>
                <a:latin typeface="Calibri" pitchFamily="34" charset="0"/>
              </a:rPr>
              <a:t>правилам для детских пособий.</a:t>
            </a:r>
          </a:p>
        </p:txBody>
      </p:sp>
      <p:sp>
        <p:nvSpPr>
          <p:cNvPr id="4" name="Прямоугольник 3"/>
          <p:cNvSpPr/>
          <p:nvPr/>
        </p:nvSpPr>
        <p:spPr>
          <a:xfrm>
            <a:off x="394533" y="4367313"/>
            <a:ext cx="2994748" cy="321384"/>
          </a:xfrm>
          <a:prstGeom prst="rect">
            <a:avLst/>
          </a:prstGeom>
        </p:spPr>
        <p:txBody>
          <a:bodyPr wrap="square" lIns="43955" tIns="21978" rIns="43955" bIns="21978">
            <a:spAutoFit/>
          </a:bodyPr>
          <a:lstStyle/>
          <a:p>
            <a:r>
              <a:rPr lang="ru-RU" b="1" dirty="0">
                <a:solidFill>
                  <a:srgbClr val="025373"/>
                </a:solidFill>
                <a:latin typeface="Calibri" pitchFamily="34" charset="0"/>
              </a:rPr>
              <a:t>п. 1 ст. 217 НК РФ</a:t>
            </a:r>
          </a:p>
        </p:txBody>
      </p:sp>
    </p:spTree>
    <p:extLst>
      <p:ext uri="{BB962C8B-B14F-4D97-AF65-F5344CB8AC3E}">
        <p14:creationId xmlns:p14="http://schemas.microsoft.com/office/powerpoint/2010/main" xmlns="" val="42351642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xmlns="" id="{37B632E6-F85D-44B0-E289-B5FB706BBB85}"/>
              </a:ext>
            </a:extLst>
          </p:cNvPr>
          <p:cNvSpPr txBox="1"/>
          <p:nvPr/>
        </p:nvSpPr>
        <p:spPr>
          <a:xfrm>
            <a:off x="312773" y="970513"/>
            <a:ext cx="8602627" cy="523220"/>
          </a:xfrm>
          <a:prstGeom prst="rect">
            <a:avLst/>
          </a:prstGeom>
          <a:noFill/>
        </p:spPr>
        <p:txBody>
          <a:bodyPr wrap="square">
            <a:spAutoFit/>
          </a:bodyPr>
          <a:lstStyle/>
          <a:p>
            <a:pPr fontAlgn="base"/>
            <a:r>
              <a:rPr lang="ru-RU" sz="1400" dirty="0"/>
              <a:t> </a:t>
            </a:r>
          </a:p>
          <a:p>
            <a:pPr fontAlgn="base"/>
            <a:r>
              <a:rPr lang="ru-RU" sz="1400" dirty="0"/>
              <a:t>  </a:t>
            </a:r>
          </a:p>
        </p:txBody>
      </p:sp>
      <p:sp>
        <p:nvSpPr>
          <p:cNvPr id="10" name="Прямоугольник 9"/>
          <p:cNvSpPr/>
          <p:nvPr/>
        </p:nvSpPr>
        <p:spPr>
          <a:xfrm>
            <a:off x="251520" y="915566"/>
            <a:ext cx="8330184" cy="830997"/>
          </a:xfrm>
          <a:prstGeom prst="rect">
            <a:avLst/>
          </a:prstGeom>
        </p:spPr>
        <p:txBody>
          <a:bodyPr wrap="square">
            <a:spAutoFit/>
          </a:bodyPr>
          <a:lstStyle/>
          <a:p>
            <a:r>
              <a:rPr lang="ru-RU" sz="1600" dirty="0">
                <a:solidFill>
                  <a:srgbClr val="025373"/>
                </a:solidFill>
                <a:latin typeface="Calibri" pitchFamily="34" charset="0"/>
              </a:rPr>
              <a:t>Среднемесячный заработок при расчете выплаты при увольнении нужно исчислять так же, как при назначении пособия по беременности и родам и ежемесячного пособия по уходу за ребенком.</a:t>
            </a:r>
          </a:p>
        </p:txBody>
      </p:sp>
      <p:sp>
        <p:nvSpPr>
          <p:cNvPr id="12" name="Rectangle 1"/>
          <p:cNvSpPr>
            <a:spLocks noChangeArrowheads="1"/>
          </p:cNvSpPr>
          <p:nvPr/>
        </p:nvSpPr>
        <p:spPr bwMode="auto">
          <a:xfrm>
            <a:off x="1763688" y="293336"/>
            <a:ext cx="6792687"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altLang="ru-RU" sz="2200" b="1" dirty="0">
                <a:solidFill>
                  <a:srgbClr val="025373"/>
                </a:solidFill>
                <a:latin typeface="Calibri" pitchFamily="34" charset="0"/>
                <a:cs typeface="+mn-cs"/>
              </a:rPr>
              <a:t>Изменения в перечне необлагаемых выплат</a:t>
            </a:r>
          </a:p>
        </p:txBody>
      </p:sp>
      <p:graphicFrame>
        <p:nvGraphicFramePr>
          <p:cNvPr id="13" name="Таблица 12"/>
          <p:cNvGraphicFramePr>
            <a:graphicFrameLocks noGrp="1"/>
          </p:cNvGraphicFramePr>
          <p:nvPr/>
        </p:nvGraphicFramePr>
        <p:xfrm>
          <a:off x="395536" y="1851670"/>
          <a:ext cx="8112464" cy="978456"/>
        </p:xfrm>
        <a:graphic>
          <a:graphicData uri="http://schemas.openxmlformats.org/drawingml/2006/table">
            <a:tbl>
              <a:tblPr firstRow="1" firstCol="1" bandRow="1">
                <a:tableStyleId>{5C22544A-7EE6-4342-B048-85BDC9FD1C3A}</a:tableStyleId>
              </a:tblPr>
              <a:tblGrid>
                <a:gridCol w="992738">
                  <a:extLst>
                    <a:ext uri="{9D8B030D-6E8A-4147-A177-3AD203B41FA5}">
                      <a16:colId xmlns:a16="http://schemas.microsoft.com/office/drawing/2014/main" xmlns="" val="20000"/>
                    </a:ext>
                  </a:extLst>
                </a:gridCol>
                <a:gridCol w="228520">
                  <a:extLst>
                    <a:ext uri="{9D8B030D-6E8A-4147-A177-3AD203B41FA5}">
                      <a16:colId xmlns:a16="http://schemas.microsoft.com/office/drawing/2014/main" xmlns="" val="20001"/>
                    </a:ext>
                  </a:extLst>
                </a:gridCol>
                <a:gridCol w="2791920">
                  <a:extLst>
                    <a:ext uri="{9D8B030D-6E8A-4147-A177-3AD203B41FA5}">
                      <a16:colId xmlns:a16="http://schemas.microsoft.com/office/drawing/2014/main" xmlns="" val="20002"/>
                    </a:ext>
                  </a:extLst>
                </a:gridCol>
                <a:gridCol w="278198">
                  <a:extLst>
                    <a:ext uri="{9D8B030D-6E8A-4147-A177-3AD203B41FA5}">
                      <a16:colId xmlns:a16="http://schemas.microsoft.com/office/drawing/2014/main" xmlns="" val="20003"/>
                    </a:ext>
                  </a:extLst>
                </a:gridCol>
                <a:gridCol w="3821088">
                  <a:extLst>
                    <a:ext uri="{9D8B030D-6E8A-4147-A177-3AD203B41FA5}">
                      <a16:colId xmlns:a16="http://schemas.microsoft.com/office/drawing/2014/main" xmlns="" val="20004"/>
                    </a:ext>
                  </a:extLst>
                </a:gridCol>
              </a:tblGrid>
              <a:tr h="978456">
                <a:tc>
                  <a:txBody>
                    <a:bodyPr/>
                    <a:lstStyle/>
                    <a:p>
                      <a:pPr algn="ctr">
                        <a:lnSpc>
                          <a:spcPct val="107000"/>
                        </a:lnSpc>
                        <a:spcAft>
                          <a:spcPts val="0"/>
                        </a:spcAft>
                      </a:pPr>
                      <a:r>
                        <a:rPr lang="ru-RU" sz="1200" b="0" dirty="0">
                          <a:solidFill>
                            <a:schemeClr val="tx2"/>
                          </a:solidFill>
                          <a:effectLst/>
                        </a:rPr>
                        <a:t>Средний дневной заработок</a:t>
                      </a:r>
                      <a:endParaRPr lang="ru-RU" sz="1200" b="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rgbClr val="E6E0EB"/>
                    </a:solidFill>
                  </a:tcPr>
                </a:tc>
                <a:tc>
                  <a:txBody>
                    <a:bodyPr/>
                    <a:lstStyle/>
                    <a:p>
                      <a:pPr algn="ctr">
                        <a:lnSpc>
                          <a:spcPct val="107000"/>
                        </a:lnSpc>
                        <a:spcAft>
                          <a:spcPts val="0"/>
                        </a:spcAft>
                      </a:pPr>
                      <a:endParaRPr lang="ru-RU" sz="1200" b="0" dirty="0">
                        <a:solidFill>
                          <a:schemeClr val="tx2"/>
                        </a:solidFill>
                        <a:effectLst/>
                      </a:endParaRPr>
                    </a:p>
                    <a:p>
                      <a:pPr algn="ctr">
                        <a:lnSpc>
                          <a:spcPct val="107000"/>
                        </a:lnSpc>
                        <a:spcAft>
                          <a:spcPts val="0"/>
                        </a:spcAft>
                      </a:pPr>
                      <a:r>
                        <a:rPr lang="ru-RU" sz="1200" b="0" dirty="0">
                          <a:solidFill>
                            <a:schemeClr val="tx2"/>
                          </a:solidFill>
                          <a:effectLst/>
                        </a:rPr>
                        <a:t>=</a:t>
                      </a:r>
                      <a:endParaRPr lang="ru-RU" sz="1200" b="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rgbClr val="E6E0EB"/>
                    </a:solidFill>
                  </a:tcPr>
                </a:tc>
                <a:tc>
                  <a:txBody>
                    <a:bodyPr/>
                    <a:lstStyle/>
                    <a:p>
                      <a:pPr algn="ctr">
                        <a:lnSpc>
                          <a:spcPct val="107000"/>
                        </a:lnSpc>
                        <a:spcAft>
                          <a:spcPts val="0"/>
                        </a:spcAft>
                      </a:pPr>
                      <a:r>
                        <a:rPr lang="ru-RU" sz="1200" b="0" dirty="0">
                          <a:solidFill>
                            <a:schemeClr val="tx2"/>
                          </a:solidFill>
                          <a:effectLst/>
                        </a:rPr>
                        <a:t>Выплаты, на которые начислялись страховые взносы за 2 календарных года, предшествующих году события</a:t>
                      </a:r>
                      <a:endParaRPr lang="ru-RU" sz="1200" b="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rgbClr val="E6E0EB"/>
                    </a:solidFill>
                  </a:tcPr>
                </a:tc>
                <a:tc>
                  <a:txBody>
                    <a:bodyPr/>
                    <a:lstStyle/>
                    <a:p>
                      <a:pPr algn="ctr">
                        <a:lnSpc>
                          <a:spcPct val="107000"/>
                        </a:lnSpc>
                        <a:spcAft>
                          <a:spcPts val="0"/>
                        </a:spcAft>
                      </a:pPr>
                      <a:endParaRPr lang="ru-RU" sz="1200" b="0" dirty="0">
                        <a:solidFill>
                          <a:schemeClr val="tx2"/>
                        </a:solidFill>
                        <a:effectLst/>
                      </a:endParaRPr>
                    </a:p>
                    <a:p>
                      <a:pPr algn="ctr">
                        <a:lnSpc>
                          <a:spcPct val="107000"/>
                        </a:lnSpc>
                        <a:spcAft>
                          <a:spcPts val="0"/>
                        </a:spcAft>
                      </a:pPr>
                      <a:r>
                        <a:rPr lang="ru-RU" sz="1200" b="0" dirty="0">
                          <a:solidFill>
                            <a:schemeClr val="tx2"/>
                          </a:solidFill>
                          <a:effectLst/>
                        </a:rPr>
                        <a:t>/</a:t>
                      </a:r>
                      <a:endParaRPr lang="ru-RU" sz="1200" b="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rgbClr val="E6E0EB"/>
                    </a:solidFill>
                  </a:tcPr>
                </a:tc>
                <a:tc>
                  <a:txBody>
                    <a:bodyPr/>
                    <a:lstStyle/>
                    <a:p>
                      <a:pPr algn="ctr">
                        <a:lnSpc>
                          <a:spcPct val="107000"/>
                        </a:lnSpc>
                        <a:spcAft>
                          <a:spcPts val="0"/>
                        </a:spcAft>
                      </a:pPr>
                      <a:r>
                        <a:rPr lang="ru-RU" sz="1200" b="0" dirty="0">
                          <a:solidFill>
                            <a:schemeClr val="tx2"/>
                          </a:solidFill>
                          <a:effectLst/>
                        </a:rPr>
                        <a:t>Количество календарных дней в этих годах за вычетом периодов, когда работник был на больничном, в отпуске по </a:t>
                      </a:r>
                      <a:r>
                        <a:rPr lang="ru-RU" sz="1200" b="0" dirty="0" err="1">
                          <a:solidFill>
                            <a:schemeClr val="tx2"/>
                          </a:solidFill>
                          <a:effectLst/>
                        </a:rPr>
                        <a:t>БиР</a:t>
                      </a:r>
                      <a:r>
                        <a:rPr lang="ru-RU" sz="1200" b="0" dirty="0">
                          <a:solidFill>
                            <a:schemeClr val="tx2"/>
                          </a:solidFill>
                          <a:effectLst/>
                        </a:rPr>
                        <a:t>, в отпуске по уходу за ребенком и т.д.</a:t>
                      </a:r>
                      <a:endParaRPr lang="ru-RU" sz="1200" b="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rgbClr val="E6E0EB"/>
                    </a:solidFill>
                  </a:tcPr>
                </a:tc>
                <a:extLst>
                  <a:ext uri="{0D108BD9-81ED-4DB2-BD59-A6C34878D82A}">
                    <a16:rowId xmlns:a16="http://schemas.microsoft.com/office/drawing/2014/main" xmlns="" val="10000"/>
                  </a:ext>
                </a:extLst>
              </a:tr>
            </a:tbl>
          </a:graphicData>
        </a:graphic>
      </p:graphicFrame>
      <p:sp>
        <p:nvSpPr>
          <p:cNvPr id="15" name="Прямоугольник 14"/>
          <p:cNvSpPr/>
          <p:nvPr/>
        </p:nvSpPr>
        <p:spPr>
          <a:xfrm>
            <a:off x="395536" y="3075806"/>
            <a:ext cx="8028432" cy="369332"/>
          </a:xfrm>
          <a:prstGeom prst="rect">
            <a:avLst/>
          </a:prstGeom>
        </p:spPr>
        <p:txBody>
          <a:bodyPr wrap="square">
            <a:spAutoFit/>
          </a:bodyPr>
          <a:lstStyle/>
          <a:p>
            <a:r>
              <a:rPr lang="ru-RU" b="1" dirty="0">
                <a:solidFill>
                  <a:schemeClr val="tx2"/>
                </a:solidFill>
              </a:rPr>
              <a:t>Постановление Правительства РФ от 11.09.2021 N 1540</a:t>
            </a:r>
          </a:p>
        </p:txBody>
      </p:sp>
      <p:sp>
        <p:nvSpPr>
          <p:cNvPr id="16" name="Прямоугольник 15"/>
          <p:cNvSpPr/>
          <p:nvPr/>
        </p:nvSpPr>
        <p:spPr>
          <a:xfrm>
            <a:off x="467544" y="3723878"/>
            <a:ext cx="8485632" cy="338554"/>
          </a:xfrm>
          <a:prstGeom prst="rect">
            <a:avLst/>
          </a:prstGeom>
        </p:spPr>
        <p:txBody>
          <a:bodyPr wrap="square">
            <a:spAutoFit/>
          </a:bodyPr>
          <a:lstStyle/>
          <a:p>
            <a:r>
              <a:rPr lang="ru-RU" sz="1600" b="1" dirty="0">
                <a:solidFill>
                  <a:schemeClr val="tx2"/>
                </a:solidFill>
              </a:rPr>
              <a:t>Письмо Минфина России от 22.11.2024 N 03-04-06/117554</a:t>
            </a:r>
          </a:p>
        </p:txBody>
      </p:sp>
    </p:spTree>
    <p:extLst>
      <p:ext uri="{BB962C8B-B14F-4D97-AF65-F5344CB8AC3E}">
        <p14:creationId xmlns:p14="http://schemas.microsoft.com/office/powerpoint/2010/main" xmlns="" val="3535757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1C3857A-E252-6BFF-5F82-053CEA0F0EBE}"/>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xmlns="" id="{3CE5DD1E-A51D-687C-F4A2-63BFA24627CA}"/>
              </a:ext>
            </a:extLst>
          </p:cNvPr>
          <p:cNvSpPr>
            <a:spLocks noGrp="1"/>
          </p:cNvSpPr>
          <p:nvPr>
            <p:ph idx="1"/>
          </p:nvPr>
        </p:nvSpPr>
        <p:spPr>
          <a:xfrm>
            <a:off x="587502" y="916591"/>
            <a:ext cx="7886700" cy="3263504"/>
          </a:xfrm>
        </p:spPr>
        <p:txBody>
          <a:bodyPr>
            <a:normAutofit/>
          </a:bodyPr>
          <a:lstStyle/>
          <a:p>
            <a:pPr algn="l">
              <a:buNone/>
            </a:pPr>
            <a:r>
              <a:rPr lang="ru-RU" dirty="0">
                <a:latin typeface="Bahnschrift Condensed" panose="020B0502040204020203" pitchFamily="34" charset="0"/>
              </a:rPr>
              <a:t> </a:t>
            </a:r>
          </a:p>
        </p:txBody>
      </p:sp>
      <p:sp>
        <p:nvSpPr>
          <p:cNvPr id="4" name="TextBox 3">
            <a:extLst>
              <a:ext uri="{FF2B5EF4-FFF2-40B4-BE49-F238E27FC236}">
                <a16:creationId xmlns:a16="http://schemas.microsoft.com/office/drawing/2014/main" xmlns="" id="{B9B78DE0-2FFE-8049-30C5-458AFBD5D85A}"/>
              </a:ext>
            </a:extLst>
          </p:cNvPr>
          <p:cNvSpPr txBox="1"/>
          <p:nvPr/>
        </p:nvSpPr>
        <p:spPr>
          <a:xfrm>
            <a:off x="179512" y="4659982"/>
            <a:ext cx="5976664" cy="318549"/>
          </a:xfrm>
          <a:prstGeom prst="rect">
            <a:avLst/>
          </a:prstGeom>
          <a:noFill/>
        </p:spPr>
        <p:txBody>
          <a:bodyPr wrap="square" lIns="68580" tIns="34290" rIns="68580" bIns="34290">
            <a:spAutoFit/>
          </a:bodyPr>
          <a:lstStyle/>
          <a:p>
            <a:pPr indent="-171450">
              <a:lnSpc>
                <a:spcPct val="90000"/>
              </a:lnSpc>
            </a:pPr>
            <a:r>
              <a:rPr lang="ru-RU" b="1" dirty="0">
                <a:solidFill>
                  <a:srgbClr val="025373"/>
                </a:solidFill>
                <a:latin typeface="Calibri" pitchFamily="34" charset="0"/>
              </a:rPr>
              <a:t>Письмо ФНС России от 12.05.2025 N БС-4-11/4601@</a:t>
            </a:r>
          </a:p>
        </p:txBody>
      </p:sp>
      <p:sp>
        <p:nvSpPr>
          <p:cNvPr id="7" name="TextBox 6">
            <a:extLst>
              <a:ext uri="{FF2B5EF4-FFF2-40B4-BE49-F238E27FC236}">
                <a16:creationId xmlns:a16="http://schemas.microsoft.com/office/drawing/2014/main" xmlns="" id="{97EEEE3F-40E1-63C5-AC84-1C1504D87840}"/>
              </a:ext>
            </a:extLst>
          </p:cNvPr>
          <p:cNvSpPr txBox="1"/>
          <p:nvPr/>
        </p:nvSpPr>
        <p:spPr>
          <a:xfrm>
            <a:off x="568139" y="1907727"/>
            <a:ext cx="7936554" cy="346249"/>
          </a:xfrm>
          <a:prstGeom prst="rect">
            <a:avLst/>
          </a:prstGeom>
          <a:noFill/>
        </p:spPr>
        <p:txBody>
          <a:bodyPr wrap="square" lIns="68580" tIns="34290" rIns="68580" bIns="34290">
            <a:spAutoFit/>
          </a:bodyPr>
          <a:lstStyle/>
          <a:p>
            <a:pPr marL="171450" indent="-171450">
              <a:spcBef>
                <a:spcPts val="750"/>
              </a:spcBef>
              <a:spcAft>
                <a:spcPts val="1125"/>
              </a:spcAft>
            </a:pPr>
            <a:r>
              <a:rPr lang="ru-RU" dirty="0">
                <a:solidFill>
                  <a:srgbClr val="000000"/>
                </a:solidFill>
                <a:latin typeface="Bahnschrift SemiLight" panose="020B0502040204020203" pitchFamily="34" charset="0"/>
              </a:rPr>
              <a:t>    </a:t>
            </a:r>
          </a:p>
        </p:txBody>
      </p:sp>
      <p:sp>
        <p:nvSpPr>
          <p:cNvPr id="13" name="Прямоугольник 12">
            <a:extLst>
              <a:ext uri="{FF2B5EF4-FFF2-40B4-BE49-F238E27FC236}">
                <a16:creationId xmlns:a16="http://schemas.microsoft.com/office/drawing/2014/main" xmlns="" id="{DD471C0A-795C-5465-D2B7-246D66DB6496}"/>
              </a:ext>
            </a:extLst>
          </p:cNvPr>
          <p:cNvSpPr/>
          <p:nvPr/>
        </p:nvSpPr>
        <p:spPr>
          <a:xfrm>
            <a:off x="179512" y="267494"/>
            <a:ext cx="8229600" cy="4101123"/>
          </a:xfrm>
          <a:prstGeom prst="rect">
            <a:avLst/>
          </a:prstGeom>
        </p:spPr>
        <p:txBody>
          <a:bodyPr wrap="square" lIns="68580" tIns="34290" rIns="68580" bIns="34290">
            <a:spAutoFit/>
          </a:bodyPr>
          <a:lstStyle/>
          <a:p>
            <a:r>
              <a:rPr lang="ru-RU" altLang="ru-RU" sz="2200" b="1" dirty="0">
                <a:solidFill>
                  <a:srgbClr val="025373"/>
                </a:solidFill>
                <a:latin typeface="Calibri" pitchFamily="34" charset="0"/>
                <a:cs typeface="+mn-cs"/>
              </a:rPr>
              <a:t>Расчет необлагаемого лимита для расчета выходного пособия</a:t>
            </a:r>
          </a:p>
          <a:p>
            <a:pPr>
              <a:buNone/>
            </a:pPr>
            <a:endParaRPr lang="ru-RU" sz="2400" dirty="0">
              <a:latin typeface="Calibri" pitchFamily="34" charset="0"/>
              <a:cs typeface="Calibri" pitchFamily="34" charset="0"/>
            </a:endParaRPr>
          </a:p>
          <a:p>
            <a:r>
              <a:rPr lang="ru-RU" sz="1200" dirty="0">
                <a:solidFill>
                  <a:srgbClr val="025373"/>
                </a:solidFill>
                <a:latin typeface="Calibri" pitchFamily="34" charset="0"/>
                <a:cs typeface="Calibri" pitchFamily="34" charset="0"/>
              </a:rPr>
              <a:t>…для целей применения абзаца седьмого пункта 1 статьи 217 Кодекса средний месячный заработок исчисляется с учетом положений, установленных частью 1 статьи 14 Федерального закона N 255-ФЗ и пунктами 5 и 7 Положения N 1540, путем исчисления </a:t>
            </a:r>
            <a:r>
              <a:rPr lang="ru-RU" sz="1200" b="1" dirty="0">
                <a:solidFill>
                  <a:srgbClr val="025373"/>
                </a:solidFill>
                <a:latin typeface="Calibri" pitchFamily="34" charset="0"/>
                <a:cs typeface="Calibri" pitchFamily="34" charset="0"/>
              </a:rPr>
              <a:t>его за два календарных года, предшествующих году увольнения, в том числе за время работы (службы, иной деятельности) у другого работодателя и возможностью замены лет </a:t>
            </a:r>
            <a:r>
              <a:rPr lang="ru-RU" sz="1200" dirty="0">
                <a:solidFill>
                  <a:srgbClr val="025373"/>
                </a:solidFill>
                <a:latin typeface="Calibri" pitchFamily="34" charset="0"/>
                <a:cs typeface="Calibri" pitchFamily="34" charset="0"/>
              </a:rPr>
              <a:t>в случае, если в двух календарных годах, непосредственно предшествующих году увольнения либо в одном из указанных годов работник находился в отпуске по беременности и родам и (или) в отпуске по уходу за ребенком предшествующими календарными годами (календарным годом).</a:t>
            </a:r>
          </a:p>
          <a:p>
            <a:r>
              <a:rPr lang="ru-RU" sz="1200" dirty="0">
                <a:solidFill>
                  <a:srgbClr val="025373"/>
                </a:solidFill>
                <a:latin typeface="Calibri" pitchFamily="34" charset="0"/>
                <a:cs typeface="Calibri" pitchFamily="34" charset="0"/>
              </a:rPr>
              <a:t>средний месячный заработок для целей применения абзаца седьмого пункта 1 статьи 217 Кодекса, </a:t>
            </a:r>
            <a:r>
              <a:rPr lang="ru-RU" sz="1200" b="1" dirty="0">
                <a:solidFill>
                  <a:srgbClr val="025373"/>
                </a:solidFill>
                <a:latin typeface="Calibri" pitchFamily="34" charset="0"/>
                <a:cs typeface="Calibri" pitchFamily="34" charset="0"/>
              </a:rPr>
              <a:t>может быть рассчитан с учетом положений части 1.1 статьи 14 Федерального закона N 255-ФЗ и пункта 8 Положения N 1540 (МРОТ).</a:t>
            </a:r>
          </a:p>
          <a:p>
            <a:r>
              <a:rPr lang="ru-RU" sz="1200" dirty="0">
                <a:solidFill>
                  <a:srgbClr val="025373"/>
                </a:solidFill>
                <a:latin typeface="Calibri" pitchFamily="34" charset="0"/>
                <a:cs typeface="Calibri" pitchFamily="34" charset="0"/>
              </a:rPr>
              <a:t>С учетом положений части 5.1 статьи 14 Федерального закона N 255-ФЗ и пункта 24 Положения N 1540 средний месячный заработок для целей применения абзаца седьмого пункта 1 статьи 217 Кодекса </a:t>
            </a:r>
            <a:r>
              <a:rPr lang="ru-RU" sz="1200" b="1" dirty="0">
                <a:solidFill>
                  <a:srgbClr val="025373"/>
                </a:solidFill>
                <a:latin typeface="Calibri" pitchFamily="34" charset="0"/>
                <a:cs typeface="Calibri" pitchFamily="34" charset="0"/>
              </a:rPr>
              <a:t>рассчитывается путем умножения на 30,4 среднего дневного заработка</a:t>
            </a:r>
            <a:r>
              <a:rPr lang="ru-RU" sz="1200" dirty="0">
                <a:solidFill>
                  <a:srgbClr val="025373"/>
                </a:solidFill>
                <a:latin typeface="Calibri" pitchFamily="34" charset="0"/>
                <a:cs typeface="Calibri" pitchFamily="34" charset="0"/>
              </a:rPr>
              <a:t>, рассчитанного в соответствии с частями 3.1 и 3.2 статьи 14 Федерального закона N 255-ФЗ и пунктом 13 Положения N 1540.</a:t>
            </a:r>
          </a:p>
          <a:p>
            <a:r>
              <a:rPr lang="ru-RU" sz="1200" dirty="0">
                <a:solidFill>
                  <a:srgbClr val="025373"/>
                </a:solidFill>
                <a:latin typeface="Calibri" pitchFamily="34" charset="0"/>
                <a:cs typeface="Calibri" pitchFamily="34" charset="0"/>
              </a:rPr>
              <a:t>Кроме того, для определения среднего месячного заработка в целях применения абзаца седьмого пункта 1 статьи 217 Кодекса </a:t>
            </a:r>
            <a:r>
              <a:rPr lang="ru-RU" sz="1200" b="1" dirty="0">
                <a:solidFill>
                  <a:srgbClr val="025373"/>
                </a:solidFill>
                <a:latin typeface="Calibri" pitchFamily="34" charset="0"/>
                <a:cs typeface="Calibri" pitchFamily="34" charset="0"/>
              </a:rPr>
              <a:t>размер среднего дневного заработка не должен превышать установленные частью 3.3 статьи 14 Федерального закона N 255-ФЗ и пунктом 13.1 Положения N 1540 лимиты.</a:t>
            </a:r>
          </a:p>
          <a:p>
            <a:r>
              <a:rPr lang="ru-RU" sz="1200" dirty="0">
                <a:solidFill>
                  <a:srgbClr val="025373"/>
                </a:solidFill>
                <a:latin typeface="Calibri" pitchFamily="34" charset="0"/>
                <a:cs typeface="Calibri" pitchFamily="34" charset="0"/>
              </a:rPr>
              <a:t>При этом средний месячный заработок для целей применения абзаца седьмого пункта 1 статьи 217 Кодекса </a:t>
            </a:r>
            <a:r>
              <a:rPr lang="ru-RU" sz="1200" b="1" dirty="0">
                <a:solidFill>
                  <a:srgbClr val="025373"/>
                </a:solidFill>
                <a:latin typeface="Calibri" pitchFamily="34" charset="0"/>
                <a:cs typeface="Calibri" pitchFamily="34" charset="0"/>
              </a:rPr>
              <a:t>не должен превышать лимиты, установленные частью 3.2 статьи 14 Федерального закона N 255-ФЗ и пунктом 20 Положения N 1540.</a:t>
            </a:r>
          </a:p>
        </p:txBody>
      </p:sp>
    </p:spTree>
    <p:extLst>
      <p:ext uri="{BB962C8B-B14F-4D97-AF65-F5344CB8AC3E}">
        <p14:creationId xmlns:p14="http://schemas.microsoft.com/office/powerpoint/2010/main" xmlns="" val="2996141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3584628-0C21-BAD8-71DF-1BD29740ED1C}"/>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xmlns="" id="{B98B4686-7FFA-591F-98CD-8D668386957A}"/>
              </a:ext>
            </a:extLst>
          </p:cNvPr>
          <p:cNvSpPr>
            <a:spLocks noGrp="1"/>
          </p:cNvSpPr>
          <p:nvPr>
            <p:ph idx="1"/>
          </p:nvPr>
        </p:nvSpPr>
        <p:spPr>
          <a:xfrm>
            <a:off x="587502" y="916591"/>
            <a:ext cx="7886700" cy="3263504"/>
          </a:xfrm>
        </p:spPr>
        <p:txBody>
          <a:bodyPr>
            <a:normAutofit/>
          </a:bodyPr>
          <a:lstStyle/>
          <a:p>
            <a:pPr algn="l">
              <a:buNone/>
            </a:pPr>
            <a:r>
              <a:rPr lang="ru-RU" dirty="0">
                <a:latin typeface="Bahnschrift Condensed" panose="020B0502040204020203" pitchFamily="34" charset="0"/>
              </a:rPr>
              <a:t> </a:t>
            </a:r>
          </a:p>
        </p:txBody>
      </p:sp>
      <p:sp>
        <p:nvSpPr>
          <p:cNvPr id="7" name="TextBox 6">
            <a:extLst>
              <a:ext uri="{FF2B5EF4-FFF2-40B4-BE49-F238E27FC236}">
                <a16:creationId xmlns:a16="http://schemas.microsoft.com/office/drawing/2014/main" xmlns="" id="{39A0D4F2-F3CC-79FD-C3D3-9F099A8B3DDE}"/>
              </a:ext>
            </a:extLst>
          </p:cNvPr>
          <p:cNvSpPr txBox="1"/>
          <p:nvPr/>
        </p:nvSpPr>
        <p:spPr>
          <a:xfrm>
            <a:off x="568139" y="1907727"/>
            <a:ext cx="7936554" cy="346249"/>
          </a:xfrm>
          <a:prstGeom prst="rect">
            <a:avLst/>
          </a:prstGeom>
          <a:noFill/>
        </p:spPr>
        <p:txBody>
          <a:bodyPr wrap="square" lIns="68580" tIns="34290" rIns="68580" bIns="34290">
            <a:spAutoFit/>
          </a:bodyPr>
          <a:lstStyle/>
          <a:p>
            <a:pPr marL="171450" indent="-171450">
              <a:spcBef>
                <a:spcPts val="750"/>
              </a:spcBef>
              <a:spcAft>
                <a:spcPts val="1125"/>
              </a:spcAft>
            </a:pPr>
            <a:r>
              <a:rPr lang="ru-RU" dirty="0">
                <a:solidFill>
                  <a:srgbClr val="000000"/>
                </a:solidFill>
                <a:latin typeface="Bahnschrift SemiLight" panose="020B0502040204020203" pitchFamily="34" charset="0"/>
              </a:rPr>
              <a:t>    </a:t>
            </a:r>
          </a:p>
        </p:txBody>
      </p:sp>
      <p:sp>
        <p:nvSpPr>
          <p:cNvPr id="13" name="Прямоугольник 12">
            <a:extLst>
              <a:ext uri="{FF2B5EF4-FFF2-40B4-BE49-F238E27FC236}">
                <a16:creationId xmlns:a16="http://schemas.microsoft.com/office/drawing/2014/main" xmlns="" id="{3AC71CC2-527E-F947-773A-55FB63A6916C}"/>
              </a:ext>
            </a:extLst>
          </p:cNvPr>
          <p:cNvSpPr/>
          <p:nvPr/>
        </p:nvSpPr>
        <p:spPr>
          <a:xfrm>
            <a:off x="251520" y="267494"/>
            <a:ext cx="8229600" cy="4408899"/>
          </a:xfrm>
          <a:prstGeom prst="rect">
            <a:avLst/>
          </a:prstGeom>
        </p:spPr>
        <p:txBody>
          <a:bodyPr wrap="square" lIns="68580" tIns="34290" rIns="68580" bIns="34290">
            <a:spAutoFit/>
          </a:bodyPr>
          <a:lstStyle/>
          <a:p>
            <a:pPr algn="ctr"/>
            <a:r>
              <a:rPr lang="ru-RU" altLang="ru-RU" sz="2200" b="1" dirty="0">
                <a:solidFill>
                  <a:srgbClr val="025373"/>
                </a:solidFill>
                <a:latin typeface="Calibri" pitchFamily="34" charset="0"/>
                <a:cs typeface="+mn-cs"/>
              </a:rPr>
              <a:t>Алгоритм расчета необлагаемого лимита для расчета выходного пособия</a:t>
            </a:r>
          </a:p>
          <a:p>
            <a:pPr>
              <a:buNone/>
            </a:pPr>
            <a:endParaRPr lang="ru-RU" sz="1400" dirty="0">
              <a:latin typeface="Calibri" pitchFamily="34" charset="0"/>
              <a:cs typeface="Calibri" pitchFamily="34" charset="0"/>
            </a:endParaRPr>
          </a:p>
          <a:p>
            <a:r>
              <a:rPr lang="ru-RU" sz="1400" b="1" dirty="0">
                <a:solidFill>
                  <a:srgbClr val="025373"/>
                </a:solidFill>
                <a:latin typeface="Calibri" pitchFamily="34" charset="0"/>
                <a:cs typeface="Calibri" pitchFamily="34" charset="0"/>
              </a:rPr>
              <a:t>Взять зарплату работника за 2023 и 2024 годы</a:t>
            </a:r>
            <a:r>
              <a:rPr lang="ru-RU" sz="1400" dirty="0">
                <a:solidFill>
                  <a:srgbClr val="025373"/>
                </a:solidFill>
                <a:latin typeface="Calibri" pitchFamily="34" charset="0"/>
                <a:cs typeface="Calibri" pitchFamily="34" charset="0"/>
              </a:rPr>
              <a:t>. Учитывать при этом надо и зарплату, которую работник получил у прежнего работодателя. Если нет информации о размере среднего заработка за эти два года (один год), для расчёта надо учитывать размер МРОТ. В 2025 году — это 22 440 рублей. Можно заменить год или два, если работник в этот период находился в отпуске по </a:t>
            </a:r>
            <a:r>
              <a:rPr lang="ru-RU" sz="1400" dirty="0" err="1">
                <a:solidFill>
                  <a:srgbClr val="025373"/>
                </a:solidFill>
                <a:latin typeface="Calibri" pitchFamily="34" charset="0"/>
                <a:cs typeface="Calibri" pitchFamily="34" charset="0"/>
              </a:rPr>
              <a:t>БиР</a:t>
            </a:r>
            <a:r>
              <a:rPr lang="ru-RU" sz="1400" dirty="0">
                <a:solidFill>
                  <a:srgbClr val="025373"/>
                </a:solidFill>
                <a:latin typeface="Calibri" pitchFamily="34" charset="0"/>
                <a:cs typeface="Calibri" pitchFamily="34" charset="0"/>
              </a:rPr>
              <a:t> или в отпуске по уходу за ребёнком.</a:t>
            </a:r>
          </a:p>
          <a:p>
            <a:endParaRPr lang="ru-RU" sz="1400" dirty="0">
              <a:solidFill>
                <a:srgbClr val="025373"/>
              </a:solidFill>
              <a:latin typeface="Calibri" pitchFamily="34" charset="0"/>
              <a:cs typeface="Calibri" pitchFamily="34" charset="0"/>
            </a:endParaRPr>
          </a:p>
          <a:p>
            <a:r>
              <a:rPr lang="ru-RU" sz="1400" b="1" dirty="0">
                <a:solidFill>
                  <a:srgbClr val="025373"/>
                </a:solidFill>
                <a:latin typeface="Calibri" pitchFamily="34" charset="0"/>
                <a:cs typeface="Calibri" pitchFamily="34" charset="0"/>
              </a:rPr>
              <a:t>Определить средний дневной заработок</a:t>
            </a:r>
            <a:r>
              <a:rPr lang="ru-RU" sz="1400" dirty="0">
                <a:solidFill>
                  <a:srgbClr val="025373"/>
                </a:solidFill>
                <a:latin typeface="Calibri" pitchFamily="34" charset="0"/>
                <a:cs typeface="Calibri" pitchFamily="34" charset="0"/>
              </a:rPr>
              <a:t>. Для этого сумму заработка за 2023 и 2024 годы делят на количество календарных дней за 2 года. Размер среднего дневного заработка в 2025 году не может превышать 5 673,97 руб. ((2 225 000 руб. + 1 917 000 руб.)/ 730).</a:t>
            </a:r>
          </a:p>
          <a:p>
            <a:endParaRPr lang="ru-RU" sz="1400" dirty="0">
              <a:solidFill>
                <a:srgbClr val="025373"/>
              </a:solidFill>
              <a:latin typeface="Calibri" pitchFamily="34" charset="0"/>
              <a:cs typeface="Calibri" pitchFamily="34" charset="0"/>
            </a:endParaRPr>
          </a:p>
          <a:p>
            <a:r>
              <a:rPr lang="ru-RU" sz="1400" b="1" dirty="0">
                <a:solidFill>
                  <a:srgbClr val="025373"/>
                </a:solidFill>
                <a:latin typeface="Calibri" pitchFamily="34" charset="0"/>
                <a:cs typeface="Calibri" pitchFamily="34" charset="0"/>
              </a:rPr>
              <a:t>Определить средний месячный заработок</a:t>
            </a:r>
            <a:r>
              <a:rPr lang="ru-RU" sz="1400" dirty="0">
                <a:solidFill>
                  <a:srgbClr val="025373"/>
                </a:solidFill>
                <a:latin typeface="Calibri" pitchFamily="34" charset="0"/>
                <a:cs typeface="Calibri" pitchFamily="34" charset="0"/>
              </a:rPr>
              <a:t>. Для этого средний дневной заработок умножают на 30,4. Средний месячный заработок в 2025 году не может превышать 172 488,67 руб. (5 673,97 руб. х 30,4).</a:t>
            </a:r>
          </a:p>
          <a:p>
            <a:r>
              <a:rPr lang="ru-RU" sz="1400" b="1" dirty="0">
                <a:solidFill>
                  <a:srgbClr val="025373"/>
                </a:solidFill>
                <a:latin typeface="Calibri" pitchFamily="34" charset="0"/>
                <a:cs typeface="Calibri" pitchFamily="34" charset="0"/>
              </a:rPr>
              <a:t>Определить трёхкратный размер среднего месячного заработка</a:t>
            </a:r>
            <a:r>
              <a:rPr lang="ru-RU" sz="1400" dirty="0">
                <a:solidFill>
                  <a:srgbClr val="025373"/>
                </a:solidFill>
                <a:latin typeface="Calibri" pitchFamily="34" charset="0"/>
                <a:cs typeface="Calibri" pitchFamily="34" charset="0"/>
              </a:rPr>
              <a:t>. Средний месячный заработок х 3.</a:t>
            </a:r>
          </a:p>
          <a:p>
            <a:endParaRPr lang="ru-RU" sz="1400" dirty="0">
              <a:solidFill>
                <a:srgbClr val="025373"/>
              </a:solidFill>
              <a:latin typeface="Calibri" pitchFamily="34" charset="0"/>
              <a:cs typeface="Calibri" pitchFamily="34" charset="0"/>
            </a:endParaRPr>
          </a:p>
          <a:p>
            <a:r>
              <a:rPr lang="ru-RU" sz="1400" b="1" dirty="0">
                <a:solidFill>
                  <a:srgbClr val="025373"/>
                </a:solidFill>
                <a:latin typeface="Calibri" pitchFamily="34" charset="0"/>
                <a:cs typeface="Calibri" pitchFamily="34" charset="0"/>
              </a:rPr>
              <a:t>Сравнить размер выплаченного работнику выходного пособия с размером трёхкратного среднего месячного заработка</a:t>
            </a:r>
            <a:r>
              <a:rPr lang="ru-RU" sz="1400" dirty="0">
                <a:solidFill>
                  <a:srgbClr val="025373"/>
                </a:solidFill>
                <a:latin typeface="Calibri" pitchFamily="34" charset="0"/>
                <a:cs typeface="Calibri" pitchFamily="34" charset="0"/>
              </a:rPr>
              <a:t>. Если выходное пособие превышает трёхкратный средний месячный заработок, с суммы превышения удерживают НДФЛ.</a:t>
            </a:r>
          </a:p>
        </p:txBody>
      </p:sp>
    </p:spTree>
    <p:extLst>
      <p:ext uri="{BB962C8B-B14F-4D97-AF65-F5344CB8AC3E}">
        <p14:creationId xmlns:p14="http://schemas.microsoft.com/office/powerpoint/2010/main" xmlns="" val="26409447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3584628-0C21-BAD8-71DF-1BD29740ED1C}"/>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xmlns="" id="{B98B4686-7FFA-591F-98CD-8D668386957A}"/>
              </a:ext>
            </a:extLst>
          </p:cNvPr>
          <p:cNvSpPr>
            <a:spLocks noGrp="1"/>
          </p:cNvSpPr>
          <p:nvPr>
            <p:ph idx="1"/>
          </p:nvPr>
        </p:nvSpPr>
        <p:spPr>
          <a:xfrm>
            <a:off x="587502" y="916591"/>
            <a:ext cx="7886700" cy="3263504"/>
          </a:xfrm>
        </p:spPr>
        <p:txBody>
          <a:bodyPr>
            <a:normAutofit/>
          </a:bodyPr>
          <a:lstStyle/>
          <a:p>
            <a:pPr algn="l">
              <a:buNone/>
            </a:pPr>
            <a:r>
              <a:rPr lang="ru-RU" dirty="0">
                <a:latin typeface="Bahnschrift Condensed" panose="020B0502040204020203" pitchFamily="34" charset="0"/>
              </a:rPr>
              <a:t> </a:t>
            </a:r>
          </a:p>
        </p:txBody>
      </p:sp>
      <p:sp>
        <p:nvSpPr>
          <p:cNvPr id="7" name="TextBox 6">
            <a:extLst>
              <a:ext uri="{FF2B5EF4-FFF2-40B4-BE49-F238E27FC236}">
                <a16:creationId xmlns:a16="http://schemas.microsoft.com/office/drawing/2014/main" xmlns="" id="{39A0D4F2-F3CC-79FD-C3D3-9F099A8B3DDE}"/>
              </a:ext>
            </a:extLst>
          </p:cNvPr>
          <p:cNvSpPr txBox="1"/>
          <p:nvPr/>
        </p:nvSpPr>
        <p:spPr>
          <a:xfrm>
            <a:off x="568139" y="1907727"/>
            <a:ext cx="7936554" cy="346249"/>
          </a:xfrm>
          <a:prstGeom prst="rect">
            <a:avLst/>
          </a:prstGeom>
          <a:noFill/>
        </p:spPr>
        <p:txBody>
          <a:bodyPr wrap="square" lIns="68580" tIns="34290" rIns="68580" bIns="34290">
            <a:spAutoFit/>
          </a:bodyPr>
          <a:lstStyle/>
          <a:p>
            <a:pPr marL="171450" indent="-171450">
              <a:spcBef>
                <a:spcPts val="750"/>
              </a:spcBef>
              <a:spcAft>
                <a:spcPts val="1125"/>
              </a:spcAft>
            </a:pPr>
            <a:r>
              <a:rPr lang="ru-RU" dirty="0">
                <a:solidFill>
                  <a:srgbClr val="000000"/>
                </a:solidFill>
                <a:latin typeface="Bahnschrift SemiLight" panose="020B0502040204020203" pitchFamily="34" charset="0"/>
              </a:rPr>
              <a:t>    </a:t>
            </a:r>
          </a:p>
        </p:txBody>
      </p:sp>
      <p:sp>
        <p:nvSpPr>
          <p:cNvPr id="13" name="Прямоугольник 12">
            <a:extLst>
              <a:ext uri="{FF2B5EF4-FFF2-40B4-BE49-F238E27FC236}">
                <a16:creationId xmlns:a16="http://schemas.microsoft.com/office/drawing/2014/main" xmlns="" id="{3AC71CC2-527E-F947-773A-55FB63A6916C}"/>
              </a:ext>
            </a:extLst>
          </p:cNvPr>
          <p:cNvSpPr/>
          <p:nvPr/>
        </p:nvSpPr>
        <p:spPr>
          <a:xfrm>
            <a:off x="275093" y="136468"/>
            <a:ext cx="8229600" cy="1485022"/>
          </a:xfrm>
          <a:prstGeom prst="rect">
            <a:avLst/>
          </a:prstGeom>
        </p:spPr>
        <p:txBody>
          <a:bodyPr wrap="square" lIns="68580" tIns="34290" rIns="68580" bIns="34290">
            <a:spAutoFit/>
          </a:bodyPr>
          <a:lstStyle/>
          <a:p>
            <a:pPr algn="ctr"/>
            <a:r>
              <a:rPr lang="ru-RU" altLang="ru-RU" sz="2200" b="1" dirty="0">
                <a:solidFill>
                  <a:srgbClr val="025373"/>
                </a:solidFill>
                <a:latin typeface="Calibri" pitchFamily="34" charset="0"/>
                <a:cs typeface="+mn-cs"/>
              </a:rPr>
              <a:t>Алгоритм расчета необлагаемого лимита для </a:t>
            </a:r>
          </a:p>
          <a:p>
            <a:pPr algn="ctr"/>
            <a:r>
              <a:rPr lang="ru-RU" altLang="ru-RU" sz="2200" b="1" dirty="0">
                <a:solidFill>
                  <a:srgbClr val="025373"/>
                </a:solidFill>
                <a:latin typeface="Calibri" pitchFamily="34" charset="0"/>
                <a:cs typeface="+mn-cs"/>
              </a:rPr>
              <a:t>расчета выходного пособия</a:t>
            </a:r>
          </a:p>
          <a:p>
            <a:pPr>
              <a:buNone/>
            </a:pPr>
            <a:endParaRPr lang="ru-RU" sz="2400" dirty="0">
              <a:latin typeface="Bahnschrift Condensed" panose="020B0502040204020203" pitchFamily="34" charset="0"/>
            </a:endParaRPr>
          </a:p>
          <a:p>
            <a:pPr>
              <a:buNone/>
            </a:pPr>
            <a:endParaRPr lang="ru-RU" sz="2400" dirty="0">
              <a:latin typeface="Bahnschrift Condensed" panose="020B0502040204020203" pitchFamily="34" charset="0"/>
            </a:endParaRPr>
          </a:p>
        </p:txBody>
      </p:sp>
      <p:graphicFrame>
        <p:nvGraphicFramePr>
          <p:cNvPr id="8" name="Таблица 7"/>
          <p:cNvGraphicFramePr>
            <a:graphicFrameLocks noGrp="1"/>
          </p:cNvGraphicFramePr>
          <p:nvPr/>
        </p:nvGraphicFramePr>
        <p:xfrm>
          <a:off x="323528" y="915566"/>
          <a:ext cx="8146111" cy="3925824"/>
        </p:xfrm>
        <a:graphic>
          <a:graphicData uri="http://schemas.openxmlformats.org/drawingml/2006/table">
            <a:tbl>
              <a:tblPr/>
              <a:tblGrid>
                <a:gridCol w="4072629">
                  <a:extLst>
                    <a:ext uri="{9D8B030D-6E8A-4147-A177-3AD203B41FA5}">
                      <a16:colId xmlns:a16="http://schemas.microsoft.com/office/drawing/2014/main" xmlns="" val="20000"/>
                    </a:ext>
                  </a:extLst>
                </a:gridCol>
                <a:gridCol w="4073482">
                  <a:extLst>
                    <a:ext uri="{9D8B030D-6E8A-4147-A177-3AD203B41FA5}">
                      <a16:colId xmlns:a16="http://schemas.microsoft.com/office/drawing/2014/main" xmlns="" val="20001"/>
                    </a:ext>
                  </a:extLst>
                </a:gridCol>
              </a:tblGrid>
              <a:tr h="236601">
                <a:tc>
                  <a:txBody>
                    <a:bodyPr/>
                    <a:lstStyle/>
                    <a:p>
                      <a:pPr algn="ctr">
                        <a:lnSpc>
                          <a:spcPct val="115000"/>
                        </a:lnSpc>
                        <a:spcAft>
                          <a:spcPts val="0"/>
                        </a:spcAft>
                      </a:pPr>
                      <a:r>
                        <a:rPr lang="ru-RU" sz="1400" b="1" dirty="0">
                          <a:solidFill>
                            <a:srgbClr val="025373"/>
                          </a:solidFill>
                          <a:latin typeface="Calibri"/>
                          <a:ea typeface="Calibri"/>
                          <a:cs typeface="Times New Roman"/>
                        </a:rPr>
                        <a:t>Расчет среднего заработка</a:t>
                      </a:r>
                      <a:endParaRPr lang="ru-RU" sz="1400" dirty="0">
                        <a:solidFill>
                          <a:srgbClr val="025373"/>
                        </a:solidFill>
                        <a:latin typeface="Calibri"/>
                        <a:ea typeface="Calibri"/>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25373"/>
                          </a:solidFill>
                          <a:latin typeface="Calibri"/>
                          <a:ea typeface="Calibri"/>
                          <a:cs typeface="Times New Roman"/>
                        </a:rPr>
                        <a:t>Освобождаемые выплаты</a:t>
                      </a:r>
                      <a:endParaRPr lang="ru-RU" sz="1400">
                        <a:solidFill>
                          <a:srgbClr val="025373"/>
                        </a:solidFill>
                        <a:latin typeface="Calibri"/>
                        <a:ea typeface="Calibri"/>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549015">
                <a:tc>
                  <a:txBody>
                    <a:bodyPr/>
                    <a:lstStyle/>
                    <a:p>
                      <a:pPr indent="342900" algn="just">
                        <a:lnSpc>
                          <a:spcPct val="115000"/>
                        </a:lnSpc>
                        <a:spcAft>
                          <a:spcPts val="0"/>
                        </a:spcAft>
                      </a:pPr>
                      <a:r>
                        <a:rPr lang="ru-RU" sz="1400" dirty="0">
                          <a:solidFill>
                            <a:srgbClr val="025373"/>
                          </a:solidFill>
                          <a:highlight>
                            <a:srgbClr val="FFFF00"/>
                          </a:highlight>
                          <a:latin typeface="Arial"/>
                          <a:ea typeface="Calibri"/>
                          <a:cs typeface="Times New Roman"/>
                        </a:rPr>
                        <a:t>Средний заработок</a:t>
                      </a:r>
                      <a:r>
                        <a:rPr lang="ru-RU" sz="1400" dirty="0">
                          <a:solidFill>
                            <a:srgbClr val="025373"/>
                          </a:solidFill>
                          <a:latin typeface="Arial"/>
                          <a:ea typeface="Calibri"/>
                          <a:cs typeface="Times New Roman"/>
                        </a:rPr>
                        <a:t> работника определяется путем умножения </a:t>
                      </a:r>
                      <a:r>
                        <a:rPr lang="ru-RU" sz="1400" dirty="0">
                          <a:solidFill>
                            <a:srgbClr val="025373"/>
                          </a:solidFill>
                          <a:highlight>
                            <a:srgbClr val="FFFF00"/>
                          </a:highlight>
                          <a:latin typeface="Arial"/>
                          <a:ea typeface="Calibri"/>
                          <a:cs typeface="Times New Roman"/>
                        </a:rPr>
                        <a:t>среднего дневного заработка на количество дней (календарных, рабочих) в периоде, подлежащем оплате.</a:t>
                      </a:r>
                      <a:endParaRPr lang="ru-RU" sz="1400" dirty="0">
                        <a:solidFill>
                          <a:srgbClr val="025373"/>
                        </a:solidFill>
                        <a:latin typeface="Calibri"/>
                        <a:ea typeface="Calibri"/>
                        <a:cs typeface="Times New Roman"/>
                      </a:endParaRPr>
                    </a:p>
                    <a:p>
                      <a:pPr indent="342900" algn="just">
                        <a:lnSpc>
                          <a:spcPct val="115000"/>
                        </a:lnSpc>
                        <a:spcBef>
                          <a:spcPts val="1000"/>
                        </a:spcBef>
                        <a:spcAft>
                          <a:spcPts val="0"/>
                        </a:spcAft>
                      </a:pPr>
                      <a:r>
                        <a:rPr lang="ru-RU" sz="1400" dirty="0">
                          <a:solidFill>
                            <a:srgbClr val="025373"/>
                          </a:solidFill>
                          <a:highlight>
                            <a:srgbClr val="FFFF00"/>
                          </a:highlight>
                          <a:latin typeface="Arial"/>
                          <a:ea typeface="Calibri"/>
                          <a:cs typeface="Times New Roman"/>
                        </a:rPr>
                        <a:t>Средний месячный заработок для расчета выходного пособия</a:t>
                      </a:r>
                      <a:r>
                        <a:rPr lang="ru-RU" sz="1400" dirty="0">
                          <a:solidFill>
                            <a:srgbClr val="025373"/>
                          </a:solidFill>
                          <a:latin typeface="Arial"/>
                          <a:ea typeface="Calibri"/>
                          <a:cs typeface="Times New Roman"/>
                        </a:rPr>
                        <a:t> определяется путем умножения среднего дневного заработка на среднее количество рабочих дней, приходящихся на один месяц в году.</a:t>
                      </a:r>
                      <a:endParaRPr lang="ru-RU" sz="1400" dirty="0">
                        <a:solidFill>
                          <a:srgbClr val="025373"/>
                        </a:solidFill>
                        <a:latin typeface="Calibri"/>
                        <a:ea typeface="Calibri"/>
                        <a:cs typeface="Times New Roman"/>
                      </a:endParaRPr>
                    </a:p>
                    <a:p>
                      <a:pPr>
                        <a:lnSpc>
                          <a:spcPct val="115000"/>
                        </a:lnSpc>
                        <a:spcAft>
                          <a:spcPts val="0"/>
                        </a:spcAft>
                      </a:pPr>
                      <a:r>
                        <a:rPr lang="ru-RU" sz="1400" b="1" dirty="0">
                          <a:solidFill>
                            <a:srgbClr val="025373"/>
                          </a:solidFill>
                          <a:latin typeface="Calibri"/>
                          <a:ea typeface="Calibri"/>
                          <a:cs typeface="Times New Roman"/>
                        </a:rPr>
                        <a:t>П.9 Постановления Правительства РФ №540 от 24.04.2025 (применяется с 1 сентября 2025 года)</a:t>
                      </a:r>
                      <a:endParaRPr lang="ru-RU" sz="1400" dirty="0">
                        <a:solidFill>
                          <a:srgbClr val="025373"/>
                        </a:solidFill>
                        <a:latin typeface="Calibri"/>
                        <a:ea typeface="Calibri"/>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42900" algn="just">
                        <a:lnSpc>
                          <a:spcPct val="115000"/>
                        </a:lnSpc>
                        <a:spcAft>
                          <a:spcPts val="0"/>
                        </a:spcAft>
                      </a:pPr>
                      <a:r>
                        <a:rPr lang="ru-RU" sz="1400" dirty="0">
                          <a:solidFill>
                            <a:srgbClr val="025373"/>
                          </a:solidFill>
                          <a:latin typeface="Calibri"/>
                          <a:ea typeface="Calibri"/>
                          <a:cs typeface="Calibri"/>
                        </a:rPr>
                        <a:t>с увольнением работников, за исключением компенсации за неиспользованный отпуск, суммы выплат в виде выходного пособия и среднего месячного заработка на период трудоустройства в части, </a:t>
                      </a:r>
                      <a:r>
                        <a:rPr lang="ru-RU" sz="1400" dirty="0">
                          <a:solidFill>
                            <a:srgbClr val="025373"/>
                          </a:solidFill>
                          <a:highlight>
                            <a:srgbClr val="FFFF00"/>
                          </a:highlight>
                          <a:latin typeface="Calibri"/>
                          <a:ea typeface="Calibri"/>
                          <a:cs typeface="Calibri"/>
                        </a:rPr>
                        <a:t>превышающей в целом трехкратный размер среднего месячного заработка</a:t>
                      </a:r>
                      <a:r>
                        <a:rPr lang="ru-RU" sz="1400" dirty="0">
                          <a:solidFill>
                            <a:srgbClr val="025373"/>
                          </a:solidFill>
                          <a:latin typeface="Calibri"/>
                          <a:ea typeface="Calibri"/>
                          <a:cs typeface="Calibri"/>
                        </a:rPr>
                        <a:t> или шестикратный размер среднего месячного заработка для работников, уволенных из организаций, расположенных в районах Крайнего Севера и приравненных к ним местностях, а также компенсации руководителю, заместителям руководителя и главному бухгалтеру организации в части, превышающей трехкратный размер среднего месячного заработка;</a:t>
                      </a:r>
                      <a:endParaRPr lang="ru-RU" sz="1400" dirty="0">
                        <a:solidFill>
                          <a:srgbClr val="025373"/>
                        </a:solidFill>
                        <a:latin typeface="Calibri"/>
                        <a:ea typeface="Calibri"/>
                        <a:cs typeface="Times New Roman"/>
                      </a:endParaRPr>
                    </a:p>
                    <a:p>
                      <a:pPr indent="342900" algn="just">
                        <a:lnSpc>
                          <a:spcPct val="115000"/>
                        </a:lnSpc>
                        <a:spcAft>
                          <a:spcPts val="0"/>
                        </a:spcAft>
                      </a:pPr>
                      <a:r>
                        <a:rPr lang="ru-RU" sz="1400" b="1" dirty="0">
                          <a:solidFill>
                            <a:srgbClr val="025373"/>
                          </a:solidFill>
                          <a:latin typeface="Calibri"/>
                          <a:ea typeface="Calibri"/>
                          <a:cs typeface="Calibri"/>
                        </a:rPr>
                        <a:t>пп.2 п.1 ст.422 НК РФ</a:t>
                      </a:r>
                      <a:endParaRPr lang="ru-RU" sz="1400" dirty="0">
                        <a:solidFill>
                          <a:srgbClr val="025373"/>
                        </a:solidFill>
                        <a:latin typeface="Calibri"/>
                        <a:ea typeface="Calibri"/>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xmlns="" val="26409447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3584628-0C21-BAD8-71DF-1BD29740ED1C}"/>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xmlns="" id="{B98B4686-7FFA-591F-98CD-8D668386957A}"/>
              </a:ext>
            </a:extLst>
          </p:cNvPr>
          <p:cNvSpPr>
            <a:spLocks noGrp="1"/>
          </p:cNvSpPr>
          <p:nvPr>
            <p:ph idx="1"/>
          </p:nvPr>
        </p:nvSpPr>
        <p:spPr>
          <a:xfrm>
            <a:off x="587502" y="916591"/>
            <a:ext cx="7886700" cy="3263504"/>
          </a:xfrm>
        </p:spPr>
        <p:txBody>
          <a:bodyPr>
            <a:normAutofit/>
          </a:bodyPr>
          <a:lstStyle/>
          <a:p>
            <a:pPr algn="l">
              <a:buNone/>
            </a:pPr>
            <a:r>
              <a:rPr lang="ru-RU" dirty="0">
                <a:latin typeface="Bahnschrift Condensed" panose="020B0502040204020203" pitchFamily="34" charset="0"/>
              </a:rPr>
              <a:t> </a:t>
            </a:r>
          </a:p>
        </p:txBody>
      </p:sp>
      <p:sp>
        <p:nvSpPr>
          <p:cNvPr id="4" name="TextBox 3">
            <a:extLst>
              <a:ext uri="{FF2B5EF4-FFF2-40B4-BE49-F238E27FC236}">
                <a16:creationId xmlns:a16="http://schemas.microsoft.com/office/drawing/2014/main" xmlns="" id="{35857DE4-DFC5-F359-3557-4511598C9682}"/>
              </a:ext>
            </a:extLst>
          </p:cNvPr>
          <p:cNvSpPr txBox="1"/>
          <p:nvPr/>
        </p:nvSpPr>
        <p:spPr>
          <a:xfrm>
            <a:off x="6012160" y="4371950"/>
            <a:ext cx="3295291" cy="401648"/>
          </a:xfrm>
          <a:prstGeom prst="rect">
            <a:avLst/>
          </a:prstGeom>
          <a:noFill/>
        </p:spPr>
        <p:txBody>
          <a:bodyPr wrap="square" lIns="68580" tIns="34290" rIns="68580" bIns="34290">
            <a:spAutoFit/>
          </a:bodyPr>
          <a:lstStyle/>
          <a:p>
            <a:pPr indent="-171450" algn="ctr">
              <a:lnSpc>
                <a:spcPct val="90000"/>
              </a:lnSpc>
              <a:spcBef>
                <a:spcPts val="750"/>
              </a:spcBef>
            </a:pPr>
            <a:r>
              <a:rPr lang="ru-RU" sz="1200" b="1" dirty="0">
                <a:solidFill>
                  <a:srgbClr val="025373"/>
                </a:solidFill>
                <a:latin typeface="Calibri" pitchFamily="34" charset="0"/>
                <a:cs typeface="Calibri" pitchFamily="34" charset="0"/>
              </a:rPr>
              <a:t>Источник:</a:t>
            </a:r>
            <a:r>
              <a:rPr lang="en-US" sz="1200" b="1" dirty="0">
                <a:solidFill>
                  <a:srgbClr val="025373"/>
                </a:solidFill>
                <a:latin typeface="Calibri" pitchFamily="34" charset="0"/>
                <a:cs typeface="Calibri" pitchFamily="34" charset="0"/>
              </a:rPr>
              <a:t> https://glavkniga.ru/elver/2025/16/7874</a:t>
            </a:r>
            <a:r>
              <a:rPr lang="ru-RU" sz="1200" b="1" dirty="0">
                <a:solidFill>
                  <a:srgbClr val="025373"/>
                </a:solidFill>
                <a:latin typeface="Calibri" pitchFamily="34" charset="0"/>
                <a:cs typeface="Calibri" pitchFamily="34" charset="0"/>
              </a:rPr>
              <a:t> </a:t>
            </a:r>
          </a:p>
        </p:txBody>
      </p:sp>
      <p:sp>
        <p:nvSpPr>
          <p:cNvPr id="7" name="TextBox 6">
            <a:extLst>
              <a:ext uri="{FF2B5EF4-FFF2-40B4-BE49-F238E27FC236}">
                <a16:creationId xmlns:a16="http://schemas.microsoft.com/office/drawing/2014/main" xmlns="" id="{39A0D4F2-F3CC-79FD-C3D3-9F099A8B3DDE}"/>
              </a:ext>
            </a:extLst>
          </p:cNvPr>
          <p:cNvSpPr txBox="1"/>
          <p:nvPr/>
        </p:nvSpPr>
        <p:spPr>
          <a:xfrm>
            <a:off x="568139" y="1907727"/>
            <a:ext cx="7936554" cy="346249"/>
          </a:xfrm>
          <a:prstGeom prst="rect">
            <a:avLst/>
          </a:prstGeom>
          <a:noFill/>
        </p:spPr>
        <p:txBody>
          <a:bodyPr wrap="square" lIns="68580" tIns="34290" rIns="68580" bIns="34290">
            <a:spAutoFit/>
          </a:bodyPr>
          <a:lstStyle/>
          <a:p>
            <a:pPr marL="171450" indent="-171450">
              <a:spcBef>
                <a:spcPts val="750"/>
              </a:spcBef>
              <a:spcAft>
                <a:spcPts val="1125"/>
              </a:spcAft>
            </a:pPr>
            <a:r>
              <a:rPr lang="ru-RU" dirty="0">
                <a:solidFill>
                  <a:srgbClr val="000000"/>
                </a:solidFill>
                <a:latin typeface="Bahnschrift SemiLight" panose="020B0502040204020203" pitchFamily="34" charset="0"/>
              </a:rPr>
              <a:t>    </a:t>
            </a:r>
          </a:p>
        </p:txBody>
      </p:sp>
      <p:sp>
        <p:nvSpPr>
          <p:cNvPr id="13" name="Прямоугольник 12">
            <a:extLst>
              <a:ext uri="{FF2B5EF4-FFF2-40B4-BE49-F238E27FC236}">
                <a16:creationId xmlns:a16="http://schemas.microsoft.com/office/drawing/2014/main" xmlns="" id="{3AC71CC2-527E-F947-773A-55FB63A6916C}"/>
              </a:ext>
            </a:extLst>
          </p:cNvPr>
          <p:cNvSpPr/>
          <p:nvPr/>
        </p:nvSpPr>
        <p:spPr>
          <a:xfrm>
            <a:off x="275093" y="136468"/>
            <a:ext cx="8229600" cy="1177245"/>
          </a:xfrm>
          <a:prstGeom prst="rect">
            <a:avLst/>
          </a:prstGeom>
        </p:spPr>
        <p:txBody>
          <a:bodyPr wrap="square" lIns="68580" tIns="34290" rIns="68580" bIns="34290">
            <a:spAutoFit/>
          </a:bodyPr>
          <a:lstStyle/>
          <a:p>
            <a:r>
              <a:rPr lang="ru-RU" sz="2400" b="1" dirty="0">
                <a:solidFill>
                  <a:srgbClr val="025373"/>
                </a:solidFill>
                <a:latin typeface="Calibri" pitchFamily="34" charset="0"/>
                <a:cs typeface="+mn-cs"/>
              </a:rPr>
              <a:t>Пример</a:t>
            </a:r>
          </a:p>
          <a:p>
            <a:pPr>
              <a:buNone/>
            </a:pPr>
            <a:endParaRPr lang="ru-RU" sz="2400" dirty="0">
              <a:latin typeface="Bahnschrift Condensed" panose="020B0502040204020203" pitchFamily="34" charset="0"/>
            </a:endParaRPr>
          </a:p>
          <a:p>
            <a:pPr>
              <a:buNone/>
            </a:pPr>
            <a:endParaRPr lang="ru-RU" sz="2400" dirty="0">
              <a:latin typeface="Bahnschrift Condensed" panose="020B0502040204020203" pitchFamily="34" charset="0"/>
            </a:endParaRPr>
          </a:p>
        </p:txBody>
      </p:sp>
      <p:pic>
        <p:nvPicPr>
          <p:cNvPr id="164866" name="Picture 2"/>
          <p:cNvPicPr>
            <a:picLocks noChangeAspect="1" noChangeArrowheads="1"/>
          </p:cNvPicPr>
          <p:nvPr/>
        </p:nvPicPr>
        <p:blipFill>
          <a:blip r:embed="rId2" cstate="print"/>
          <a:srcRect/>
          <a:stretch>
            <a:fillRect/>
          </a:stretch>
        </p:blipFill>
        <p:spPr bwMode="auto">
          <a:xfrm>
            <a:off x="2051720" y="339502"/>
            <a:ext cx="5920979" cy="2600325"/>
          </a:xfrm>
          <a:prstGeom prst="rect">
            <a:avLst/>
          </a:prstGeom>
          <a:noFill/>
          <a:ln w="9525">
            <a:noFill/>
            <a:miter lim="800000"/>
            <a:headEnd/>
            <a:tailEnd/>
          </a:ln>
          <a:effectLst/>
        </p:spPr>
      </p:pic>
      <p:sp>
        <p:nvSpPr>
          <p:cNvPr id="9" name="Прямоугольник 8"/>
          <p:cNvSpPr/>
          <p:nvPr/>
        </p:nvSpPr>
        <p:spPr>
          <a:xfrm>
            <a:off x="323528" y="3147814"/>
            <a:ext cx="7893658" cy="1146468"/>
          </a:xfrm>
          <a:prstGeom prst="rect">
            <a:avLst/>
          </a:prstGeom>
        </p:spPr>
        <p:txBody>
          <a:bodyPr wrap="square" lIns="68580" tIns="34290" rIns="68580" bIns="34290">
            <a:spAutoFit/>
          </a:bodyPr>
          <a:lstStyle/>
          <a:p>
            <a:r>
              <a:rPr lang="ru-RU" sz="1400" dirty="0">
                <a:solidFill>
                  <a:srgbClr val="025373"/>
                </a:solidFill>
                <a:latin typeface="Calibri" pitchFamily="34" charset="0"/>
                <a:cs typeface="Calibri" pitchFamily="34" charset="0"/>
              </a:rPr>
              <a:t>Если работник увольняется в период года, когда праздников мало, ситуация может быть обратной. Например, если трудовой договор с работником расторгнут 30.09.2025, то по графику пятидневной недели в 3 последующих месяцах будет 64 рабочих дня. И в этом случае необлагаемая сумма выходного пособия по варианту 1 составит 185 600 руб. (2 900 руб. </a:t>
            </a:r>
            <a:r>
              <a:rPr lang="ru-RU" sz="1400" dirty="0" err="1">
                <a:solidFill>
                  <a:srgbClr val="025373"/>
                </a:solidFill>
                <a:latin typeface="Calibri" pitchFamily="34" charset="0"/>
                <a:cs typeface="Calibri" pitchFamily="34" charset="0"/>
              </a:rPr>
              <a:t>х</a:t>
            </a:r>
            <a:r>
              <a:rPr lang="ru-RU" sz="1400" dirty="0">
                <a:solidFill>
                  <a:srgbClr val="025373"/>
                </a:solidFill>
                <a:latin typeface="Calibri" pitchFamily="34" charset="0"/>
                <a:cs typeface="Calibri" pitchFamily="34" charset="0"/>
              </a:rPr>
              <a:t> 64 </a:t>
            </a:r>
            <a:r>
              <a:rPr lang="ru-RU" sz="1400" dirty="0" err="1">
                <a:solidFill>
                  <a:srgbClr val="025373"/>
                </a:solidFill>
                <a:latin typeface="Calibri" pitchFamily="34" charset="0"/>
                <a:cs typeface="Calibri" pitchFamily="34" charset="0"/>
              </a:rPr>
              <a:t>дн</a:t>
            </a:r>
            <a:r>
              <a:rPr lang="ru-RU" sz="1400" dirty="0">
                <a:solidFill>
                  <a:srgbClr val="025373"/>
                </a:solidFill>
                <a:latin typeface="Calibri" pitchFamily="34" charset="0"/>
                <a:cs typeface="Calibri" pitchFamily="34" charset="0"/>
              </a:rPr>
              <a:t>.) и страховые взносы не надо будет платить вовсе. А вот по варианту 2 будет все так же, как посчитали выше.</a:t>
            </a:r>
          </a:p>
        </p:txBody>
      </p:sp>
    </p:spTree>
    <p:extLst>
      <p:ext uri="{BB962C8B-B14F-4D97-AF65-F5344CB8AC3E}">
        <p14:creationId xmlns:p14="http://schemas.microsoft.com/office/powerpoint/2010/main" xmlns="" val="26409447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3584628-0C21-BAD8-71DF-1BD29740ED1C}"/>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xmlns="" id="{B98B4686-7FFA-591F-98CD-8D668386957A}"/>
              </a:ext>
            </a:extLst>
          </p:cNvPr>
          <p:cNvSpPr>
            <a:spLocks noGrp="1"/>
          </p:cNvSpPr>
          <p:nvPr>
            <p:ph idx="1"/>
          </p:nvPr>
        </p:nvSpPr>
        <p:spPr>
          <a:xfrm>
            <a:off x="587502" y="916591"/>
            <a:ext cx="7886700" cy="3263504"/>
          </a:xfrm>
        </p:spPr>
        <p:txBody>
          <a:bodyPr>
            <a:normAutofit/>
          </a:bodyPr>
          <a:lstStyle/>
          <a:p>
            <a:pPr algn="l">
              <a:buNone/>
            </a:pPr>
            <a:r>
              <a:rPr lang="ru-RU" dirty="0">
                <a:latin typeface="Bahnschrift Condensed" panose="020B0502040204020203" pitchFamily="34" charset="0"/>
              </a:rPr>
              <a:t> </a:t>
            </a:r>
          </a:p>
        </p:txBody>
      </p:sp>
      <p:sp>
        <p:nvSpPr>
          <p:cNvPr id="7" name="TextBox 6">
            <a:extLst>
              <a:ext uri="{FF2B5EF4-FFF2-40B4-BE49-F238E27FC236}">
                <a16:creationId xmlns:a16="http://schemas.microsoft.com/office/drawing/2014/main" xmlns="" id="{39A0D4F2-F3CC-79FD-C3D3-9F099A8B3DDE}"/>
              </a:ext>
            </a:extLst>
          </p:cNvPr>
          <p:cNvSpPr txBox="1"/>
          <p:nvPr/>
        </p:nvSpPr>
        <p:spPr>
          <a:xfrm>
            <a:off x="568139" y="1907727"/>
            <a:ext cx="7936554" cy="346249"/>
          </a:xfrm>
          <a:prstGeom prst="rect">
            <a:avLst/>
          </a:prstGeom>
          <a:noFill/>
        </p:spPr>
        <p:txBody>
          <a:bodyPr wrap="square" lIns="68580" tIns="34290" rIns="68580" bIns="34290">
            <a:spAutoFit/>
          </a:bodyPr>
          <a:lstStyle/>
          <a:p>
            <a:pPr marL="171450" indent="-171450">
              <a:spcBef>
                <a:spcPts val="750"/>
              </a:spcBef>
              <a:spcAft>
                <a:spcPts val="1125"/>
              </a:spcAft>
            </a:pPr>
            <a:r>
              <a:rPr lang="ru-RU" dirty="0">
                <a:solidFill>
                  <a:srgbClr val="000000"/>
                </a:solidFill>
                <a:latin typeface="Bahnschrift SemiLight" panose="020B0502040204020203" pitchFamily="34" charset="0"/>
              </a:rPr>
              <a:t>    </a:t>
            </a:r>
          </a:p>
        </p:txBody>
      </p:sp>
      <p:graphicFrame>
        <p:nvGraphicFramePr>
          <p:cNvPr id="6" name="Таблица 5"/>
          <p:cNvGraphicFramePr>
            <a:graphicFrameLocks noGrp="1"/>
          </p:cNvGraphicFramePr>
          <p:nvPr/>
        </p:nvGraphicFramePr>
        <p:xfrm>
          <a:off x="539552" y="1059582"/>
          <a:ext cx="7992887" cy="3561080"/>
        </p:xfrm>
        <a:graphic>
          <a:graphicData uri="http://schemas.openxmlformats.org/drawingml/2006/table">
            <a:tbl>
              <a:tblPr/>
              <a:tblGrid>
                <a:gridCol w="1811721">
                  <a:extLst>
                    <a:ext uri="{9D8B030D-6E8A-4147-A177-3AD203B41FA5}">
                      <a16:colId xmlns:a16="http://schemas.microsoft.com/office/drawing/2014/main" xmlns="" val="20000"/>
                    </a:ext>
                  </a:extLst>
                </a:gridCol>
                <a:gridCol w="3090583">
                  <a:extLst>
                    <a:ext uri="{9D8B030D-6E8A-4147-A177-3AD203B41FA5}">
                      <a16:colId xmlns:a16="http://schemas.microsoft.com/office/drawing/2014/main" xmlns="" val="20001"/>
                    </a:ext>
                  </a:extLst>
                </a:gridCol>
                <a:gridCol w="3090583">
                  <a:extLst>
                    <a:ext uri="{9D8B030D-6E8A-4147-A177-3AD203B41FA5}">
                      <a16:colId xmlns:a16="http://schemas.microsoft.com/office/drawing/2014/main" xmlns="" val="20002"/>
                    </a:ext>
                  </a:extLst>
                </a:gridCol>
              </a:tblGrid>
              <a:tr h="0">
                <a:tc>
                  <a:txBody>
                    <a:bodyPr/>
                    <a:lstStyle/>
                    <a:p>
                      <a:pPr>
                        <a:lnSpc>
                          <a:spcPts val="750"/>
                        </a:lnSpc>
                        <a:spcAft>
                          <a:spcPts val="0"/>
                        </a:spcAft>
                      </a:pPr>
                      <a:r>
                        <a:rPr lang="ru-RU" sz="1200" dirty="0">
                          <a:solidFill>
                            <a:srgbClr val="025373"/>
                          </a:solidFill>
                          <a:latin typeface="Segoe UI"/>
                          <a:ea typeface="Times New Roman"/>
                          <a:cs typeface="Times New Roman"/>
                        </a:rPr>
                        <a:t>Характеристика</a:t>
                      </a:r>
                      <a:endParaRPr lang="ru-RU" sz="1200" dirty="0">
                        <a:solidFill>
                          <a:srgbClr val="025373"/>
                        </a:solidFill>
                        <a:latin typeface="Calibri"/>
                        <a:ea typeface="Calibri"/>
                        <a:cs typeface="Times New Roman"/>
                      </a:endParaRPr>
                    </a:p>
                  </a:txBody>
                  <a:tcPr marL="0" marR="60960" marT="38100" marB="38100" anchor="ctr">
                    <a:lnL>
                      <a:noFill/>
                    </a:lnL>
                    <a:lnR>
                      <a:noFill/>
                    </a:lnR>
                    <a:lnT>
                      <a:noFill/>
                    </a:lnT>
                    <a:lnB>
                      <a:noFill/>
                    </a:lnB>
                  </a:tcPr>
                </a:tc>
                <a:tc>
                  <a:txBody>
                    <a:bodyPr/>
                    <a:lstStyle/>
                    <a:p>
                      <a:pPr>
                        <a:lnSpc>
                          <a:spcPts val="750"/>
                        </a:lnSpc>
                        <a:spcAft>
                          <a:spcPts val="0"/>
                        </a:spcAft>
                      </a:pPr>
                      <a:r>
                        <a:rPr lang="ru-RU" sz="1200" b="1">
                          <a:solidFill>
                            <a:srgbClr val="025373"/>
                          </a:solidFill>
                          <a:latin typeface="Segoe UI"/>
                          <a:ea typeface="Times New Roman"/>
                          <a:cs typeface="Times New Roman"/>
                        </a:rPr>
                        <a:t>2025 год</a:t>
                      </a:r>
                      <a:endParaRPr lang="ru-RU" sz="1200">
                        <a:solidFill>
                          <a:srgbClr val="025373"/>
                        </a:solidFill>
                        <a:latin typeface="Calibri"/>
                        <a:ea typeface="Calibri"/>
                        <a:cs typeface="Times New Roman"/>
                      </a:endParaRPr>
                    </a:p>
                  </a:txBody>
                  <a:tcPr marL="60960" marR="60960" marT="38100" marB="38100" anchor="ctr">
                    <a:lnL>
                      <a:noFill/>
                    </a:lnL>
                    <a:lnR>
                      <a:noFill/>
                    </a:lnR>
                    <a:lnT>
                      <a:noFill/>
                    </a:lnT>
                    <a:lnB>
                      <a:noFill/>
                    </a:lnB>
                  </a:tcPr>
                </a:tc>
                <a:tc>
                  <a:txBody>
                    <a:bodyPr/>
                    <a:lstStyle/>
                    <a:p>
                      <a:pPr>
                        <a:lnSpc>
                          <a:spcPts val="750"/>
                        </a:lnSpc>
                        <a:spcAft>
                          <a:spcPts val="0"/>
                        </a:spcAft>
                      </a:pPr>
                      <a:r>
                        <a:rPr lang="ru-RU" sz="1200" b="1">
                          <a:solidFill>
                            <a:srgbClr val="025373"/>
                          </a:solidFill>
                          <a:latin typeface="Segoe UI"/>
                          <a:ea typeface="Times New Roman"/>
                          <a:cs typeface="Times New Roman"/>
                        </a:rPr>
                        <a:t>2026 год (НОВЫЕ ПРАВИЛА)</a:t>
                      </a:r>
                      <a:endParaRPr lang="ru-RU" sz="1200">
                        <a:solidFill>
                          <a:srgbClr val="025373"/>
                        </a:solidFill>
                        <a:latin typeface="Calibri"/>
                        <a:ea typeface="Calibri"/>
                        <a:cs typeface="Times New Roman"/>
                      </a:endParaRPr>
                    </a:p>
                  </a:txBody>
                  <a:tcPr marL="60960" marR="60960" marT="38100" marB="38100" anchor="ctr">
                    <a:lnL>
                      <a:noFill/>
                    </a:lnL>
                    <a:lnR>
                      <a:noFill/>
                    </a:lnR>
                    <a:lnT>
                      <a:noFill/>
                    </a:lnT>
                    <a:lnB>
                      <a:noFill/>
                    </a:lnB>
                  </a:tcPr>
                </a:tc>
                <a:extLst>
                  <a:ext uri="{0D108BD9-81ED-4DB2-BD59-A6C34878D82A}">
                    <a16:rowId xmlns:a16="http://schemas.microsoft.com/office/drawing/2014/main" xmlns="" val="10000"/>
                  </a:ext>
                </a:extLst>
              </a:tr>
              <a:tr h="0">
                <a:tc>
                  <a:txBody>
                    <a:bodyPr/>
                    <a:lstStyle/>
                    <a:p>
                      <a:pPr>
                        <a:lnSpc>
                          <a:spcPct val="100000"/>
                        </a:lnSpc>
                        <a:spcAft>
                          <a:spcPts val="0"/>
                        </a:spcAft>
                      </a:pPr>
                      <a:r>
                        <a:rPr lang="ru-RU" sz="1200" b="1" dirty="0">
                          <a:solidFill>
                            <a:srgbClr val="025373"/>
                          </a:solidFill>
                          <a:latin typeface="Segoe UI"/>
                          <a:ea typeface="Times New Roman"/>
                          <a:cs typeface="Times New Roman"/>
                        </a:rPr>
                        <a:t>Необлагаемый лимит НДФЛ и страховыми взносами</a:t>
                      </a:r>
                      <a:endParaRPr lang="ru-RU" sz="1200" dirty="0">
                        <a:solidFill>
                          <a:srgbClr val="025373"/>
                        </a:solidFill>
                        <a:latin typeface="Calibri"/>
                        <a:ea typeface="Calibri"/>
                        <a:cs typeface="Times New Roman"/>
                      </a:endParaRPr>
                    </a:p>
                  </a:txBody>
                  <a:tcPr marL="0" marR="60960" marT="38100" marB="38100" anchor="ctr">
                    <a:lnL>
                      <a:noFill/>
                    </a:lnL>
                    <a:lnR>
                      <a:noFill/>
                    </a:lnR>
                    <a:lnT>
                      <a:noFill/>
                    </a:lnT>
                    <a:lnB>
                      <a:noFill/>
                    </a:lnB>
                  </a:tcPr>
                </a:tc>
                <a:tc>
                  <a:txBody>
                    <a:bodyPr/>
                    <a:lstStyle/>
                    <a:p>
                      <a:pPr>
                        <a:lnSpc>
                          <a:spcPct val="100000"/>
                        </a:lnSpc>
                        <a:spcAft>
                          <a:spcPts val="0"/>
                        </a:spcAft>
                      </a:pPr>
                      <a:r>
                        <a:rPr lang="ru-RU" sz="1200" b="1" dirty="0">
                          <a:solidFill>
                            <a:srgbClr val="025373"/>
                          </a:solidFill>
                          <a:latin typeface="Segoe UI"/>
                          <a:ea typeface="Times New Roman"/>
                          <a:cs typeface="Times New Roman"/>
                        </a:rPr>
                        <a:t>50 000 рублей</a:t>
                      </a:r>
                      <a:r>
                        <a:rPr lang="ru-RU" sz="1200" dirty="0">
                          <a:solidFill>
                            <a:srgbClr val="025373"/>
                          </a:solidFill>
                          <a:latin typeface="Segoe UI"/>
                          <a:ea typeface="Times New Roman"/>
                          <a:cs typeface="Times New Roman"/>
                        </a:rPr>
                        <a:t/>
                      </a:r>
                      <a:br>
                        <a:rPr lang="ru-RU" sz="1200" dirty="0">
                          <a:solidFill>
                            <a:srgbClr val="025373"/>
                          </a:solidFill>
                          <a:latin typeface="Segoe UI"/>
                          <a:ea typeface="Times New Roman"/>
                          <a:cs typeface="Times New Roman"/>
                        </a:rPr>
                      </a:br>
                      <a:r>
                        <a:rPr lang="ru-RU" sz="1200" dirty="0">
                          <a:solidFill>
                            <a:srgbClr val="025373"/>
                          </a:solidFill>
                          <a:latin typeface="Segoe UI"/>
                          <a:ea typeface="Times New Roman"/>
                          <a:cs typeface="Times New Roman"/>
                        </a:rPr>
                        <a:t>на каждого родителя </a:t>
                      </a:r>
                      <a:r>
                        <a:rPr lang="ru-RU" sz="1200" b="1" dirty="0">
                          <a:solidFill>
                            <a:srgbClr val="025373"/>
                          </a:solidFill>
                          <a:latin typeface="Segoe UI"/>
                          <a:ea typeface="Times New Roman"/>
                          <a:cs typeface="Times New Roman"/>
                        </a:rPr>
                        <a:t>на каждого ребенка</a:t>
                      </a:r>
                      <a:endParaRPr lang="ru-RU" sz="1200" dirty="0">
                        <a:solidFill>
                          <a:srgbClr val="025373"/>
                        </a:solidFill>
                        <a:latin typeface="Calibri"/>
                        <a:ea typeface="Calibri"/>
                        <a:cs typeface="Times New Roman"/>
                      </a:endParaRPr>
                    </a:p>
                  </a:txBody>
                  <a:tcPr marL="60960" marR="60960" marT="38100" marB="38100" anchor="ctr">
                    <a:lnL>
                      <a:noFill/>
                    </a:lnL>
                    <a:lnR>
                      <a:noFill/>
                    </a:lnR>
                    <a:lnT>
                      <a:noFill/>
                    </a:lnT>
                    <a:lnB>
                      <a:noFill/>
                    </a:lnB>
                  </a:tcPr>
                </a:tc>
                <a:tc>
                  <a:txBody>
                    <a:bodyPr/>
                    <a:lstStyle/>
                    <a:p>
                      <a:pPr>
                        <a:lnSpc>
                          <a:spcPct val="100000"/>
                        </a:lnSpc>
                        <a:spcAft>
                          <a:spcPts val="0"/>
                        </a:spcAft>
                      </a:pPr>
                      <a:r>
                        <a:rPr lang="ru-RU" sz="1200" b="1" dirty="0">
                          <a:solidFill>
                            <a:srgbClr val="025373"/>
                          </a:solidFill>
                          <a:latin typeface="Segoe UI"/>
                          <a:ea typeface="Times New Roman"/>
                          <a:cs typeface="Times New Roman"/>
                        </a:rPr>
                        <a:t>1 000 000 рублей</a:t>
                      </a:r>
                      <a:r>
                        <a:rPr lang="ru-RU" sz="1200" dirty="0">
                          <a:solidFill>
                            <a:srgbClr val="025373"/>
                          </a:solidFill>
                          <a:latin typeface="Segoe UI"/>
                          <a:ea typeface="Times New Roman"/>
                          <a:cs typeface="Times New Roman"/>
                        </a:rPr>
                        <a:t/>
                      </a:r>
                      <a:br>
                        <a:rPr lang="ru-RU" sz="1200" dirty="0">
                          <a:solidFill>
                            <a:srgbClr val="025373"/>
                          </a:solidFill>
                          <a:latin typeface="Segoe UI"/>
                          <a:ea typeface="Times New Roman"/>
                          <a:cs typeface="Times New Roman"/>
                        </a:rPr>
                      </a:br>
                      <a:r>
                        <a:rPr lang="ru-RU" sz="1200" dirty="0">
                          <a:solidFill>
                            <a:srgbClr val="025373"/>
                          </a:solidFill>
                          <a:latin typeface="Segoe UI"/>
                          <a:ea typeface="Times New Roman"/>
                          <a:cs typeface="Times New Roman"/>
                        </a:rPr>
                        <a:t>на каждого родителя </a:t>
                      </a:r>
                      <a:r>
                        <a:rPr lang="ru-RU" sz="1200" b="1" dirty="0">
                          <a:solidFill>
                            <a:srgbClr val="025373"/>
                          </a:solidFill>
                          <a:latin typeface="Segoe UI"/>
                          <a:ea typeface="Times New Roman"/>
                          <a:cs typeface="Times New Roman"/>
                        </a:rPr>
                        <a:t>на каждого ребенка</a:t>
                      </a:r>
                      <a:endParaRPr lang="ru-RU" sz="1200" dirty="0">
                        <a:solidFill>
                          <a:srgbClr val="025373"/>
                        </a:solidFill>
                        <a:latin typeface="Calibri"/>
                        <a:ea typeface="Calibri"/>
                        <a:cs typeface="Times New Roman"/>
                      </a:endParaRPr>
                    </a:p>
                  </a:txBody>
                  <a:tcPr marL="60960" marR="0" marT="38100" marB="38100" anchor="ctr">
                    <a:lnL>
                      <a:noFill/>
                    </a:lnL>
                    <a:lnR>
                      <a:noFill/>
                    </a:lnR>
                    <a:lnT>
                      <a:noFill/>
                    </a:lnT>
                    <a:lnB>
                      <a:noFill/>
                    </a:lnB>
                  </a:tcPr>
                </a:tc>
                <a:extLst>
                  <a:ext uri="{0D108BD9-81ED-4DB2-BD59-A6C34878D82A}">
                    <a16:rowId xmlns:a16="http://schemas.microsoft.com/office/drawing/2014/main" xmlns="" val="10001"/>
                  </a:ext>
                </a:extLst>
              </a:tr>
              <a:tr h="0">
                <a:tc>
                  <a:txBody>
                    <a:bodyPr/>
                    <a:lstStyle/>
                    <a:p>
                      <a:pPr>
                        <a:lnSpc>
                          <a:spcPts val="750"/>
                        </a:lnSpc>
                        <a:spcAft>
                          <a:spcPts val="0"/>
                        </a:spcAft>
                      </a:pPr>
                      <a:r>
                        <a:rPr lang="ru-RU" sz="1200" b="1" dirty="0">
                          <a:solidFill>
                            <a:srgbClr val="025373"/>
                          </a:solidFill>
                          <a:latin typeface="Segoe UI"/>
                          <a:ea typeface="Times New Roman"/>
                          <a:cs typeface="Times New Roman"/>
                        </a:rPr>
                        <a:t>Основание</a:t>
                      </a:r>
                      <a:endParaRPr lang="ru-RU" sz="1200" dirty="0">
                        <a:solidFill>
                          <a:srgbClr val="025373"/>
                        </a:solidFill>
                        <a:latin typeface="Calibri"/>
                        <a:ea typeface="Calibri"/>
                        <a:cs typeface="Times New Roman"/>
                      </a:endParaRPr>
                    </a:p>
                  </a:txBody>
                  <a:tcPr marL="0" marR="60960" marT="38100" marB="38100" anchor="ctr">
                    <a:lnL>
                      <a:noFill/>
                    </a:lnL>
                    <a:lnR>
                      <a:noFill/>
                    </a:lnR>
                    <a:lnT>
                      <a:noFill/>
                    </a:lnT>
                    <a:lnB>
                      <a:noFill/>
                    </a:lnB>
                  </a:tcPr>
                </a:tc>
                <a:tc>
                  <a:txBody>
                    <a:bodyPr/>
                    <a:lstStyle/>
                    <a:p>
                      <a:pPr>
                        <a:lnSpc>
                          <a:spcPts val="750"/>
                        </a:lnSpc>
                        <a:spcAft>
                          <a:spcPts val="0"/>
                        </a:spcAft>
                      </a:pPr>
                      <a:r>
                        <a:rPr lang="ru-RU" sz="1200" dirty="0" err="1">
                          <a:solidFill>
                            <a:srgbClr val="025373"/>
                          </a:solidFill>
                          <a:latin typeface="Segoe UI"/>
                          <a:ea typeface="Times New Roman"/>
                          <a:cs typeface="Times New Roman"/>
                        </a:rPr>
                        <a:t>Пп</a:t>
                      </a:r>
                      <a:r>
                        <a:rPr lang="ru-RU" sz="1200" dirty="0">
                          <a:solidFill>
                            <a:srgbClr val="025373"/>
                          </a:solidFill>
                          <a:latin typeface="Segoe UI"/>
                          <a:ea typeface="Times New Roman"/>
                          <a:cs typeface="Times New Roman"/>
                        </a:rPr>
                        <a:t>. 8 п. 1 ст. 217 НК РФ</a:t>
                      </a:r>
                      <a:endParaRPr lang="ru-RU" sz="1200" dirty="0">
                        <a:solidFill>
                          <a:srgbClr val="025373"/>
                        </a:solidFill>
                        <a:latin typeface="Calibri"/>
                        <a:ea typeface="Calibri"/>
                        <a:cs typeface="Times New Roman"/>
                      </a:endParaRPr>
                    </a:p>
                  </a:txBody>
                  <a:tcPr marL="60960" marR="60960" marT="38100" marB="38100" anchor="ctr">
                    <a:lnL>
                      <a:noFill/>
                    </a:lnL>
                    <a:lnR>
                      <a:noFill/>
                    </a:lnR>
                    <a:lnT>
                      <a:noFill/>
                    </a:lnT>
                    <a:lnB>
                      <a:noFill/>
                    </a:lnB>
                  </a:tcPr>
                </a:tc>
                <a:tc>
                  <a:txBody>
                    <a:bodyPr/>
                    <a:lstStyle/>
                    <a:p>
                      <a:pPr>
                        <a:lnSpc>
                          <a:spcPct val="100000"/>
                        </a:lnSpc>
                        <a:spcAft>
                          <a:spcPts val="0"/>
                        </a:spcAft>
                      </a:pPr>
                      <a:r>
                        <a:rPr lang="ru-RU" sz="1200" kern="1200" dirty="0" err="1">
                          <a:solidFill>
                            <a:srgbClr val="025373"/>
                          </a:solidFill>
                          <a:latin typeface="Segoe UI"/>
                          <a:ea typeface="Times New Roman"/>
                          <a:cs typeface="Times New Roman"/>
                        </a:rPr>
                        <a:t>Пп</a:t>
                      </a:r>
                      <a:r>
                        <a:rPr lang="ru-RU" sz="1200" kern="1200" dirty="0">
                          <a:solidFill>
                            <a:srgbClr val="025373"/>
                          </a:solidFill>
                          <a:latin typeface="Segoe UI"/>
                          <a:ea typeface="Times New Roman"/>
                          <a:cs typeface="Times New Roman"/>
                        </a:rPr>
                        <a:t>. 8 п. 1 ст. 217 НК РФ (в редакции ФЗ от 23.11.2023 № 374-ФЗ</a:t>
                      </a:r>
                      <a:r>
                        <a:rPr lang="ru-RU" sz="1200" dirty="0">
                          <a:solidFill>
                            <a:srgbClr val="025373"/>
                          </a:solidFill>
                          <a:latin typeface="Segoe UI"/>
                          <a:ea typeface="Times New Roman"/>
                          <a:cs typeface="Times New Roman"/>
                        </a:rPr>
                        <a:t>)</a:t>
                      </a:r>
                      <a:endParaRPr lang="ru-RU" sz="1200" dirty="0">
                        <a:solidFill>
                          <a:srgbClr val="025373"/>
                        </a:solidFill>
                        <a:latin typeface="Calibri"/>
                        <a:ea typeface="Calibri"/>
                        <a:cs typeface="Times New Roman"/>
                      </a:endParaRPr>
                    </a:p>
                  </a:txBody>
                  <a:tcPr marL="60960" marR="0" marT="38100" marB="38100" anchor="ctr">
                    <a:lnL>
                      <a:noFill/>
                    </a:lnL>
                    <a:lnR>
                      <a:noFill/>
                    </a:lnR>
                    <a:lnT>
                      <a:noFill/>
                    </a:lnT>
                    <a:lnB>
                      <a:noFill/>
                    </a:lnB>
                  </a:tcPr>
                </a:tc>
                <a:extLst>
                  <a:ext uri="{0D108BD9-81ED-4DB2-BD59-A6C34878D82A}">
                    <a16:rowId xmlns:a16="http://schemas.microsoft.com/office/drawing/2014/main" xmlns="" val="10002"/>
                  </a:ext>
                </a:extLst>
              </a:tr>
              <a:tr h="0">
                <a:tc>
                  <a:txBody>
                    <a:bodyPr/>
                    <a:lstStyle/>
                    <a:p>
                      <a:pPr>
                        <a:lnSpc>
                          <a:spcPct val="100000"/>
                        </a:lnSpc>
                        <a:spcAft>
                          <a:spcPts val="0"/>
                        </a:spcAft>
                      </a:pPr>
                      <a:r>
                        <a:rPr lang="ru-RU" sz="1200" b="1" dirty="0">
                          <a:solidFill>
                            <a:srgbClr val="025373"/>
                          </a:solidFill>
                          <a:latin typeface="Segoe UI"/>
                          <a:ea typeface="Times New Roman"/>
                          <a:cs typeface="Times New Roman"/>
                        </a:rPr>
                        <a:t>Порядок налогообложения</a:t>
                      </a:r>
                      <a:endParaRPr lang="ru-RU" sz="1200" dirty="0">
                        <a:solidFill>
                          <a:srgbClr val="025373"/>
                        </a:solidFill>
                        <a:latin typeface="Calibri"/>
                        <a:ea typeface="Calibri"/>
                        <a:cs typeface="Times New Roman"/>
                      </a:endParaRPr>
                    </a:p>
                  </a:txBody>
                  <a:tcPr marL="0" marR="60960" marT="38100" marB="38100" anchor="ctr">
                    <a:lnL>
                      <a:noFill/>
                    </a:lnL>
                    <a:lnR>
                      <a:noFill/>
                    </a:lnR>
                    <a:lnT>
                      <a:noFill/>
                    </a:lnT>
                    <a:lnB>
                      <a:noFill/>
                    </a:lnB>
                  </a:tcPr>
                </a:tc>
                <a:tc>
                  <a:txBody>
                    <a:bodyPr/>
                    <a:lstStyle/>
                    <a:p>
                      <a:pPr>
                        <a:lnSpc>
                          <a:spcPct val="100000"/>
                        </a:lnSpc>
                        <a:spcAft>
                          <a:spcPts val="0"/>
                        </a:spcAft>
                      </a:pPr>
                      <a:r>
                        <a:rPr lang="ru-RU" sz="1200" dirty="0">
                          <a:solidFill>
                            <a:srgbClr val="025373"/>
                          </a:solidFill>
                          <a:latin typeface="Segoe UI"/>
                          <a:ea typeface="Times New Roman"/>
                          <a:cs typeface="Times New Roman"/>
                        </a:rPr>
                        <a:t>Сумма помощи в пределах 50 000 руб. на каждого родителя на каждого ребенка </a:t>
                      </a:r>
                      <a:r>
                        <a:rPr lang="ru-RU" sz="1200" b="1" dirty="0">
                          <a:solidFill>
                            <a:srgbClr val="025373"/>
                          </a:solidFill>
                          <a:latin typeface="Segoe UI"/>
                          <a:ea typeface="Times New Roman"/>
                          <a:cs typeface="Times New Roman"/>
                        </a:rPr>
                        <a:t>не облагается НДФЛ</a:t>
                      </a:r>
                      <a:r>
                        <a:rPr lang="ru-RU" sz="1200" dirty="0">
                          <a:solidFill>
                            <a:srgbClr val="025373"/>
                          </a:solidFill>
                          <a:latin typeface="Segoe UI"/>
                          <a:ea typeface="Times New Roman"/>
                          <a:cs typeface="Times New Roman"/>
                        </a:rPr>
                        <a:t>. Сумма сверх лимита облагается </a:t>
                      </a:r>
                      <a:r>
                        <a:rPr lang="ru-RU" sz="1200" dirty="0" err="1">
                          <a:solidFill>
                            <a:srgbClr val="025373"/>
                          </a:solidFill>
                          <a:latin typeface="Segoe UI"/>
                          <a:ea typeface="Times New Roman"/>
                          <a:cs typeface="Times New Roman"/>
                        </a:rPr>
                        <a:t>НДФЛ.Включается</a:t>
                      </a:r>
                      <a:r>
                        <a:rPr lang="ru-RU" sz="1200" dirty="0">
                          <a:solidFill>
                            <a:srgbClr val="025373"/>
                          </a:solidFill>
                          <a:latin typeface="Segoe UI"/>
                          <a:ea typeface="Times New Roman"/>
                          <a:cs typeface="Times New Roman"/>
                        </a:rPr>
                        <a:t> в основную базу</a:t>
                      </a:r>
                      <a:endParaRPr lang="ru-RU" sz="1200" dirty="0">
                        <a:solidFill>
                          <a:srgbClr val="025373"/>
                        </a:solidFill>
                        <a:latin typeface="Calibri"/>
                        <a:ea typeface="Calibri"/>
                        <a:cs typeface="Times New Roman"/>
                      </a:endParaRPr>
                    </a:p>
                  </a:txBody>
                  <a:tcPr marL="60960" marR="60960" marT="38100" marB="38100" anchor="ctr">
                    <a:lnL>
                      <a:noFill/>
                    </a:lnL>
                    <a:lnR>
                      <a:noFill/>
                    </a:lnR>
                    <a:lnT>
                      <a:noFill/>
                    </a:lnT>
                    <a:lnB>
                      <a:noFill/>
                    </a:lnB>
                  </a:tcPr>
                </a:tc>
                <a:tc>
                  <a:txBody>
                    <a:bodyPr/>
                    <a:lstStyle/>
                    <a:p>
                      <a:pPr>
                        <a:lnSpc>
                          <a:spcPct val="100000"/>
                        </a:lnSpc>
                        <a:spcAft>
                          <a:spcPts val="0"/>
                        </a:spcAft>
                      </a:pPr>
                      <a:r>
                        <a:rPr lang="ru-RU" sz="1200" dirty="0">
                          <a:solidFill>
                            <a:srgbClr val="025373"/>
                          </a:solidFill>
                          <a:latin typeface="Segoe UI"/>
                          <a:ea typeface="Times New Roman"/>
                          <a:cs typeface="Times New Roman"/>
                        </a:rPr>
                        <a:t>Сумма помощи в пределах 1 000 000 руб. на каждого родителя на каждого ребенка </a:t>
                      </a:r>
                      <a:r>
                        <a:rPr lang="ru-RU" sz="1200" b="1" dirty="0">
                          <a:solidFill>
                            <a:srgbClr val="025373"/>
                          </a:solidFill>
                          <a:latin typeface="Segoe UI"/>
                          <a:ea typeface="Times New Roman"/>
                          <a:cs typeface="Times New Roman"/>
                        </a:rPr>
                        <a:t>не облагается НДФЛ</a:t>
                      </a:r>
                      <a:r>
                        <a:rPr lang="ru-RU" sz="1200" dirty="0">
                          <a:solidFill>
                            <a:srgbClr val="025373"/>
                          </a:solidFill>
                          <a:latin typeface="Segoe UI"/>
                          <a:ea typeface="Times New Roman"/>
                          <a:cs typeface="Times New Roman"/>
                        </a:rPr>
                        <a:t>. Сумма сверх лимита облагается НДФЛ. Включается в основную базу</a:t>
                      </a:r>
                      <a:endParaRPr lang="ru-RU" sz="1200" dirty="0">
                        <a:solidFill>
                          <a:srgbClr val="025373"/>
                        </a:solidFill>
                        <a:latin typeface="Calibri"/>
                        <a:ea typeface="Calibri"/>
                        <a:cs typeface="Times New Roman"/>
                      </a:endParaRPr>
                    </a:p>
                  </a:txBody>
                  <a:tcPr marL="60960" marR="0" marT="38100" marB="38100" anchor="ctr">
                    <a:lnL>
                      <a:noFill/>
                    </a:lnL>
                    <a:lnR>
                      <a:noFill/>
                    </a:lnR>
                    <a:lnT>
                      <a:noFill/>
                    </a:lnT>
                    <a:lnB>
                      <a:noFill/>
                    </a:lnB>
                  </a:tcPr>
                </a:tc>
                <a:extLst>
                  <a:ext uri="{0D108BD9-81ED-4DB2-BD59-A6C34878D82A}">
                    <a16:rowId xmlns:a16="http://schemas.microsoft.com/office/drawing/2014/main" xmlns="" val="10003"/>
                  </a:ext>
                </a:extLst>
              </a:tr>
              <a:tr h="0">
                <a:tc>
                  <a:txBody>
                    <a:bodyPr/>
                    <a:lstStyle/>
                    <a:p>
                      <a:pPr>
                        <a:lnSpc>
                          <a:spcPts val="750"/>
                        </a:lnSpc>
                        <a:spcAft>
                          <a:spcPts val="0"/>
                        </a:spcAft>
                      </a:pPr>
                      <a:r>
                        <a:rPr lang="ru-RU" sz="1200" b="1" dirty="0">
                          <a:solidFill>
                            <a:srgbClr val="025373"/>
                          </a:solidFill>
                          <a:latin typeface="Segoe UI"/>
                          <a:ea typeface="Times New Roman"/>
                          <a:cs typeface="Times New Roman"/>
                        </a:rPr>
                        <a:t>Распределение лимита</a:t>
                      </a:r>
                      <a:endParaRPr lang="ru-RU" sz="1200" dirty="0">
                        <a:solidFill>
                          <a:srgbClr val="025373"/>
                        </a:solidFill>
                        <a:latin typeface="Calibri"/>
                        <a:ea typeface="Calibri"/>
                        <a:cs typeface="Times New Roman"/>
                      </a:endParaRPr>
                    </a:p>
                  </a:txBody>
                  <a:tcPr marL="0" marR="60960" marT="38100" marB="38100" anchor="ctr">
                    <a:lnL>
                      <a:noFill/>
                    </a:lnL>
                    <a:lnR>
                      <a:noFill/>
                    </a:lnR>
                    <a:lnT>
                      <a:noFill/>
                    </a:lnT>
                    <a:lnB>
                      <a:noFill/>
                    </a:lnB>
                  </a:tcPr>
                </a:tc>
                <a:tc>
                  <a:txBody>
                    <a:bodyPr/>
                    <a:lstStyle/>
                    <a:p>
                      <a:pPr>
                        <a:lnSpc>
                          <a:spcPct val="100000"/>
                        </a:lnSpc>
                        <a:spcAft>
                          <a:spcPts val="0"/>
                        </a:spcAft>
                      </a:pPr>
                      <a:r>
                        <a:rPr lang="ru-RU" sz="1200" dirty="0">
                          <a:solidFill>
                            <a:srgbClr val="025373"/>
                          </a:solidFill>
                          <a:latin typeface="Segoe UI"/>
                          <a:ea typeface="Times New Roman"/>
                          <a:cs typeface="Times New Roman"/>
                        </a:rPr>
                        <a:t>Лимит является </a:t>
                      </a:r>
                      <a:r>
                        <a:rPr lang="ru-RU" sz="1200" b="1" dirty="0">
                          <a:solidFill>
                            <a:srgbClr val="025373"/>
                          </a:solidFill>
                          <a:latin typeface="Segoe UI"/>
                          <a:ea typeface="Times New Roman"/>
                          <a:cs typeface="Times New Roman"/>
                        </a:rPr>
                        <a:t>персональным</a:t>
                      </a:r>
                      <a:r>
                        <a:rPr lang="ru-RU" sz="1200" dirty="0">
                          <a:solidFill>
                            <a:srgbClr val="025373"/>
                          </a:solidFill>
                          <a:latin typeface="Segoe UI"/>
                          <a:ea typeface="Times New Roman"/>
                          <a:cs typeface="Times New Roman"/>
                        </a:rPr>
                        <a:t> для каждого родителя на каждого ребенка.</a:t>
                      </a:r>
                      <a:endParaRPr lang="ru-RU" sz="1200" dirty="0">
                        <a:solidFill>
                          <a:srgbClr val="025373"/>
                        </a:solidFill>
                        <a:latin typeface="Calibri"/>
                        <a:ea typeface="Calibri"/>
                        <a:cs typeface="Times New Roman"/>
                      </a:endParaRPr>
                    </a:p>
                  </a:txBody>
                  <a:tcPr marL="60960" marR="60960" marT="38100" marB="38100" anchor="ctr">
                    <a:lnL>
                      <a:noFill/>
                    </a:lnL>
                    <a:lnR>
                      <a:noFill/>
                    </a:lnR>
                    <a:lnT>
                      <a:noFill/>
                    </a:lnT>
                    <a:lnB>
                      <a:noFill/>
                    </a:lnB>
                  </a:tcPr>
                </a:tc>
                <a:tc>
                  <a:txBody>
                    <a:bodyPr/>
                    <a:lstStyle/>
                    <a:p>
                      <a:pPr>
                        <a:lnSpc>
                          <a:spcPct val="100000"/>
                        </a:lnSpc>
                        <a:spcAft>
                          <a:spcPts val="0"/>
                        </a:spcAft>
                      </a:pPr>
                      <a:r>
                        <a:rPr lang="ru-RU" sz="1200" dirty="0">
                          <a:solidFill>
                            <a:srgbClr val="025373"/>
                          </a:solidFill>
                          <a:latin typeface="Segoe UI"/>
                          <a:ea typeface="Times New Roman"/>
                          <a:cs typeface="Times New Roman"/>
                        </a:rPr>
                        <a:t>Лимит остается </a:t>
                      </a:r>
                      <a:r>
                        <a:rPr lang="ru-RU" sz="1200" b="1" dirty="0">
                          <a:solidFill>
                            <a:srgbClr val="025373"/>
                          </a:solidFill>
                          <a:latin typeface="Segoe UI"/>
                          <a:ea typeface="Times New Roman"/>
                          <a:cs typeface="Times New Roman"/>
                        </a:rPr>
                        <a:t>персональным</a:t>
                      </a:r>
                      <a:r>
                        <a:rPr lang="ru-RU" sz="1200" dirty="0">
                          <a:solidFill>
                            <a:srgbClr val="025373"/>
                          </a:solidFill>
                          <a:latin typeface="Segoe UI"/>
                          <a:ea typeface="Times New Roman"/>
                          <a:cs typeface="Times New Roman"/>
                        </a:rPr>
                        <a:t> для каждого родителя на каждого ребенка.</a:t>
                      </a:r>
                      <a:endParaRPr lang="ru-RU" sz="1200" dirty="0">
                        <a:solidFill>
                          <a:srgbClr val="025373"/>
                        </a:solidFill>
                        <a:latin typeface="Calibri"/>
                        <a:ea typeface="Calibri"/>
                        <a:cs typeface="Times New Roman"/>
                      </a:endParaRPr>
                    </a:p>
                  </a:txBody>
                  <a:tcPr marL="60960" marR="0" marT="38100" marB="38100" anchor="ctr">
                    <a:lnL>
                      <a:noFill/>
                    </a:lnL>
                    <a:lnR>
                      <a:noFill/>
                    </a:lnR>
                    <a:lnT>
                      <a:noFill/>
                    </a:lnT>
                    <a:lnB>
                      <a:noFill/>
                    </a:lnB>
                  </a:tcPr>
                </a:tc>
                <a:extLst>
                  <a:ext uri="{0D108BD9-81ED-4DB2-BD59-A6C34878D82A}">
                    <a16:rowId xmlns:a16="http://schemas.microsoft.com/office/drawing/2014/main" xmlns="" val="10004"/>
                  </a:ext>
                </a:extLst>
              </a:tr>
              <a:tr h="0">
                <a:tc>
                  <a:txBody>
                    <a:bodyPr/>
                    <a:lstStyle/>
                    <a:p>
                      <a:pPr>
                        <a:lnSpc>
                          <a:spcPts val="750"/>
                        </a:lnSpc>
                        <a:spcAft>
                          <a:spcPts val="0"/>
                        </a:spcAft>
                      </a:pPr>
                      <a:r>
                        <a:rPr lang="ru-RU" sz="1200" b="1">
                          <a:solidFill>
                            <a:srgbClr val="025373"/>
                          </a:solidFill>
                          <a:latin typeface="Segoe UI"/>
                          <a:ea typeface="Times New Roman"/>
                          <a:cs typeface="Times New Roman"/>
                        </a:rPr>
                        <a:t>Срок выплаты</a:t>
                      </a:r>
                      <a:endParaRPr lang="ru-RU" sz="1200">
                        <a:solidFill>
                          <a:srgbClr val="025373"/>
                        </a:solidFill>
                        <a:latin typeface="Calibri"/>
                        <a:ea typeface="Calibri"/>
                        <a:cs typeface="Times New Roman"/>
                      </a:endParaRPr>
                    </a:p>
                  </a:txBody>
                  <a:tcPr marL="0" marR="60960" marT="38100" marB="38100" anchor="ctr">
                    <a:lnL>
                      <a:noFill/>
                    </a:lnL>
                    <a:lnR>
                      <a:noFill/>
                    </a:lnR>
                    <a:lnT>
                      <a:noFill/>
                    </a:lnT>
                    <a:lnB>
                      <a:noFill/>
                    </a:lnB>
                  </a:tcPr>
                </a:tc>
                <a:tc>
                  <a:txBody>
                    <a:bodyPr/>
                    <a:lstStyle/>
                    <a:p>
                      <a:pPr>
                        <a:lnSpc>
                          <a:spcPct val="100000"/>
                        </a:lnSpc>
                        <a:spcAft>
                          <a:spcPts val="0"/>
                        </a:spcAft>
                      </a:pPr>
                      <a:r>
                        <a:rPr lang="ru-RU" sz="1200" dirty="0">
                          <a:solidFill>
                            <a:srgbClr val="025373"/>
                          </a:solidFill>
                          <a:latin typeface="Segoe UI"/>
                          <a:ea typeface="Times New Roman"/>
                          <a:cs typeface="Times New Roman"/>
                        </a:rPr>
                        <a:t>В течение первого года с даты рождения ребенка.</a:t>
                      </a:r>
                      <a:endParaRPr lang="ru-RU" sz="1200" dirty="0">
                        <a:solidFill>
                          <a:srgbClr val="025373"/>
                        </a:solidFill>
                        <a:latin typeface="Calibri"/>
                        <a:ea typeface="Calibri"/>
                        <a:cs typeface="Times New Roman"/>
                      </a:endParaRPr>
                    </a:p>
                  </a:txBody>
                  <a:tcPr marL="60960" marR="60960" marT="38100" marB="38100" anchor="ctr">
                    <a:lnL>
                      <a:noFill/>
                    </a:lnL>
                    <a:lnR>
                      <a:noFill/>
                    </a:lnR>
                    <a:lnT>
                      <a:noFill/>
                    </a:lnT>
                    <a:lnB>
                      <a:noFill/>
                    </a:lnB>
                  </a:tcPr>
                </a:tc>
                <a:tc>
                  <a:txBody>
                    <a:bodyPr/>
                    <a:lstStyle/>
                    <a:p>
                      <a:pPr>
                        <a:lnSpc>
                          <a:spcPct val="100000"/>
                        </a:lnSpc>
                        <a:spcAft>
                          <a:spcPts val="0"/>
                        </a:spcAft>
                      </a:pPr>
                      <a:r>
                        <a:rPr lang="ru-RU" sz="1200" dirty="0">
                          <a:solidFill>
                            <a:srgbClr val="025373"/>
                          </a:solidFill>
                          <a:latin typeface="Segoe UI"/>
                          <a:ea typeface="Times New Roman"/>
                          <a:cs typeface="Times New Roman"/>
                        </a:rPr>
                        <a:t>В течение первого года с даты рождения ребенка</a:t>
                      </a:r>
                      <a:endParaRPr lang="ru-RU" sz="1200" dirty="0">
                        <a:solidFill>
                          <a:srgbClr val="025373"/>
                        </a:solidFill>
                        <a:latin typeface="Calibri"/>
                        <a:ea typeface="Calibri"/>
                        <a:cs typeface="Times New Roman"/>
                      </a:endParaRPr>
                    </a:p>
                  </a:txBody>
                  <a:tcPr marL="60960" marR="0" marT="38100" marB="38100" anchor="ctr">
                    <a:lnL>
                      <a:noFill/>
                    </a:lnL>
                    <a:lnR>
                      <a:noFill/>
                    </a:lnR>
                    <a:lnT>
                      <a:noFill/>
                    </a:lnT>
                    <a:lnB>
                      <a:noFill/>
                    </a:lnB>
                  </a:tcPr>
                </a:tc>
                <a:extLst>
                  <a:ext uri="{0D108BD9-81ED-4DB2-BD59-A6C34878D82A}">
                    <a16:rowId xmlns:a16="http://schemas.microsoft.com/office/drawing/2014/main" xmlns="" val="10005"/>
                  </a:ext>
                </a:extLst>
              </a:tr>
              <a:tr h="0">
                <a:tc>
                  <a:txBody>
                    <a:bodyPr/>
                    <a:lstStyle/>
                    <a:p>
                      <a:pPr>
                        <a:lnSpc>
                          <a:spcPts val="750"/>
                        </a:lnSpc>
                        <a:spcAft>
                          <a:spcPts val="0"/>
                        </a:spcAft>
                      </a:pPr>
                      <a:r>
                        <a:rPr lang="ru-RU" sz="1200" b="1">
                          <a:solidFill>
                            <a:srgbClr val="025373"/>
                          </a:solidFill>
                          <a:latin typeface="Segoe UI"/>
                          <a:ea typeface="Times New Roman"/>
                          <a:cs typeface="Times New Roman"/>
                        </a:rPr>
                        <a:t>Учет в расходах </a:t>
                      </a:r>
                      <a:endParaRPr lang="ru-RU" sz="1200">
                        <a:solidFill>
                          <a:srgbClr val="025373"/>
                        </a:solidFill>
                        <a:latin typeface="Calibri"/>
                        <a:ea typeface="Calibri"/>
                        <a:cs typeface="Times New Roman"/>
                      </a:endParaRPr>
                    </a:p>
                  </a:txBody>
                  <a:tcPr marL="0" marR="60960" marT="38100" marB="38100" anchor="ctr">
                    <a:lnL>
                      <a:noFill/>
                    </a:lnL>
                    <a:lnR>
                      <a:noFill/>
                    </a:lnR>
                    <a:lnT>
                      <a:noFill/>
                    </a:lnT>
                    <a:lnB>
                      <a:noFill/>
                    </a:lnB>
                  </a:tcPr>
                </a:tc>
                <a:tc>
                  <a:txBody>
                    <a:bodyPr/>
                    <a:lstStyle/>
                    <a:p>
                      <a:pPr>
                        <a:lnSpc>
                          <a:spcPts val="750"/>
                        </a:lnSpc>
                        <a:spcAft>
                          <a:spcPts val="0"/>
                        </a:spcAft>
                      </a:pPr>
                      <a:r>
                        <a:rPr lang="ru-RU" sz="1200" dirty="0">
                          <a:solidFill>
                            <a:srgbClr val="025373"/>
                          </a:solidFill>
                          <a:latin typeface="Segoe UI"/>
                          <a:ea typeface="Times New Roman"/>
                          <a:cs typeface="Times New Roman"/>
                        </a:rPr>
                        <a:t>Не учитывается в расходах </a:t>
                      </a:r>
                      <a:endParaRPr lang="ru-RU" sz="1200" dirty="0">
                        <a:solidFill>
                          <a:srgbClr val="025373"/>
                        </a:solidFill>
                        <a:latin typeface="Calibri"/>
                        <a:ea typeface="Calibri"/>
                        <a:cs typeface="Times New Roman"/>
                      </a:endParaRPr>
                    </a:p>
                  </a:txBody>
                  <a:tcPr marL="60960" marR="60960" marT="38100" marB="38100" anchor="ctr">
                    <a:lnL>
                      <a:noFill/>
                    </a:lnL>
                    <a:lnR>
                      <a:noFill/>
                    </a:lnR>
                    <a:lnT>
                      <a:noFill/>
                    </a:lnT>
                    <a:lnB>
                      <a:noFill/>
                    </a:lnB>
                  </a:tcPr>
                </a:tc>
                <a:tc>
                  <a:txBody>
                    <a:bodyPr/>
                    <a:lstStyle/>
                    <a:p>
                      <a:pPr>
                        <a:lnSpc>
                          <a:spcPct val="100000"/>
                        </a:lnSpc>
                        <a:spcAft>
                          <a:spcPts val="0"/>
                        </a:spcAft>
                      </a:pPr>
                      <a:r>
                        <a:rPr lang="ru-RU" sz="1200" dirty="0">
                          <a:solidFill>
                            <a:srgbClr val="025373"/>
                          </a:solidFill>
                          <a:latin typeface="Segoe UI"/>
                          <a:ea typeface="Times New Roman"/>
                          <a:cs typeface="Times New Roman"/>
                        </a:rPr>
                        <a:t>Учитывается во </a:t>
                      </a:r>
                      <a:r>
                        <a:rPr lang="ru-RU" sz="1200" dirty="0" err="1">
                          <a:solidFill>
                            <a:srgbClr val="025373"/>
                          </a:solidFill>
                          <a:latin typeface="Segoe UI"/>
                          <a:ea typeface="Times New Roman"/>
                          <a:cs typeface="Times New Roman"/>
                        </a:rPr>
                        <a:t>внереализационных</a:t>
                      </a:r>
                      <a:r>
                        <a:rPr lang="ru-RU" sz="1200" dirty="0">
                          <a:solidFill>
                            <a:srgbClr val="025373"/>
                          </a:solidFill>
                          <a:latin typeface="Segoe UI"/>
                          <a:ea typeface="Times New Roman"/>
                          <a:cs typeface="Times New Roman"/>
                        </a:rPr>
                        <a:t> расходах  пп.19.15 п.1 ст.265 НК РФ </a:t>
                      </a:r>
                      <a:endParaRPr lang="ru-RU" sz="1200" dirty="0">
                        <a:solidFill>
                          <a:srgbClr val="025373"/>
                        </a:solidFill>
                        <a:latin typeface="Calibri"/>
                        <a:ea typeface="Calibri"/>
                        <a:cs typeface="Times New Roman"/>
                      </a:endParaRPr>
                    </a:p>
                  </a:txBody>
                  <a:tcPr marL="60960" marR="0" marT="38100" marB="38100" anchor="ctr">
                    <a:lnL>
                      <a:noFill/>
                    </a:lnL>
                    <a:lnR>
                      <a:noFill/>
                    </a:lnR>
                    <a:lnT>
                      <a:noFill/>
                    </a:lnT>
                    <a:lnB>
                      <a:noFill/>
                    </a:lnB>
                  </a:tcPr>
                </a:tc>
                <a:extLst>
                  <a:ext uri="{0D108BD9-81ED-4DB2-BD59-A6C34878D82A}">
                    <a16:rowId xmlns:a16="http://schemas.microsoft.com/office/drawing/2014/main" xmlns="" val="10006"/>
                  </a:ext>
                </a:extLst>
              </a:tr>
            </a:tbl>
          </a:graphicData>
        </a:graphic>
      </p:graphicFrame>
      <p:sp>
        <p:nvSpPr>
          <p:cNvPr id="1025" name="Rectangle 1"/>
          <p:cNvSpPr>
            <a:spLocks noChangeArrowheads="1"/>
          </p:cNvSpPr>
          <p:nvPr/>
        </p:nvSpPr>
        <p:spPr bwMode="auto">
          <a:xfrm>
            <a:off x="1255365" y="242233"/>
            <a:ext cx="7011407"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eaLnBrk="1" latinLnBrk="0" hangingPunct="1">
              <a:lnSpc>
                <a:spcPct val="100000"/>
              </a:lnSpc>
              <a:buClrTx/>
              <a:buSzTx/>
              <a:buFontTx/>
              <a:buNone/>
              <a:tabLst/>
            </a:pPr>
            <a:r>
              <a:rPr lang="ru-RU" altLang="ru-RU" sz="2200" b="1" dirty="0">
                <a:solidFill>
                  <a:srgbClr val="025373"/>
                </a:solidFill>
                <a:latin typeface="Calibri" pitchFamily="34" charset="0"/>
                <a:cs typeface="+mn-cs"/>
              </a:rPr>
              <a:t>Налогообложение  матпомощи при рождении ребенка</a:t>
            </a:r>
          </a:p>
          <a:p>
            <a:pPr marL="0" marR="0" lvl="0" indent="0" algn="ctr" defTabSz="914400" eaLnBrk="1" latinLnBrk="0" hangingPunct="1">
              <a:lnSpc>
                <a:spcPct val="100000"/>
              </a:lnSpc>
              <a:buClrTx/>
              <a:buSzTx/>
              <a:buFontTx/>
              <a:buNone/>
              <a:tabLst/>
            </a:pPr>
            <a:r>
              <a:rPr lang="ru-RU" altLang="ru-RU" sz="2200" b="1" dirty="0">
                <a:solidFill>
                  <a:srgbClr val="025373"/>
                </a:solidFill>
                <a:latin typeface="Calibri" pitchFamily="34" charset="0"/>
                <a:cs typeface="+mn-cs"/>
              </a:rPr>
              <a:t> (2025 </a:t>
            </a:r>
            <a:r>
              <a:rPr lang="ru-RU" altLang="ru-RU" sz="2200" b="1" dirty="0" err="1">
                <a:solidFill>
                  <a:srgbClr val="025373"/>
                </a:solidFill>
                <a:latin typeface="Calibri" pitchFamily="34" charset="0"/>
                <a:cs typeface="+mn-cs"/>
              </a:rPr>
              <a:t>vs</a:t>
            </a:r>
            <a:r>
              <a:rPr lang="ru-RU" altLang="ru-RU" sz="2200" b="1" dirty="0">
                <a:solidFill>
                  <a:srgbClr val="025373"/>
                </a:solidFill>
                <a:latin typeface="Calibri" pitchFamily="34" charset="0"/>
                <a:cs typeface="+mn-cs"/>
              </a:rPr>
              <a:t> 2026)</a:t>
            </a:r>
          </a:p>
        </p:txBody>
      </p:sp>
    </p:spTree>
    <p:extLst>
      <p:ext uri="{BB962C8B-B14F-4D97-AF65-F5344CB8AC3E}">
        <p14:creationId xmlns:p14="http://schemas.microsoft.com/office/powerpoint/2010/main" xmlns="" val="2640944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75856" y="195486"/>
            <a:ext cx="2256259" cy="461665"/>
          </a:xfrm>
          <a:prstGeom prst="rect">
            <a:avLst/>
          </a:prstGeom>
        </p:spPr>
        <p:txBody>
          <a:bodyPr wrap="none">
            <a:spAutoFit/>
          </a:bodyPr>
          <a:lstStyle/>
          <a:p>
            <a:r>
              <a:rPr lang="ru-RU" sz="2400" b="1" dirty="0">
                <a:solidFill>
                  <a:srgbClr val="025373"/>
                </a:solidFill>
                <a:latin typeface="Calibri" panose="020F0502020204030204" pitchFamily="34" charset="0"/>
                <a:cs typeface="Calibri" panose="020F0502020204030204" pitchFamily="34" charset="0"/>
              </a:rPr>
              <a:t>Налоговая база</a:t>
            </a:r>
          </a:p>
        </p:txBody>
      </p:sp>
      <p:sp>
        <p:nvSpPr>
          <p:cNvPr id="3" name="Прямоугольник 2"/>
          <p:cNvSpPr/>
          <p:nvPr/>
        </p:nvSpPr>
        <p:spPr>
          <a:xfrm>
            <a:off x="251520" y="843558"/>
            <a:ext cx="3600400" cy="3293209"/>
          </a:xfrm>
          <a:prstGeom prst="rect">
            <a:avLst/>
          </a:prstGeom>
        </p:spPr>
        <p:txBody>
          <a:bodyPr wrap="square">
            <a:spAutoFit/>
          </a:bodyPr>
          <a:lstStyle/>
          <a:p>
            <a:pPr indent="342892" algn="just" defTabSz="914378" eaLnBrk="0" hangingPunct="0"/>
            <a:endParaRPr lang="ru-RU" sz="1600" dirty="0">
              <a:solidFill>
                <a:srgbClr val="025373"/>
              </a:solidFill>
              <a:latin typeface="Calibri" pitchFamily="34" charset="0"/>
              <a:ea typeface="Calibri" pitchFamily="34" charset="0"/>
              <a:cs typeface="Calibri" pitchFamily="34" charset="0"/>
            </a:endParaRPr>
          </a:p>
          <a:p>
            <a:pPr indent="342892" algn="ctr" defTabSz="914378" eaLnBrk="0" hangingPunct="0"/>
            <a:r>
              <a:rPr lang="ru-RU" sz="1600" b="1" dirty="0">
                <a:solidFill>
                  <a:srgbClr val="025373"/>
                </a:solidFill>
                <a:latin typeface="Calibri" pitchFamily="34" charset="0"/>
                <a:ea typeface="Calibri" pitchFamily="34" charset="0"/>
                <a:cs typeface="Calibri" pitchFamily="34" charset="0"/>
              </a:rPr>
              <a:t>Общий порядок </a:t>
            </a:r>
          </a:p>
          <a:p>
            <a:pPr indent="342892" algn="ctr" defTabSz="914378" eaLnBrk="0" hangingPunct="0"/>
            <a:r>
              <a:rPr lang="ru-RU" sz="1600" b="1" dirty="0">
                <a:solidFill>
                  <a:srgbClr val="025373"/>
                </a:solidFill>
                <a:latin typeface="Calibri" pitchFamily="34" charset="0"/>
                <a:ea typeface="Calibri" pitchFamily="34" charset="0"/>
                <a:cs typeface="Calibri" pitchFamily="34" charset="0"/>
              </a:rPr>
              <a:t>Ст.210 НК РФ</a:t>
            </a:r>
          </a:p>
          <a:p>
            <a:pPr indent="342892" algn="ctr" defTabSz="914378" eaLnBrk="0" hangingPunct="0"/>
            <a:endParaRPr lang="ru-RU" sz="1600" b="1" dirty="0">
              <a:solidFill>
                <a:srgbClr val="025373"/>
              </a:solidFill>
              <a:latin typeface="Calibri" pitchFamily="34" charset="0"/>
              <a:ea typeface="Calibri" pitchFamily="34" charset="0"/>
              <a:cs typeface="Calibri" pitchFamily="34" charset="0"/>
            </a:endParaRPr>
          </a:p>
          <a:p>
            <a:pPr indent="342892" algn="just" defTabSz="914378" eaLnBrk="0" hangingPunct="0"/>
            <a:r>
              <a:rPr lang="ru-RU" sz="1600" dirty="0">
                <a:solidFill>
                  <a:srgbClr val="025373"/>
                </a:solidFill>
                <a:latin typeface="Calibri" pitchFamily="34" charset="0"/>
                <a:ea typeface="Calibri" pitchFamily="34" charset="0"/>
                <a:cs typeface="Calibri" pitchFamily="34" charset="0"/>
              </a:rPr>
              <a:t>При определении налоговой базы учитываются все доходы налогоплательщика, полученные им как в денежной, так и в натуральной формах, или право на распоряжение которыми у него возникло, а также доходы в виде материальной выгоды, определяемой в соответствии со статьей 212 настоящего Кодекса.</a:t>
            </a:r>
          </a:p>
        </p:txBody>
      </p:sp>
      <p:sp>
        <p:nvSpPr>
          <p:cNvPr id="4" name="Прямоугольник 3"/>
          <p:cNvSpPr/>
          <p:nvPr/>
        </p:nvSpPr>
        <p:spPr>
          <a:xfrm>
            <a:off x="4932040" y="843558"/>
            <a:ext cx="3600400" cy="3046988"/>
          </a:xfrm>
          <a:prstGeom prst="rect">
            <a:avLst/>
          </a:prstGeom>
        </p:spPr>
        <p:txBody>
          <a:bodyPr wrap="square">
            <a:spAutoFit/>
          </a:bodyPr>
          <a:lstStyle/>
          <a:p>
            <a:pPr indent="342892" algn="just" defTabSz="914378" eaLnBrk="0" hangingPunct="0"/>
            <a:endParaRPr lang="ru-RU" sz="1600" dirty="0">
              <a:solidFill>
                <a:srgbClr val="025373"/>
              </a:solidFill>
              <a:latin typeface="Calibri" pitchFamily="34" charset="0"/>
              <a:ea typeface="Calibri" pitchFamily="34" charset="0"/>
              <a:cs typeface="Calibri" pitchFamily="34" charset="0"/>
            </a:endParaRPr>
          </a:p>
          <a:p>
            <a:pPr indent="342892" algn="ctr" defTabSz="914378" eaLnBrk="0" hangingPunct="0"/>
            <a:r>
              <a:rPr lang="ru-RU" sz="1600" b="1" dirty="0">
                <a:solidFill>
                  <a:srgbClr val="025373"/>
                </a:solidFill>
                <a:latin typeface="Calibri" pitchFamily="34" charset="0"/>
                <a:ea typeface="Calibri" pitchFamily="34" charset="0"/>
                <a:cs typeface="Calibri" pitchFamily="34" charset="0"/>
              </a:rPr>
              <a:t>Специальные правила</a:t>
            </a:r>
          </a:p>
          <a:p>
            <a:pPr indent="342892" algn="ctr" defTabSz="914378" eaLnBrk="0" hangingPunct="0"/>
            <a:r>
              <a:rPr lang="ru-RU" sz="1600" b="1" dirty="0">
                <a:solidFill>
                  <a:srgbClr val="025373"/>
                </a:solidFill>
                <a:latin typeface="Calibri" pitchFamily="34" charset="0"/>
                <a:ea typeface="Calibri" pitchFamily="34" charset="0"/>
                <a:cs typeface="Calibri" pitchFamily="34" charset="0"/>
              </a:rPr>
              <a:t>Ст.211 -214… НК РФ</a:t>
            </a:r>
          </a:p>
          <a:p>
            <a:pPr indent="342892" algn="ctr" defTabSz="914378" eaLnBrk="0" hangingPunct="0"/>
            <a:endParaRPr lang="ru-RU" sz="1600" b="1" dirty="0">
              <a:solidFill>
                <a:srgbClr val="025373"/>
              </a:solidFill>
              <a:latin typeface="Calibri" pitchFamily="34" charset="0"/>
              <a:ea typeface="Calibri" pitchFamily="34" charset="0"/>
              <a:cs typeface="Calibri" pitchFamily="34" charset="0"/>
            </a:endParaRPr>
          </a:p>
          <a:p>
            <a:pPr indent="342892" algn="just" defTabSz="914378" eaLnBrk="0" hangingPunct="0">
              <a:buFont typeface="Arial" pitchFamily="34" charset="0"/>
              <a:buChar char="•"/>
            </a:pPr>
            <a:r>
              <a:rPr lang="ru-RU" sz="1600" b="1" dirty="0">
                <a:solidFill>
                  <a:srgbClr val="025373"/>
                </a:solidFill>
                <a:latin typeface="Calibri" pitchFamily="34" charset="0"/>
                <a:ea typeface="Calibri" pitchFamily="34" charset="0"/>
                <a:cs typeface="Calibri" pitchFamily="34" charset="0"/>
              </a:rPr>
              <a:t>Доходы в натуральной форме</a:t>
            </a:r>
          </a:p>
          <a:p>
            <a:pPr indent="342892" algn="just" defTabSz="914378" eaLnBrk="0" hangingPunct="0">
              <a:buFont typeface="Arial" pitchFamily="34" charset="0"/>
              <a:buChar char="•"/>
            </a:pPr>
            <a:r>
              <a:rPr lang="ru-RU" sz="1600" b="1" dirty="0">
                <a:solidFill>
                  <a:srgbClr val="025373"/>
                </a:solidFill>
                <a:latin typeface="Calibri" pitchFamily="34" charset="0"/>
                <a:ea typeface="Calibri" pitchFamily="34" charset="0"/>
                <a:cs typeface="Calibri" pitchFamily="34" charset="0"/>
              </a:rPr>
              <a:t>Материальная выгода</a:t>
            </a:r>
          </a:p>
          <a:p>
            <a:pPr indent="342892" algn="just" defTabSz="914378" eaLnBrk="0" hangingPunct="0">
              <a:buFont typeface="Arial" pitchFamily="34" charset="0"/>
              <a:buChar char="•"/>
            </a:pPr>
            <a:r>
              <a:rPr lang="ru-RU" sz="1600" b="1" dirty="0">
                <a:solidFill>
                  <a:srgbClr val="025373"/>
                </a:solidFill>
                <a:latin typeface="Calibri" pitchFamily="34" charset="0"/>
                <a:ea typeface="Calibri" pitchFamily="34" charset="0"/>
                <a:cs typeface="Calibri" pitchFamily="34" charset="0"/>
              </a:rPr>
              <a:t>Страхование</a:t>
            </a:r>
          </a:p>
          <a:p>
            <a:pPr indent="342892" algn="just" defTabSz="914378" eaLnBrk="0" hangingPunct="0">
              <a:buFont typeface="Arial" pitchFamily="34" charset="0"/>
              <a:buChar char="•"/>
            </a:pPr>
            <a:r>
              <a:rPr lang="ru-RU" sz="1600" b="1" dirty="0">
                <a:solidFill>
                  <a:srgbClr val="025373"/>
                </a:solidFill>
                <a:latin typeface="Calibri" pitchFamily="34" charset="0"/>
                <a:ea typeface="Calibri" pitchFamily="34" charset="0"/>
                <a:cs typeface="Calibri" pitchFamily="34" charset="0"/>
              </a:rPr>
              <a:t>Доходы от долевого участия</a:t>
            </a:r>
          </a:p>
          <a:p>
            <a:pPr indent="342892" algn="just" defTabSz="914378" eaLnBrk="0" hangingPunct="0">
              <a:buFont typeface="Arial" pitchFamily="34" charset="0"/>
              <a:buChar char="•"/>
            </a:pPr>
            <a:r>
              <a:rPr lang="ru-RU" sz="1600" b="1" dirty="0">
                <a:solidFill>
                  <a:srgbClr val="025373"/>
                </a:solidFill>
                <a:latin typeface="Calibri" pitchFamily="34" charset="0"/>
                <a:ea typeface="Calibri" pitchFamily="34" charset="0"/>
                <a:cs typeface="Calibri" pitchFamily="34" charset="0"/>
              </a:rPr>
              <a:t>Операция с ценными бумагами и финансовыми инструментами</a:t>
            </a:r>
          </a:p>
          <a:p>
            <a:pPr indent="342892" algn="just" defTabSz="914378" eaLnBrk="0" hangingPunct="0">
              <a:buFont typeface="Arial" pitchFamily="34" charset="0"/>
              <a:buChar char="•"/>
            </a:pPr>
            <a:r>
              <a:rPr lang="ru-RU" sz="1600" b="1" dirty="0">
                <a:solidFill>
                  <a:srgbClr val="025373"/>
                </a:solidFill>
                <a:latin typeface="Calibri" pitchFamily="34" charset="0"/>
                <a:ea typeface="Calibri" pitchFamily="34" charset="0"/>
                <a:cs typeface="Calibri" pitchFamily="34" charset="0"/>
              </a:rPr>
              <a:t>Доходы от продажи недвижимости</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1142976" y="214296"/>
            <a:ext cx="6487716" cy="467915"/>
          </a:xfrm>
          <a:prstGeom prst="rect">
            <a:avLst/>
          </a:prstGeom>
        </p:spPr>
        <p:txBody>
          <a:bodyPr vert="horz" lIns="68580" tIns="34290" rIns="68580" bIns="34290" rtlCol="0" anchor="ctr">
            <a:normAutofit fontScale="97500"/>
          </a:bodyPr>
          <a:lstStyle/>
          <a:p>
            <a:pPr algn="ctr" defTabSz="685800" fontAlgn="auto">
              <a:spcAft>
                <a:spcPts val="0"/>
              </a:spcAft>
              <a:defRPr/>
            </a:pPr>
            <a:r>
              <a:rPr lang="ru-RU" altLang="ru-RU" sz="2400" b="1" dirty="0">
                <a:solidFill>
                  <a:srgbClr val="025373"/>
                </a:solidFill>
                <a:latin typeface="Calibri" pitchFamily="34" charset="0"/>
                <a:cs typeface="+mn-cs"/>
              </a:rPr>
              <a:t>Дата фактического получения дохода</a:t>
            </a:r>
          </a:p>
        </p:txBody>
      </p:sp>
      <p:graphicFrame>
        <p:nvGraphicFramePr>
          <p:cNvPr id="5" name="Таблица 4">
            <a:extLst>
              <a:ext uri="{FF2B5EF4-FFF2-40B4-BE49-F238E27FC236}">
                <a16:creationId xmlns:a16="http://schemas.microsoft.com/office/drawing/2014/main" xmlns="" id="{50FC3439-B498-049F-9584-8FD6310F84EE}"/>
              </a:ext>
            </a:extLst>
          </p:cNvPr>
          <p:cNvGraphicFramePr>
            <a:graphicFrameLocks noGrp="1"/>
          </p:cNvGraphicFramePr>
          <p:nvPr/>
        </p:nvGraphicFramePr>
        <p:xfrm>
          <a:off x="214282" y="714362"/>
          <a:ext cx="8568953" cy="4175760"/>
        </p:xfrm>
        <a:graphic>
          <a:graphicData uri="http://schemas.openxmlformats.org/drawingml/2006/table">
            <a:tbl>
              <a:tblPr firstRow="1" firstCol="1" bandRow="1">
                <a:tableStyleId>{5C22544A-7EE6-4342-B048-85BDC9FD1C3A}</a:tableStyleId>
              </a:tblPr>
              <a:tblGrid>
                <a:gridCol w="3276767">
                  <a:extLst>
                    <a:ext uri="{9D8B030D-6E8A-4147-A177-3AD203B41FA5}">
                      <a16:colId xmlns:a16="http://schemas.microsoft.com/office/drawing/2014/main" xmlns="" val="3195637420"/>
                    </a:ext>
                  </a:extLst>
                </a:gridCol>
                <a:gridCol w="1967432">
                  <a:extLst>
                    <a:ext uri="{9D8B030D-6E8A-4147-A177-3AD203B41FA5}">
                      <a16:colId xmlns:a16="http://schemas.microsoft.com/office/drawing/2014/main" xmlns="" val="809582262"/>
                    </a:ext>
                  </a:extLst>
                </a:gridCol>
                <a:gridCol w="3324754">
                  <a:extLst>
                    <a:ext uri="{9D8B030D-6E8A-4147-A177-3AD203B41FA5}">
                      <a16:colId xmlns:a16="http://schemas.microsoft.com/office/drawing/2014/main" xmlns="" val="638754191"/>
                    </a:ext>
                  </a:extLst>
                </a:gridCol>
              </a:tblGrid>
              <a:tr h="420276">
                <a:tc>
                  <a:txBody>
                    <a:bodyPr/>
                    <a:lstStyle/>
                    <a:p>
                      <a:r>
                        <a:rPr lang="ru-RU" sz="1100" dirty="0">
                          <a:solidFill>
                            <a:srgbClr val="025373"/>
                          </a:solidFill>
                          <a:effectLst/>
                          <a:latin typeface="+mn-lt"/>
                        </a:rPr>
                        <a:t>Вид дохода</a:t>
                      </a:r>
                      <a:endParaRPr lang="ru-RU" sz="1100" dirty="0">
                        <a:solidFill>
                          <a:srgbClr val="025373"/>
                        </a:solidFill>
                        <a:effectLst/>
                        <a:latin typeface="+mn-lt"/>
                        <a:ea typeface="Times New Roman" panose="02020603050405020304" pitchFamily="18" charset="0"/>
                      </a:endParaRPr>
                    </a:p>
                  </a:txBody>
                  <a:tcPr marL="102870" marR="102870" marT="102870" marB="102870">
                    <a:lnL w="12700" cmpd="sng">
                      <a:noFill/>
                    </a:lnL>
                    <a:lnR w="12700" cmpd="sng">
                      <a:noFill/>
                    </a:lnR>
                    <a:lnT w="12700" cmpd="sng">
                      <a:noFill/>
                    </a:lnT>
                    <a:lnB w="12700" cap="flat" cmpd="sng" algn="ctr">
                      <a:solidFill>
                        <a:srgbClr val="F2515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1100" dirty="0">
                          <a:solidFill>
                            <a:srgbClr val="025373"/>
                          </a:solidFill>
                          <a:effectLst/>
                          <a:latin typeface="+mn-lt"/>
                        </a:rPr>
                        <a:t>Дата определения дохода</a:t>
                      </a:r>
                      <a:endParaRPr lang="ru-RU" sz="1100" dirty="0">
                        <a:solidFill>
                          <a:srgbClr val="025373"/>
                        </a:solidFill>
                        <a:effectLst/>
                        <a:latin typeface="+mn-lt"/>
                        <a:ea typeface="Times New Roman" panose="02020603050405020304" pitchFamily="18" charset="0"/>
                      </a:endParaRPr>
                    </a:p>
                  </a:txBody>
                  <a:tcPr marL="102870" marR="102870" marT="102870" marB="102870">
                    <a:lnL w="12700" cmpd="sng">
                      <a:noFill/>
                    </a:lnL>
                    <a:lnR w="12700" cmpd="sng">
                      <a:noFill/>
                    </a:lnR>
                    <a:lnT w="12700" cmpd="sng">
                      <a:noFill/>
                    </a:lnT>
                    <a:lnB w="12700" cap="flat" cmpd="sng" algn="ctr">
                      <a:solidFill>
                        <a:srgbClr val="F2515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1100" dirty="0">
                          <a:solidFill>
                            <a:srgbClr val="025373"/>
                          </a:solidFill>
                          <a:effectLst/>
                          <a:latin typeface="+mn-lt"/>
                        </a:rPr>
                        <a:t>                 Срок уплаты НДФЛ</a:t>
                      </a:r>
                      <a:endParaRPr lang="ru-RU" sz="1100" dirty="0">
                        <a:solidFill>
                          <a:srgbClr val="025373"/>
                        </a:solidFill>
                        <a:latin typeface="+mn-lt"/>
                      </a:endParaRPr>
                    </a:p>
                  </a:txBody>
                  <a:tcPr marL="102870" marR="102870" marT="102870" marB="102870">
                    <a:lnL w="12700" cmpd="sng">
                      <a:noFill/>
                    </a:lnL>
                    <a:lnR w="12700" cmpd="sng">
                      <a:noFill/>
                    </a:lnR>
                    <a:lnT w="12700" cmpd="sng">
                      <a:noFill/>
                    </a:lnT>
                    <a:lnB w="12700" cap="flat" cmpd="sng" algn="ctr">
                      <a:solidFill>
                        <a:srgbClr val="F2515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047937529"/>
                  </a:ext>
                </a:extLst>
              </a:tr>
              <a:tr h="365760">
                <a:tc gridSpan="3">
                  <a:txBody>
                    <a:bodyPr/>
                    <a:lstStyle/>
                    <a:p>
                      <a:r>
                        <a:rPr lang="ru-RU" sz="1100" dirty="0">
                          <a:solidFill>
                            <a:srgbClr val="025373"/>
                          </a:solidFill>
                          <a:effectLst/>
                          <a:latin typeface="+mn-lt"/>
                        </a:rPr>
                        <a:t>Расчеты с сотрудниками</a:t>
                      </a:r>
                      <a:endParaRPr lang="ru-RU" sz="1100" b="1" dirty="0">
                        <a:solidFill>
                          <a:srgbClr val="025373"/>
                        </a:solidFill>
                        <a:effectLst/>
                        <a:latin typeface="+mn-lt"/>
                        <a:ea typeface="Times New Roman" panose="02020603050405020304" pitchFamily="18" charset="0"/>
                      </a:endParaRPr>
                    </a:p>
                  </a:txBody>
                  <a:tcPr marL="102870" marR="102870" marT="102870" marB="102870">
                    <a:lnL w="12700" cmpd="sng">
                      <a:noFill/>
                    </a:lnL>
                    <a:lnR w="12700" cmpd="sng">
                      <a:noFill/>
                    </a:lnR>
                    <a:lnT w="12700" cap="flat" cmpd="sng" algn="ctr">
                      <a:solidFill>
                        <a:srgbClr val="F2515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3770565967"/>
                  </a:ext>
                </a:extLst>
              </a:tr>
              <a:tr h="2125980">
                <a:tc>
                  <a:txBody>
                    <a:bodyPr/>
                    <a:lstStyle/>
                    <a:p>
                      <a:r>
                        <a:rPr lang="ru-RU" sz="1100" dirty="0">
                          <a:solidFill>
                            <a:srgbClr val="025373"/>
                          </a:solidFill>
                          <a:effectLst/>
                          <a:latin typeface="+mn-lt"/>
                        </a:rPr>
                        <a:t>Зарплата, аванс, в том числе при увольнении</a:t>
                      </a:r>
                    </a:p>
                    <a:p>
                      <a:r>
                        <a:rPr lang="ru-RU" sz="1100" dirty="0">
                          <a:solidFill>
                            <a:srgbClr val="025373"/>
                          </a:solidFill>
                          <a:effectLst/>
                          <a:latin typeface="+mn-lt"/>
                        </a:rPr>
                        <a:t>Производственные и непроизводственные премии</a:t>
                      </a:r>
                    </a:p>
                    <a:p>
                      <a:r>
                        <a:rPr lang="ru-RU" sz="1100" dirty="0">
                          <a:solidFill>
                            <a:srgbClr val="025373"/>
                          </a:solidFill>
                          <a:effectLst/>
                          <a:latin typeface="+mn-lt"/>
                        </a:rPr>
                        <a:t>Отпускные</a:t>
                      </a:r>
                    </a:p>
                    <a:p>
                      <a:r>
                        <a:rPr lang="ru-RU" sz="1100" dirty="0">
                          <a:solidFill>
                            <a:srgbClr val="025373"/>
                          </a:solidFill>
                          <a:effectLst/>
                          <a:latin typeface="+mn-lt"/>
                        </a:rPr>
                        <a:t>Компенсация за неиспользованный отпуск</a:t>
                      </a:r>
                    </a:p>
                    <a:p>
                      <a:r>
                        <a:rPr lang="ru-RU" sz="1100" dirty="0">
                          <a:solidFill>
                            <a:srgbClr val="025373"/>
                          </a:solidFill>
                          <a:effectLst/>
                          <a:latin typeface="+mn-lt"/>
                        </a:rPr>
                        <a:t>Больничные, в том числе по уходу за ребенком</a:t>
                      </a:r>
                    </a:p>
                    <a:p>
                      <a:r>
                        <a:rPr lang="ru-RU" sz="1100" dirty="0">
                          <a:solidFill>
                            <a:srgbClr val="025373"/>
                          </a:solidFill>
                          <a:effectLst/>
                          <a:latin typeface="+mn-lt"/>
                        </a:rPr>
                        <a:t>Средний заработок за донорские дни, время командировки, время простоя не по вине сотрудника</a:t>
                      </a:r>
                    </a:p>
                    <a:p>
                      <a:r>
                        <a:rPr lang="ru-RU" sz="1100" dirty="0">
                          <a:solidFill>
                            <a:srgbClr val="025373"/>
                          </a:solidFill>
                          <a:effectLst/>
                          <a:latin typeface="+mn-lt"/>
                        </a:rPr>
                        <a:t>Выходное пособие и средний заработок на период трудоустройства</a:t>
                      </a:r>
                      <a:endParaRPr lang="ru-RU" sz="1100" dirty="0">
                        <a:solidFill>
                          <a:srgbClr val="025373"/>
                        </a:solidFill>
                        <a:effectLst/>
                        <a:latin typeface="+mn-lt"/>
                        <a:ea typeface="Times New Roman" panose="02020603050405020304" pitchFamily="18" charset="0"/>
                      </a:endParaRPr>
                    </a:p>
                  </a:txBody>
                  <a:tcPr marL="102870" marR="102870" marT="102870" marB="102870">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u-RU" sz="1100" dirty="0">
                          <a:solidFill>
                            <a:srgbClr val="025373"/>
                          </a:solidFill>
                          <a:effectLst/>
                          <a:latin typeface="+mn-lt"/>
                        </a:rPr>
                        <a:t>День выплаты дохода (подп. 1 п. 1 ст. 223 НК)</a:t>
                      </a:r>
                      <a:endParaRPr lang="ru-RU" sz="1100" dirty="0">
                        <a:solidFill>
                          <a:srgbClr val="025373"/>
                        </a:solidFill>
                        <a:effectLst/>
                        <a:latin typeface="+mn-lt"/>
                        <a:ea typeface="Times New Roman" panose="02020603050405020304" pitchFamily="18" charset="0"/>
                      </a:endParaRPr>
                    </a:p>
                  </a:txBody>
                  <a:tcPr marL="102870" marR="102870" marT="102870" marB="102870">
                    <a:lnL w="12700" cmpd="sng">
                      <a:noFill/>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r>
                        <a:rPr lang="ru-RU" sz="1100" dirty="0">
                          <a:solidFill>
                            <a:srgbClr val="025373"/>
                          </a:solidFill>
                          <a:effectLst/>
                          <a:latin typeface="+mn-lt"/>
                        </a:rPr>
                        <a:t>Не позднее сроков, установленных п. 6 ст. 226 НК:</a:t>
                      </a:r>
                    </a:p>
                    <a:p>
                      <a:pPr marL="342900" lvl="0" indent="-342900">
                        <a:spcAft>
                          <a:spcPts val="515"/>
                        </a:spcAft>
                        <a:buSzPts val="1000"/>
                        <a:buFont typeface="Symbol" panose="05050102010706020507" pitchFamily="18" charset="2"/>
                        <a:buChar char=""/>
                        <a:tabLst>
                          <a:tab pos="457200" algn="l"/>
                        </a:tabLst>
                      </a:pPr>
                      <a:r>
                        <a:rPr lang="ru-RU" sz="1100" dirty="0">
                          <a:solidFill>
                            <a:srgbClr val="025373"/>
                          </a:solidFill>
                          <a:effectLst/>
                          <a:latin typeface="+mn-lt"/>
                        </a:rPr>
                        <a:t>28 января – для налога, удержанного с 1 </a:t>
                      </a:r>
                      <a:br>
                        <a:rPr lang="ru-RU" sz="1100" dirty="0">
                          <a:solidFill>
                            <a:srgbClr val="025373"/>
                          </a:solidFill>
                          <a:effectLst/>
                          <a:latin typeface="+mn-lt"/>
                        </a:rPr>
                      </a:br>
                      <a:r>
                        <a:rPr lang="ru-RU" sz="1100" dirty="0">
                          <a:solidFill>
                            <a:srgbClr val="025373"/>
                          </a:solidFill>
                          <a:effectLst/>
                          <a:latin typeface="+mn-lt"/>
                        </a:rPr>
                        <a:t>по 22 января;</a:t>
                      </a:r>
                    </a:p>
                    <a:p>
                      <a:pPr marL="342900" lvl="0" indent="-342900">
                        <a:spcAft>
                          <a:spcPts val="515"/>
                        </a:spcAft>
                        <a:buSzPts val="1000"/>
                        <a:buFont typeface="Symbol" panose="05050102010706020507" pitchFamily="18" charset="2"/>
                        <a:buChar char=""/>
                        <a:tabLst>
                          <a:tab pos="457200" algn="l"/>
                        </a:tabLst>
                      </a:pPr>
                      <a:r>
                        <a:rPr lang="ru-RU" sz="1100" dirty="0">
                          <a:solidFill>
                            <a:srgbClr val="025373"/>
                          </a:solidFill>
                          <a:effectLst/>
                          <a:latin typeface="+mn-lt"/>
                        </a:rPr>
                        <a:t>5 февраля  - для налога,</a:t>
                      </a:r>
                      <a:r>
                        <a:rPr lang="ru-RU" sz="1100" baseline="0" dirty="0">
                          <a:solidFill>
                            <a:srgbClr val="025373"/>
                          </a:solidFill>
                          <a:effectLst/>
                          <a:latin typeface="+mn-lt"/>
                        </a:rPr>
                        <a:t> удержанного с</a:t>
                      </a:r>
                      <a:r>
                        <a:rPr lang="ru-RU" sz="1100" dirty="0">
                          <a:solidFill>
                            <a:srgbClr val="025373"/>
                          </a:solidFill>
                          <a:effectLst/>
                          <a:latin typeface="+mn-lt"/>
                        </a:rPr>
                        <a:t> 23</a:t>
                      </a:r>
                      <a:r>
                        <a:rPr lang="ru-RU" sz="1100" baseline="0" dirty="0">
                          <a:solidFill>
                            <a:srgbClr val="025373"/>
                          </a:solidFill>
                          <a:effectLst/>
                          <a:latin typeface="+mn-lt"/>
                        </a:rPr>
                        <a:t> января по 31 января и т.д.</a:t>
                      </a:r>
                      <a:endParaRPr lang="ru-RU" sz="1100" dirty="0">
                        <a:solidFill>
                          <a:srgbClr val="025373"/>
                        </a:solidFill>
                        <a:effectLst/>
                        <a:latin typeface="+mn-lt"/>
                      </a:endParaRPr>
                    </a:p>
                    <a:p>
                      <a:pPr marL="342900" lvl="0" indent="-342900">
                        <a:spcAft>
                          <a:spcPts val="515"/>
                        </a:spcAft>
                        <a:buSzPts val="1000"/>
                        <a:buFont typeface="Symbol" panose="05050102010706020507" pitchFamily="18" charset="2"/>
                        <a:buChar char=""/>
                        <a:tabLst>
                          <a:tab pos="457200" algn="l"/>
                        </a:tabLst>
                      </a:pPr>
                      <a:r>
                        <a:rPr lang="ru-RU" sz="1100" dirty="0">
                          <a:solidFill>
                            <a:srgbClr val="025373"/>
                          </a:solidFill>
                          <a:effectLst/>
                          <a:latin typeface="+mn-lt"/>
                        </a:rPr>
                        <a:t>последний рабочий день календарного года – для налога, удержанного с 23 по 31 декабря</a:t>
                      </a:r>
                      <a:endParaRPr lang="ru-RU" sz="1100" dirty="0">
                        <a:solidFill>
                          <a:srgbClr val="025373"/>
                        </a:solidFill>
                        <a:effectLst/>
                        <a:latin typeface="+mn-lt"/>
                        <a:ea typeface="Times New Roman" panose="02020603050405020304" pitchFamily="18" charset="0"/>
                      </a:endParaRPr>
                    </a:p>
                  </a:txBody>
                  <a:tcPr marL="102870" marR="102870" marT="102870" marB="102870">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653530330"/>
                  </a:ext>
                </a:extLst>
              </a:tr>
              <a:tr h="845820">
                <a:tc>
                  <a:txBody>
                    <a:bodyPr/>
                    <a:lstStyle/>
                    <a:p>
                      <a:r>
                        <a:rPr lang="ru-RU" sz="1100" dirty="0">
                          <a:solidFill>
                            <a:srgbClr val="025373"/>
                          </a:solidFill>
                          <a:effectLst/>
                          <a:latin typeface="+mn-lt"/>
                        </a:rPr>
                        <a:t>Суточные сверх лимита</a:t>
                      </a:r>
                    </a:p>
                    <a:p>
                      <a:r>
                        <a:rPr lang="ru-RU" sz="1100" dirty="0">
                          <a:solidFill>
                            <a:srgbClr val="025373"/>
                          </a:solidFill>
                          <a:effectLst/>
                          <a:latin typeface="+mn-lt"/>
                        </a:rPr>
                        <a:t>Компенсация проезда и проживания в командировке, когда нет подтверждающих документов</a:t>
                      </a:r>
                      <a:endParaRPr lang="ru-RU" sz="1100" dirty="0">
                        <a:solidFill>
                          <a:srgbClr val="025373"/>
                        </a:solidFill>
                        <a:effectLst/>
                        <a:latin typeface="+mn-lt"/>
                        <a:ea typeface="Times New Roman" panose="02020603050405020304" pitchFamily="18" charset="0"/>
                      </a:endParaRPr>
                    </a:p>
                  </a:txBody>
                  <a:tcPr marL="102870" marR="102870" marT="102870" marB="102870">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ru-RU" sz="1100" dirty="0">
                          <a:solidFill>
                            <a:srgbClr val="025373"/>
                          </a:solidFill>
                          <a:effectLst/>
                          <a:latin typeface="+mn-lt"/>
                        </a:rPr>
                        <a:t>Последний день месяца, </a:t>
                      </a:r>
                      <a:br>
                        <a:rPr lang="ru-RU" sz="1100" dirty="0">
                          <a:solidFill>
                            <a:srgbClr val="025373"/>
                          </a:solidFill>
                          <a:effectLst/>
                          <a:latin typeface="+mn-lt"/>
                        </a:rPr>
                      </a:br>
                      <a:r>
                        <a:rPr lang="ru-RU" sz="1100" dirty="0">
                          <a:solidFill>
                            <a:srgbClr val="025373"/>
                          </a:solidFill>
                          <a:effectLst/>
                          <a:latin typeface="+mn-lt"/>
                        </a:rPr>
                        <a:t>в котором утвердили авансовый отчет (подп. 6 </a:t>
                      </a:r>
                      <a:br>
                        <a:rPr lang="ru-RU" sz="1100" dirty="0">
                          <a:solidFill>
                            <a:srgbClr val="025373"/>
                          </a:solidFill>
                          <a:effectLst/>
                          <a:latin typeface="+mn-lt"/>
                        </a:rPr>
                      </a:br>
                      <a:r>
                        <a:rPr lang="ru-RU" sz="1100" dirty="0">
                          <a:solidFill>
                            <a:srgbClr val="025373"/>
                          </a:solidFill>
                          <a:effectLst/>
                          <a:latin typeface="+mn-lt"/>
                        </a:rPr>
                        <a:t>п. 1 ст. 223 НК)</a:t>
                      </a:r>
                      <a:endParaRPr lang="ru-RU" sz="1100" dirty="0">
                        <a:solidFill>
                          <a:srgbClr val="025373"/>
                        </a:solidFill>
                        <a:effectLst/>
                        <a:latin typeface="+mn-lt"/>
                        <a:ea typeface="Times New Roman" panose="02020603050405020304" pitchFamily="18" charset="0"/>
                      </a:endParaRPr>
                    </a:p>
                  </a:txBody>
                  <a:tcPr marL="102870" marR="102870" marT="102870" marB="102870">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ru-RU"/>
                    </a:p>
                  </a:txBody>
                  <a:tcPr/>
                </a:tc>
                <a:extLst>
                  <a:ext uri="{0D108BD9-81ED-4DB2-BD59-A6C34878D82A}">
                    <a16:rowId xmlns:a16="http://schemas.microsoft.com/office/drawing/2014/main" xmlns="" val="1490839698"/>
                  </a:ext>
                </a:extLst>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1475656" y="411510"/>
            <a:ext cx="6487716" cy="467915"/>
          </a:xfrm>
          <a:prstGeom prst="rect">
            <a:avLst/>
          </a:prstGeom>
        </p:spPr>
        <p:txBody>
          <a:bodyPr vert="horz" lIns="68580" tIns="34290" rIns="68580" bIns="34290" rtlCol="0" anchor="ctr">
            <a:normAutofit fontScale="97500"/>
          </a:bodyPr>
          <a:lstStyle/>
          <a:p>
            <a:pPr lvl="0" algn="ctr" defTabSz="685800" fontAlgn="auto">
              <a:spcAft>
                <a:spcPts val="0"/>
              </a:spcAft>
              <a:defRPr/>
            </a:pPr>
            <a:r>
              <a:rPr lang="ru-RU" altLang="ru-RU" sz="2400" b="1" dirty="0">
                <a:solidFill>
                  <a:srgbClr val="025373"/>
                </a:solidFill>
                <a:latin typeface="Calibri" pitchFamily="34" charset="0"/>
                <a:cs typeface="+mn-cs"/>
              </a:rPr>
              <a:t>Дата фактического получения дохода</a:t>
            </a:r>
          </a:p>
        </p:txBody>
      </p:sp>
      <p:graphicFrame>
        <p:nvGraphicFramePr>
          <p:cNvPr id="7" name="Таблица 6">
            <a:extLst>
              <a:ext uri="{FF2B5EF4-FFF2-40B4-BE49-F238E27FC236}">
                <a16:creationId xmlns:a16="http://schemas.microsoft.com/office/drawing/2014/main" xmlns="" id="{FD674AD1-6561-9E57-B7CE-4A2C5A805391}"/>
              </a:ext>
            </a:extLst>
          </p:cNvPr>
          <p:cNvGraphicFramePr>
            <a:graphicFrameLocks noGrp="1"/>
          </p:cNvGraphicFramePr>
          <p:nvPr/>
        </p:nvGraphicFramePr>
        <p:xfrm>
          <a:off x="251520" y="1126164"/>
          <a:ext cx="8568952" cy="2796540"/>
        </p:xfrm>
        <a:graphic>
          <a:graphicData uri="http://schemas.openxmlformats.org/drawingml/2006/table">
            <a:tbl>
              <a:tblPr firstRow="1" firstCol="1" bandRow="1">
                <a:tableStyleId>{5C22544A-7EE6-4342-B048-85BDC9FD1C3A}</a:tableStyleId>
              </a:tblPr>
              <a:tblGrid>
                <a:gridCol w="3276767">
                  <a:extLst>
                    <a:ext uri="{9D8B030D-6E8A-4147-A177-3AD203B41FA5}">
                      <a16:colId xmlns:a16="http://schemas.microsoft.com/office/drawing/2014/main" xmlns="" val="4101733826"/>
                    </a:ext>
                  </a:extLst>
                </a:gridCol>
                <a:gridCol w="1967432">
                  <a:extLst>
                    <a:ext uri="{9D8B030D-6E8A-4147-A177-3AD203B41FA5}">
                      <a16:colId xmlns:a16="http://schemas.microsoft.com/office/drawing/2014/main" xmlns="" val="3944409159"/>
                    </a:ext>
                  </a:extLst>
                </a:gridCol>
                <a:gridCol w="3324753">
                  <a:extLst>
                    <a:ext uri="{9D8B030D-6E8A-4147-A177-3AD203B41FA5}">
                      <a16:colId xmlns:a16="http://schemas.microsoft.com/office/drawing/2014/main" xmlns="" val="2943350794"/>
                    </a:ext>
                  </a:extLst>
                </a:gridCol>
              </a:tblGrid>
              <a:tr h="388620">
                <a:tc gridSpan="3">
                  <a:txBody>
                    <a:bodyPr/>
                    <a:lstStyle/>
                    <a:p>
                      <a:r>
                        <a:rPr lang="ru-RU" sz="1200" dirty="0">
                          <a:solidFill>
                            <a:srgbClr val="025373"/>
                          </a:solidFill>
                          <a:effectLst/>
                          <a:latin typeface="+mn-lt"/>
                        </a:rPr>
                        <a:t>Расчеты по ГПД</a:t>
                      </a:r>
                      <a:endParaRPr lang="ru-RU" sz="1200" b="1" dirty="0">
                        <a:solidFill>
                          <a:srgbClr val="025373"/>
                        </a:solidFill>
                        <a:effectLst/>
                        <a:latin typeface="+mn-lt"/>
                        <a:ea typeface="Times New Roman" panose="02020603050405020304" pitchFamily="18" charset="0"/>
                      </a:endParaRPr>
                    </a:p>
                  </a:txBody>
                  <a:tcPr marL="102870" marR="102870" marT="102870" marB="102870">
                    <a:lnB w="12700" cap="flat" cmpd="sng" algn="ctr">
                      <a:solidFill>
                        <a:srgbClr val="F2515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360638877"/>
                  </a:ext>
                </a:extLst>
              </a:tr>
              <a:tr h="754380">
                <a:tc>
                  <a:txBody>
                    <a:bodyPr/>
                    <a:lstStyle/>
                    <a:p>
                      <a:r>
                        <a:rPr lang="ru-RU" sz="1200" dirty="0">
                          <a:solidFill>
                            <a:srgbClr val="025373"/>
                          </a:solidFill>
                          <a:effectLst/>
                          <a:latin typeface="+mn-lt"/>
                        </a:rPr>
                        <a:t>Гонорары по авторским договорам</a:t>
                      </a:r>
                    </a:p>
                    <a:p>
                      <a:r>
                        <a:rPr lang="ru-RU" sz="1200" dirty="0">
                          <a:solidFill>
                            <a:srgbClr val="025373"/>
                          </a:solidFill>
                          <a:effectLst/>
                          <a:latin typeface="+mn-lt"/>
                        </a:rPr>
                        <a:t>Выплаты по ГПД за товары, работы, услуги</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rgbClr val="F2515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lang="ru-RU" sz="1200" dirty="0">
                          <a:solidFill>
                            <a:srgbClr val="025373"/>
                          </a:solidFill>
                          <a:effectLst/>
                          <a:latin typeface="+mn-lt"/>
                        </a:rPr>
                        <a:t>День выплаты дохода (подп. 1 п. 1 ст. 223 НК)</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rgbClr val="F2515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rowSpan="2">
                  <a:txBody>
                    <a:bodyPr/>
                    <a:lstStyle/>
                    <a:p>
                      <a:r>
                        <a:rPr lang="ru-RU" sz="1200" dirty="0">
                          <a:solidFill>
                            <a:srgbClr val="025373"/>
                          </a:solidFill>
                          <a:effectLst/>
                          <a:latin typeface="+mn-lt"/>
                        </a:rPr>
                        <a:t>Не позднее сроков, установленных п. 6 ст. 226 НК:</a:t>
                      </a:r>
                    </a:p>
                    <a:p>
                      <a:pPr marL="342900" lvl="0" indent="-342900">
                        <a:spcAft>
                          <a:spcPts val="515"/>
                        </a:spcAft>
                        <a:buSzPts val="1000"/>
                        <a:buFont typeface="Symbol" panose="05050102010706020507" pitchFamily="18" charset="2"/>
                        <a:buChar char=""/>
                        <a:tabLst>
                          <a:tab pos="457200" algn="l"/>
                        </a:tabLst>
                      </a:pPr>
                      <a:r>
                        <a:rPr lang="ru-RU" sz="1200" dirty="0">
                          <a:solidFill>
                            <a:srgbClr val="025373"/>
                          </a:solidFill>
                          <a:effectLst/>
                          <a:latin typeface="+mn-lt"/>
                        </a:rPr>
                        <a:t>28 января – для налога, удержанного с 1 </a:t>
                      </a:r>
                      <a:br>
                        <a:rPr lang="ru-RU" sz="1200" dirty="0">
                          <a:solidFill>
                            <a:srgbClr val="025373"/>
                          </a:solidFill>
                          <a:effectLst/>
                          <a:latin typeface="+mn-lt"/>
                        </a:rPr>
                      </a:br>
                      <a:r>
                        <a:rPr lang="ru-RU" sz="1200" dirty="0">
                          <a:solidFill>
                            <a:srgbClr val="025373"/>
                          </a:solidFill>
                          <a:effectLst/>
                          <a:latin typeface="+mn-lt"/>
                        </a:rPr>
                        <a:t>по 22 января;</a:t>
                      </a:r>
                    </a:p>
                    <a:p>
                      <a:pPr marL="342900" lvl="0" indent="-342900">
                        <a:spcAft>
                          <a:spcPts val="515"/>
                        </a:spcAft>
                        <a:buSzPts val="1000"/>
                        <a:buFont typeface="Symbol" panose="05050102010706020507" pitchFamily="18" charset="2"/>
                        <a:buChar char=""/>
                        <a:tabLst>
                          <a:tab pos="457200" algn="l"/>
                        </a:tabLst>
                      </a:pPr>
                      <a:r>
                        <a:rPr lang="ru-RU" sz="1200" dirty="0">
                          <a:solidFill>
                            <a:srgbClr val="025373"/>
                          </a:solidFill>
                          <a:effectLst/>
                          <a:latin typeface="+mn-lt"/>
                        </a:rPr>
                        <a:t>5 февраля  - для налога,</a:t>
                      </a:r>
                      <a:r>
                        <a:rPr lang="ru-RU" sz="1200" baseline="0" dirty="0">
                          <a:solidFill>
                            <a:srgbClr val="025373"/>
                          </a:solidFill>
                          <a:effectLst/>
                          <a:latin typeface="+mn-lt"/>
                        </a:rPr>
                        <a:t> удержанного с</a:t>
                      </a:r>
                      <a:r>
                        <a:rPr lang="ru-RU" sz="1200" dirty="0">
                          <a:solidFill>
                            <a:srgbClr val="025373"/>
                          </a:solidFill>
                          <a:effectLst/>
                          <a:latin typeface="+mn-lt"/>
                        </a:rPr>
                        <a:t> 23</a:t>
                      </a:r>
                      <a:r>
                        <a:rPr lang="ru-RU" sz="1200" baseline="0" dirty="0">
                          <a:solidFill>
                            <a:srgbClr val="025373"/>
                          </a:solidFill>
                          <a:effectLst/>
                          <a:latin typeface="+mn-lt"/>
                        </a:rPr>
                        <a:t> января по 31 января и т.д.</a:t>
                      </a:r>
                      <a:endParaRPr lang="ru-RU" sz="1200" dirty="0">
                        <a:solidFill>
                          <a:srgbClr val="025373"/>
                        </a:solidFill>
                        <a:effectLst/>
                        <a:latin typeface="+mn-lt"/>
                      </a:endParaRPr>
                    </a:p>
                    <a:p>
                      <a:pPr marL="342900" lvl="0" indent="-342900">
                        <a:spcAft>
                          <a:spcPts val="515"/>
                        </a:spcAft>
                        <a:buSzPts val="1000"/>
                        <a:buFont typeface="Symbol" panose="05050102010706020507" pitchFamily="18" charset="2"/>
                        <a:buChar char=""/>
                        <a:tabLst>
                          <a:tab pos="457200" algn="l"/>
                        </a:tabLst>
                      </a:pPr>
                      <a:r>
                        <a:rPr lang="ru-RU" sz="1200" dirty="0">
                          <a:solidFill>
                            <a:srgbClr val="025373"/>
                          </a:solidFill>
                          <a:effectLst/>
                          <a:latin typeface="+mn-lt"/>
                        </a:rPr>
                        <a:t>последний рабочий день календарного года – для налога, удержанного с 23 по 31 декабря</a:t>
                      </a:r>
                      <a:endParaRPr lang="ru-RU" sz="1200" dirty="0">
                        <a:solidFill>
                          <a:srgbClr val="025373"/>
                        </a:solidFill>
                        <a:effectLst/>
                        <a:latin typeface="+mn-lt"/>
                        <a:ea typeface="Times New Roman" panose="02020603050405020304" pitchFamily="18" charset="0"/>
                      </a:endParaRPr>
                    </a:p>
                    <a:p>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rgbClr val="F25151"/>
                      </a:solidFill>
                      <a:prstDash val="solid"/>
                      <a:round/>
                      <a:headEnd type="none" w="med" len="med"/>
                      <a:tailEnd type="none" w="med" len="med"/>
                    </a:lnT>
                    <a:noFill/>
                  </a:tcPr>
                </a:tc>
                <a:extLst>
                  <a:ext uri="{0D108BD9-81ED-4DB2-BD59-A6C34878D82A}">
                    <a16:rowId xmlns:a16="http://schemas.microsoft.com/office/drawing/2014/main" xmlns="" val="951787700"/>
                  </a:ext>
                </a:extLst>
              </a:tr>
              <a:tr h="1605915">
                <a:tc>
                  <a:txBody>
                    <a:bodyPr/>
                    <a:lstStyle/>
                    <a:p>
                      <a:r>
                        <a:rPr lang="ru-RU" sz="1200" dirty="0">
                          <a:solidFill>
                            <a:srgbClr val="025373"/>
                          </a:solidFill>
                          <a:effectLst/>
                          <a:latin typeface="+mn-lt"/>
                        </a:rPr>
                        <a:t>Обеспечительный платеж, зачтенный в счет исполнения обязательства</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chemeClr val="bg1">
                          <a:lumMod val="65000"/>
                        </a:schemeClr>
                      </a:solidFill>
                      <a:prstDash val="solid"/>
                      <a:round/>
                      <a:headEnd type="none" w="med" len="med"/>
                      <a:tailEnd type="none" w="med" len="med"/>
                    </a:lnT>
                    <a:noFill/>
                  </a:tcPr>
                </a:tc>
                <a:tc>
                  <a:txBody>
                    <a:bodyPr/>
                    <a:lstStyle/>
                    <a:p>
                      <a:r>
                        <a:rPr lang="ru-RU" sz="1200" dirty="0">
                          <a:solidFill>
                            <a:srgbClr val="025373"/>
                          </a:solidFill>
                          <a:effectLst/>
                          <a:latin typeface="+mn-lt"/>
                        </a:rPr>
                        <a:t>Дата зачета обеспечительного платежа (подп. 8 п. 1 ст. 223 НК)</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chemeClr val="bg1">
                          <a:lumMod val="65000"/>
                        </a:schemeClr>
                      </a:solidFill>
                      <a:prstDash val="solid"/>
                      <a:round/>
                      <a:headEnd type="none" w="med" len="med"/>
                      <a:tailEnd type="none" w="med" len="med"/>
                    </a:lnT>
                    <a:noFill/>
                  </a:tcPr>
                </a:tc>
                <a:tc vMerge="1">
                  <a:txBody>
                    <a:bodyPr/>
                    <a:lstStyle/>
                    <a:p>
                      <a:endParaRPr lang="ru-RU"/>
                    </a:p>
                  </a:txBody>
                  <a:tcPr/>
                </a:tc>
                <a:extLst>
                  <a:ext uri="{0D108BD9-81ED-4DB2-BD59-A6C34878D82A}">
                    <a16:rowId xmlns:a16="http://schemas.microsoft.com/office/drawing/2014/main" xmlns="" val="1202188596"/>
                  </a:ext>
                </a:extLst>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1428728" y="357172"/>
            <a:ext cx="6487716" cy="467915"/>
          </a:xfrm>
          <a:prstGeom prst="rect">
            <a:avLst/>
          </a:prstGeom>
        </p:spPr>
        <p:txBody>
          <a:bodyPr vert="horz" lIns="68580" tIns="34290" rIns="68580" bIns="34290" rtlCol="0" anchor="ctr">
            <a:normAutofit fontScale="97500"/>
          </a:bodyPr>
          <a:lstStyle/>
          <a:p>
            <a:pPr lvl="0" algn="ctr" defTabSz="685800" fontAlgn="auto">
              <a:spcAft>
                <a:spcPts val="0"/>
              </a:spcAft>
              <a:defRPr/>
            </a:pPr>
            <a:r>
              <a:rPr lang="ru-RU" altLang="ru-RU" sz="2400" b="1" dirty="0">
                <a:solidFill>
                  <a:srgbClr val="025373"/>
                </a:solidFill>
                <a:latin typeface="Calibri" pitchFamily="34" charset="0"/>
                <a:cs typeface="+mn-cs"/>
              </a:rPr>
              <a:t>Дата фактического получения дохода</a:t>
            </a:r>
          </a:p>
        </p:txBody>
      </p:sp>
      <p:graphicFrame>
        <p:nvGraphicFramePr>
          <p:cNvPr id="5" name="Таблица 4">
            <a:extLst>
              <a:ext uri="{FF2B5EF4-FFF2-40B4-BE49-F238E27FC236}">
                <a16:creationId xmlns:a16="http://schemas.microsoft.com/office/drawing/2014/main" xmlns="" id="{A1A416DC-A15A-F5B9-36D3-F115B4012CC9}"/>
              </a:ext>
            </a:extLst>
          </p:cNvPr>
          <p:cNvGraphicFramePr>
            <a:graphicFrameLocks noGrp="1"/>
          </p:cNvGraphicFramePr>
          <p:nvPr/>
        </p:nvGraphicFramePr>
        <p:xfrm>
          <a:off x="173163" y="1126102"/>
          <a:ext cx="8712968" cy="3040380"/>
        </p:xfrm>
        <a:graphic>
          <a:graphicData uri="http://schemas.openxmlformats.org/drawingml/2006/table">
            <a:tbl>
              <a:tblPr firstRow="1" firstCol="1" bandRow="1">
                <a:tableStyleId>{5C22544A-7EE6-4342-B048-85BDC9FD1C3A}</a:tableStyleId>
              </a:tblPr>
              <a:tblGrid>
                <a:gridCol w="3331838">
                  <a:extLst>
                    <a:ext uri="{9D8B030D-6E8A-4147-A177-3AD203B41FA5}">
                      <a16:colId xmlns:a16="http://schemas.microsoft.com/office/drawing/2014/main" xmlns="" val="2423401388"/>
                    </a:ext>
                  </a:extLst>
                </a:gridCol>
                <a:gridCol w="2000498">
                  <a:extLst>
                    <a:ext uri="{9D8B030D-6E8A-4147-A177-3AD203B41FA5}">
                      <a16:colId xmlns:a16="http://schemas.microsoft.com/office/drawing/2014/main" xmlns="" val="2378805419"/>
                    </a:ext>
                  </a:extLst>
                </a:gridCol>
                <a:gridCol w="3380632">
                  <a:extLst>
                    <a:ext uri="{9D8B030D-6E8A-4147-A177-3AD203B41FA5}">
                      <a16:colId xmlns:a16="http://schemas.microsoft.com/office/drawing/2014/main" xmlns="" val="259667364"/>
                    </a:ext>
                  </a:extLst>
                </a:gridCol>
              </a:tblGrid>
              <a:tr h="388620">
                <a:tc gridSpan="3">
                  <a:txBody>
                    <a:bodyPr/>
                    <a:lstStyle/>
                    <a:p>
                      <a:r>
                        <a:rPr lang="ru-RU" sz="1200" dirty="0">
                          <a:solidFill>
                            <a:srgbClr val="025373"/>
                          </a:solidFill>
                          <a:effectLst/>
                          <a:latin typeface="+mn-lt"/>
                        </a:rPr>
                        <a:t>Безвозмездная передача</a:t>
                      </a:r>
                      <a:endParaRPr lang="ru-RU" sz="1200" b="1" dirty="0">
                        <a:solidFill>
                          <a:srgbClr val="025373"/>
                        </a:solidFill>
                        <a:effectLst/>
                        <a:latin typeface="+mn-lt"/>
                        <a:ea typeface="Times New Roman" panose="02020603050405020304" pitchFamily="18" charset="0"/>
                      </a:endParaRPr>
                    </a:p>
                  </a:txBody>
                  <a:tcPr marL="102870" marR="102870" marT="102870" marB="102870">
                    <a:lnB w="12700" cap="flat" cmpd="sng" algn="ctr">
                      <a:solidFill>
                        <a:srgbClr val="F25151"/>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562920842"/>
                  </a:ext>
                </a:extLst>
              </a:tr>
              <a:tr h="571500">
                <a:tc>
                  <a:txBody>
                    <a:bodyPr/>
                    <a:lstStyle/>
                    <a:p>
                      <a:r>
                        <a:rPr lang="ru-RU" sz="1200" dirty="0">
                          <a:solidFill>
                            <a:srgbClr val="025373"/>
                          </a:solidFill>
                          <a:effectLst/>
                          <a:latin typeface="+mn-lt"/>
                        </a:rPr>
                        <a:t>Матпомощь свыше 4000 руб.</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rgbClr val="F2515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lang="ru-RU" sz="1200" dirty="0">
                          <a:solidFill>
                            <a:srgbClr val="025373"/>
                          </a:solidFill>
                          <a:effectLst/>
                          <a:latin typeface="+mn-lt"/>
                        </a:rPr>
                        <a:t>День выплаты (подп. 1 п. 1 ст. 223 НК)</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rgbClr val="F2515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rowSpan="4">
                  <a:txBody>
                    <a:bodyPr/>
                    <a:lstStyle/>
                    <a:p>
                      <a:r>
                        <a:rPr lang="ru-RU" sz="1200" dirty="0">
                          <a:solidFill>
                            <a:srgbClr val="025373"/>
                          </a:solidFill>
                          <a:effectLst/>
                          <a:latin typeface="+mn-lt"/>
                        </a:rPr>
                        <a:t>Не позднее сроков, установленных п. 6 ст. 226 НК:</a:t>
                      </a:r>
                    </a:p>
                    <a:p>
                      <a:pPr marL="342900" lvl="0" indent="-342900">
                        <a:spcAft>
                          <a:spcPts val="515"/>
                        </a:spcAft>
                        <a:buSzPts val="1000"/>
                        <a:buFont typeface="Symbol" panose="05050102010706020507" pitchFamily="18" charset="2"/>
                        <a:buChar char=""/>
                        <a:tabLst>
                          <a:tab pos="457200" algn="l"/>
                        </a:tabLst>
                      </a:pPr>
                      <a:r>
                        <a:rPr lang="ru-RU" sz="1200" dirty="0">
                          <a:solidFill>
                            <a:srgbClr val="025373"/>
                          </a:solidFill>
                          <a:effectLst/>
                          <a:latin typeface="+mn-lt"/>
                        </a:rPr>
                        <a:t>28 января – для налога, удержанного с 1 </a:t>
                      </a:r>
                      <a:br>
                        <a:rPr lang="ru-RU" sz="1200" dirty="0">
                          <a:solidFill>
                            <a:srgbClr val="025373"/>
                          </a:solidFill>
                          <a:effectLst/>
                          <a:latin typeface="+mn-lt"/>
                        </a:rPr>
                      </a:br>
                      <a:r>
                        <a:rPr lang="ru-RU" sz="1200" dirty="0">
                          <a:solidFill>
                            <a:srgbClr val="025373"/>
                          </a:solidFill>
                          <a:effectLst/>
                          <a:latin typeface="+mn-lt"/>
                        </a:rPr>
                        <a:t>по 22 января;</a:t>
                      </a:r>
                    </a:p>
                    <a:p>
                      <a:pPr marL="342900" lvl="0" indent="-342900">
                        <a:spcAft>
                          <a:spcPts val="515"/>
                        </a:spcAft>
                        <a:buSzPts val="1000"/>
                        <a:buFont typeface="Symbol" panose="05050102010706020507" pitchFamily="18" charset="2"/>
                        <a:buChar char=""/>
                        <a:tabLst>
                          <a:tab pos="457200" algn="l"/>
                        </a:tabLst>
                      </a:pPr>
                      <a:r>
                        <a:rPr lang="ru-RU" sz="1200" dirty="0">
                          <a:solidFill>
                            <a:srgbClr val="025373"/>
                          </a:solidFill>
                          <a:effectLst/>
                          <a:latin typeface="+mn-lt"/>
                        </a:rPr>
                        <a:t>5 февраля  - для налога,</a:t>
                      </a:r>
                      <a:r>
                        <a:rPr lang="ru-RU" sz="1200" baseline="0" dirty="0">
                          <a:solidFill>
                            <a:srgbClr val="025373"/>
                          </a:solidFill>
                          <a:effectLst/>
                          <a:latin typeface="+mn-lt"/>
                        </a:rPr>
                        <a:t> удержанного с</a:t>
                      </a:r>
                      <a:r>
                        <a:rPr lang="ru-RU" sz="1200" dirty="0">
                          <a:solidFill>
                            <a:srgbClr val="025373"/>
                          </a:solidFill>
                          <a:effectLst/>
                          <a:latin typeface="+mn-lt"/>
                        </a:rPr>
                        <a:t> 23</a:t>
                      </a:r>
                      <a:r>
                        <a:rPr lang="ru-RU" sz="1200" baseline="0" dirty="0">
                          <a:solidFill>
                            <a:srgbClr val="025373"/>
                          </a:solidFill>
                          <a:effectLst/>
                          <a:latin typeface="+mn-lt"/>
                        </a:rPr>
                        <a:t> января по 31 января и т.д.</a:t>
                      </a:r>
                      <a:endParaRPr lang="ru-RU" sz="1200" dirty="0">
                        <a:solidFill>
                          <a:srgbClr val="025373"/>
                        </a:solidFill>
                        <a:effectLst/>
                        <a:latin typeface="+mn-lt"/>
                      </a:endParaRPr>
                    </a:p>
                    <a:p>
                      <a:pPr marL="342900" lvl="0" indent="-342900">
                        <a:spcAft>
                          <a:spcPts val="515"/>
                        </a:spcAft>
                        <a:buSzPts val="1000"/>
                        <a:buFont typeface="Symbol" panose="05050102010706020507" pitchFamily="18" charset="2"/>
                        <a:buChar char=""/>
                        <a:tabLst>
                          <a:tab pos="457200" algn="l"/>
                        </a:tabLst>
                      </a:pPr>
                      <a:r>
                        <a:rPr lang="ru-RU" sz="1200" dirty="0">
                          <a:solidFill>
                            <a:srgbClr val="025373"/>
                          </a:solidFill>
                          <a:effectLst/>
                          <a:latin typeface="+mn-lt"/>
                        </a:rPr>
                        <a:t>последний рабочий день календарного года – для налога, удержанного с 23 по 31 декабря</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rgbClr val="F25151"/>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3609019680"/>
                  </a:ext>
                </a:extLst>
              </a:tr>
              <a:tr h="754380">
                <a:tc>
                  <a:txBody>
                    <a:bodyPr/>
                    <a:lstStyle/>
                    <a:p>
                      <a:r>
                        <a:rPr lang="ru-RU" sz="1200" dirty="0">
                          <a:solidFill>
                            <a:srgbClr val="025373"/>
                          </a:solidFill>
                          <a:effectLst/>
                          <a:latin typeface="+mn-lt"/>
                        </a:rPr>
                        <a:t>Подарки дороже 4000 руб.</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lang="ru-RU" sz="1200" dirty="0">
                          <a:solidFill>
                            <a:srgbClr val="025373"/>
                          </a:solidFill>
                          <a:effectLst/>
                          <a:latin typeface="+mn-lt"/>
                        </a:rPr>
                        <a:t>Дата передачи подарка (подп. 2 п. 1 ст. 223 НК)</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vMerge="1">
                  <a:txBody>
                    <a:bodyPr/>
                    <a:lstStyle/>
                    <a:p>
                      <a:endParaRPr lang="ru-RU"/>
                    </a:p>
                  </a:txBody>
                  <a:tcPr/>
                </a:tc>
                <a:extLst>
                  <a:ext uri="{0D108BD9-81ED-4DB2-BD59-A6C34878D82A}">
                    <a16:rowId xmlns:a16="http://schemas.microsoft.com/office/drawing/2014/main" xmlns="" val="3826535310"/>
                  </a:ext>
                </a:extLst>
              </a:tr>
              <a:tr h="754380">
                <a:tc>
                  <a:txBody>
                    <a:bodyPr/>
                    <a:lstStyle/>
                    <a:p>
                      <a:r>
                        <a:rPr lang="ru-RU" sz="1200" dirty="0">
                          <a:solidFill>
                            <a:srgbClr val="025373"/>
                          </a:solidFill>
                          <a:effectLst/>
                          <a:latin typeface="+mn-lt"/>
                        </a:rPr>
                        <a:t>Списанный долг</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lang="ru-RU" sz="1200" dirty="0">
                          <a:solidFill>
                            <a:srgbClr val="025373"/>
                          </a:solidFill>
                          <a:effectLst/>
                          <a:latin typeface="+mn-lt"/>
                        </a:rPr>
                        <a:t>День прекращения обязательства (подп. 5 п. 1 ст. 223 НК)</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vMerge="1">
                  <a:txBody>
                    <a:bodyPr/>
                    <a:lstStyle/>
                    <a:p>
                      <a:endParaRPr lang="ru-RU"/>
                    </a:p>
                  </a:txBody>
                  <a:tcPr/>
                </a:tc>
                <a:extLst>
                  <a:ext uri="{0D108BD9-81ED-4DB2-BD59-A6C34878D82A}">
                    <a16:rowId xmlns:a16="http://schemas.microsoft.com/office/drawing/2014/main" xmlns="" val="514050881"/>
                  </a:ext>
                </a:extLst>
              </a:tr>
              <a:tr h="571500">
                <a:tc>
                  <a:txBody>
                    <a:bodyPr/>
                    <a:lstStyle/>
                    <a:p>
                      <a:r>
                        <a:rPr lang="ru-RU" sz="1200" dirty="0">
                          <a:solidFill>
                            <a:srgbClr val="025373"/>
                          </a:solidFill>
                          <a:effectLst/>
                          <a:latin typeface="+mn-lt"/>
                        </a:rPr>
                        <a:t>Зачет встречных однородных требований</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lang="ru-RU" sz="1200" dirty="0">
                          <a:solidFill>
                            <a:srgbClr val="025373"/>
                          </a:solidFill>
                          <a:effectLst/>
                          <a:latin typeface="+mn-lt"/>
                        </a:rPr>
                        <a:t>День зачета (подп. 4 п. 1 ст. 223 НК)</a:t>
                      </a:r>
                      <a:endParaRPr lang="ru-RU" sz="1200" dirty="0">
                        <a:solidFill>
                          <a:srgbClr val="025373"/>
                        </a:solidFill>
                        <a:effectLst/>
                        <a:latin typeface="+mn-lt"/>
                        <a:ea typeface="Times New Roman" panose="02020603050405020304" pitchFamily="18" charset="0"/>
                      </a:endParaRPr>
                    </a:p>
                  </a:txBody>
                  <a:tcPr marL="102870" marR="102870" marT="102870" marB="102870">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vMerge="1">
                  <a:txBody>
                    <a:bodyPr/>
                    <a:lstStyle/>
                    <a:p>
                      <a:endParaRPr lang="ru-RU"/>
                    </a:p>
                  </a:txBody>
                  <a:tcPr/>
                </a:tc>
                <a:extLst>
                  <a:ext uri="{0D108BD9-81ED-4DB2-BD59-A6C34878D82A}">
                    <a16:rowId xmlns:a16="http://schemas.microsoft.com/office/drawing/2014/main" xmlns="" val="1663366965"/>
                  </a:ext>
                </a:extLst>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396" y="263302"/>
            <a:ext cx="7416824" cy="857250"/>
          </a:xfrm>
        </p:spPr>
        <p:txBody>
          <a:bodyPr>
            <a:noAutofit/>
          </a:bodyPr>
          <a:lstStyle/>
          <a:p>
            <a:pPr>
              <a:spcBef>
                <a:spcPts val="750"/>
              </a:spcBef>
            </a:pPr>
            <a:r>
              <a:rPr lang="ru-RU" sz="2400" b="1" dirty="0">
                <a:solidFill>
                  <a:srgbClr val="025373"/>
                </a:solidFill>
                <a:latin typeface="Calibri" pitchFamily="34" charset="0"/>
                <a:ea typeface="+mn-ea"/>
                <a:cs typeface="+mn-cs"/>
              </a:rPr>
              <a:t>Не признаются налоговыми агентами организации выплачивающие доход физическим лицам</a:t>
            </a:r>
          </a:p>
        </p:txBody>
      </p:sp>
      <p:sp>
        <p:nvSpPr>
          <p:cNvPr id="3" name="Объект 2"/>
          <p:cNvSpPr>
            <a:spLocks noGrp="1"/>
          </p:cNvSpPr>
          <p:nvPr>
            <p:ph idx="1"/>
          </p:nvPr>
        </p:nvSpPr>
        <p:spPr>
          <a:xfrm>
            <a:off x="305480" y="1361010"/>
            <a:ext cx="8370975" cy="3394472"/>
          </a:xfrm>
        </p:spPr>
        <p:txBody>
          <a:bodyPr>
            <a:normAutofit/>
          </a:bodyPr>
          <a:lstStyle/>
          <a:p>
            <a:pPr algn="just"/>
            <a:r>
              <a:rPr lang="ru-RU" sz="1800" dirty="0">
                <a:solidFill>
                  <a:srgbClr val="025373"/>
                </a:solidFill>
                <a:latin typeface="Calibri" pitchFamily="34" charset="0"/>
              </a:rPr>
              <a:t>При покупке недвижимого и движимого имущества</a:t>
            </a:r>
            <a:r>
              <a:rPr lang="ru-RU" sz="1800" b="1" dirty="0">
                <a:solidFill>
                  <a:srgbClr val="025373"/>
                </a:solidFill>
                <a:latin typeface="Calibri" pitchFamily="34" charset="0"/>
              </a:rPr>
              <a:t>*</a:t>
            </a:r>
          </a:p>
          <a:p>
            <a:pPr algn="just"/>
            <a:r>
              <a:rPr lang="ru-RU" sz="1800" dirty="0">
                <a:solidFill>
                  <a:srgbClr val="025373"/>
                </a:solidFill>
                <a:latin typeface="Calibri" pitchFamily="34" charset="0"/>
              </a:rPr>
              <a:t>При покупке долей в уставном капитале</a:t>
            </a:r>
          </a:p>
          <a:p>
            <a:pPr algn="just"/>
            <a:r>
              <a:rPr lang="ru-RU" sz="1800" dirty="0">
                <a:solidFill>
                  <a:srgbClr val="025373"/>
                </a:solidFill>
                <a:latin typeface="Calibri" pitchFamily="34" charset="0"/>
              </a:rPr>
              <a:t>В рамках договора комиссии на реализацию имущества физического лица (ломбарды, автосалоны).</a:t>
            </a:r>
            <a:r>
              <a:rPr lang="ru-RU" sz="1800" b="1" dirty="0">
                <a:solidFill>
                  <a:srgbClr val="025373"/>
                </a:solidFill>
                <a:latin typeface="Calibri" pitchFamily="34" charset="0"/>
              </a:rPr>
              <a:t> </a:t>
            </a:r>
            <a:r>
              <a:rPr lang="ru-RU" sz="1800" i="1" dirty="0">
                <a:solidFill>
                  <a:srgbClr val="025373"/>
                </a:solidFill>
                <a:latin typeface="Calibri" pitchFamily="34" charset="0"/>
              </a:rPr>
              <a:t>Если указанные в </a:t>
            </a:r>
            <a:r>
              <a:rPr lang="ru-RU" sz="1800" i="1" dirty="0">
                <a:solidFill>
                  <a:srgbClr val="025373"/>
                </a:solidFill>
                <a:latin typeface="Calibri" pitchFamily="34" charset="0"/>
                <a:hlinkClick r:id="rId3"/>
              </a:rPr>
              <a:t>пункте 1 статьи 226</a:t>
            </a:r>
            <a:r>
              <a:rPr lang="ru-RU" sz="1800" i="1" dirty="0">
                <a:solidFill>
                  <a:srgbClr val="025373"/>
                </a:solidFill>
                <a:latin typeface="Calibri" pitchFamily="34" charset="0"/>
              </a:rPr>
              <a:t> Кодекса лица не являются источниками дохода, перечисляемого ими налогоплательщику, они не признаются налоговыми агентами</a:t>
            </a:r>
            <a:r>
              <a:rPr lang="ru-RU" sz="1800" b="1" dirty="0">
                <a:solidFill>
                  <a:srgbClr val="025373"/>
                </a:solidFill>
                <a:latin typeface="Calibri" pitchFamily="34" charset="0"/>
              </a:rPr>
              <a:t> </a:t>
            </a:r>
            <a:r>
              <a:rPr lang="ru-RU" sz="1800" i="1" dirty="0">
                <a:solidFill>
                  <a:srgbClr val="025373"/>
                </a:solidFill>
                <a:latin typeface="Calibri" pitchFamily="34" charset="0"/>
              </a:rPr>
              <a:t>(Письмо Минфина России от 09.12.2020 N 03-04-06/107775)</a:t>
            </a:r>
            <a:r>
              <a:rPr lang="ru-RU" sz="1800" b="1" dirty="0">
                <a:solidFill>
                  <a:srgbClr val="025373"/>
                </a:solidFill>
                <a:latin typeface="Calibri" pitchFamily="34" charset="0"/>
              </a:rPr>
              <a:t>.</a:t>
            </a:r>
          </a:p>
          <a:p>
            <a:pPr algn="just">
              <a:buNone/>
            </a:pPr>
            <a:r>
              <a:rPr lang="ru-RU" sz="1800" dirty="0">
                <a:solidFill>
                  <a:srgbClr val="025373"/>
                </a:solidFill>
                <a:latin typeface="Calibri" pitchFamily="34" charset="0"/>
              </a:rPr>
              <a:t>     </a:t>
            </a:r>
            <a:r>
              <a:rPr lang="ru-RU" sz="1800" b="1" dirty="0">
                <a:solidFill>
                  <a:srgbClr val="025373"/>
                </a:solidFill>
                <a:latin typeface="Calibri" pitchFamily="34" charset="0"/>
              </a:rPr>
              <a:t>*ВАЖНО! С 2020 года признаются налоговыми агентами организации, приобретающие ценные бумаги у физических лиц</a:t>
            </a:r>
          </a:p>
        </p:txBody>
      </p:sp>
    </p:spTree>
    <p:extLst>
      <p:ext uri="{BB962C8B-B14F-4D97-AF65-F5344CB8AC3E}">
        <p14:creationId xmlns:p14="http://schemas.microsoft.com/office/powerpoint/2010/main" xmlns="" val="38960620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155926"/>
            <a:ext cx="5482952" cy="857250"/>
          </a:xfrm>
        </p:spPr>
        <p:txBody>
          <a:bodyPr>
            <a:normAutofit/>
          </a:bodyPr>
          <a:lstStyle/>
          <a:p>
            <a:r>
              <a:rPr lang="ru-RU" sz="1800" b="1" dirty="0">
                <a:solidFill>
                  <a:srgbClr val="025373"/>
                </a:solidFill>
                <a:latin typeface="Calibri" pitchFamily="34" charset="0"/>
                <a:cs typeface="Calibri" pitchFamily="34" charset="0"/>
              </a:rPr>
              <a:t>Письмо ФНС России от 17.01.2020 N БС-4-11/561@</a:t>
            </a:r>
            <a:br>
              <a:rPr lang="ru-RU" sz="1800" b="1" dirty="0">
                <a:solidFill>
                  <a:srgbClr val="025373"/>
                </a:solidFill>
                <a:latin typeface="Calibri" pitchFamily="34" charset="0"/>
                <a:cs typeface="Calibri" pitchFamily="34" charset="0"/>
              </a:rPr>
            </a:br>
            <a:endParaRPr lang="ru-RU" sz="1800" b="1" dirty="0">
              <a:solidFill>
                <a:srgbClr val="025373"/>
              </a:solidFill>
              <a:latin typeface="Calibri" pitchFamily="34" charset="0"/>
              <a:cs typeface="Calibri" pitchFamily="34" charset="0"/>
            </a:endParaRPr>
          </a:p>
        </p:txBody>
      </p:sp>
      <p:sp>
        <p:nvSpPr>
          <p:cNvPr id="4" name="Прямоугольник 3"/>
          <p:cNvSpPr/>
          <p:nvPr/>
        </p:nvSpPr>
        <p:spPr>
          <a:xfrm>
            <a:off x="357158" y="571486"/>
            <a:ext cx="8175282" cy="1200327"/>
          </a:xfrm>
          <a:prstGeom prst="rect">
            <a:avLst/>
          </a:prstGeom>
        </p:spPr>
        <p:txBody>
          <a:bodyPr wrap="square" lIns="91438" tIns="45719" rIns="91438" bIns="45719">
            <a:spAutoFit/>
          </a:bodyPr>
          <a:lstStyle/>
          <a:p>
            <a:r>
              <a:rPr lang="ru-RU" b="1" dirty="0">
                <a:solidFill>
                  <a:srgbClr val="025373"/>
                </a:solidFill>
                <a:latin typeface="Calibri" pitchFamily="34" charset="0"/>
                <a:ea typeface="+mj-ea"/>
                <a:cs typeface="Calibri" pitchFamily="34" charset="0"/>
              </a:rPr>
              <a:t>ВАЖНО! </a:t>
            </a:r>
          </a:p>
          <a:p>
            <a:endParaRPr lang="ru-RU" b="1" dirty="0">
              <a:solidFill>
                <a:srgbClr val="025373"/>
              </a:solidFill>
              <a:latin typeface="Calibri" pitchFamily="34" charset="0"/>
            </a:endParaRPr>
          </a:p>
          <a:p>
            <a:r>
              <a:rPr lang="ru-RU" b="1" dirty="0">
                <a:solidFill>
                  <a:srgbClr val="025373"/>
                </a:solidFill>
                <a:latin typeface="Calibri" pitchFamily="34" charset="0"/>
                <a:ea typeface="+mj-ea"/>
                <a:cs typeface="Calibri" pitchFamily="34" charset="0"/>
              </a:rPr>
              <a:t>С 2020 года признаются налоговыми агентами организации, приобретающие ценные бумаги у физических лиц</a:t>
            </a:r>
          </a:p>
        </p:txBody>
      </p:sp>
      <p:sp>
        <p:nvSpPr>
          <p:cNvPr id="5" name="Прямоугольник 4"/>
          <p:cNvSpPr/>
          <p:nvPr/>
        </p:nvSpPr>
        <p:spPr>
          <a:xfrm>
            <a:off x="357158" y="2143122"/>
            <a:ext cx="8175282" cy="1200329"/>
          </a:xfrm>
          <a:prstGeom prst="rect">
            <a:avLst/>
          </a:prstGeom>
        </p:spPr>
        <p:txBody>
          <a:bodyPr wrap="square">
            <a:spAutoFit/>
          </a:bodyPr>
          <a:lstStyle/>
          <a:p>
            <a:pPr marL="0" indent="0" algn="just">
              <a:buNone/>
            </a:pPr>
            <a:r>
              <a:rPr lang="ru-RU" dirty="0">
                <a:solidFill>
                  <a:srgbClr val="025373"/>
                </a:solidFill>
                <a:latin typeface="Calibri" pitchFamily="34" charset="0"/>
              </a:rPr>
              <a:t>…По мнению ФНС России, начиная с 2020 года </a:t>
            </a:r>
            <a:r>
              <a:rPr lang="ru-RU" b="1" dirty="0">
                <a:solidFill>
                  <a:srgbClr val="025373"/>
                </a:solidFill>
                <a:latin typeface="Calibri" pitchFamily="34" charset="0"/>
              </a:rPr>
              <a:t>акционерное общество, выкупающее собственные акции у своих акционеров</a:t>
            </a:r>
            <a:r>
              <a:rPr lang="ru-RU" dirty="0">
                <a:solidFill>
                  <a:srgbClr val="025373"/>
                </a:solidFill>
                <a:latin typeface="Calibri" pitchFamily="34" charset="0"/>
              </a:rPr>
              <a:t>, при перечислении денежных средств акционеру, в том числе через номинального держателя, </a:t>
            </a:r>
            <a:r>
              <a:rPr lang="ru-RU" b="1" dirty="0">
                <a:solidFill>
                  <a:srgbClr val="025373"/>
                </a:solidFill>
                <a:latin typeface="Calibri" pitchFamily="34" charset="0"/>
              </a:rPr>
              <a:t>признается налоговым агентом в соответствии со статьей 226 Кодекса.</a:t>
            </a:r>
          </a:p>
        </p:txBody>
      </p:sp>
    </p:spTree>
    <p:extLst>
      <p:ext uri="{BB962C8B-B14F-4D97-AF65-F5344CB8AC3E}">
        <p14:creationId xmlns:p14="http://schemas.microsoft.com/office/powerpoint/2010/main" xmlns="" val="1663817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411510"/>
            <a:ext cx="7200800" cy="857250"/>
          </a:xfrm>
        </p:spPr>
        <p:txBody>
          <a:bodyPr>
            <a:noAutofit/>
          </a:bodyPr>
          <a:lstStyle/>
          <a:p>
            <a:r>
              <a:rPr lang="ru-RU" sz="2400" b="1" dirty="0">
                <a:solidFill>
                  <a:srgbClr val="025373"/>
                </a:solidFill>
                <a:latin typeface="Calibri" pitchFamily="34" charset="0"/>
                <a:cs typeface="Calibri" pitchFamily="34" charset="0"/>
              </a:rPr>
              <a:t>Не признаются налоговыми агентами организации выплачивающие доход физическим лицам</a:t>
            </a:r>
          </a:p>
        </p:txBody>
      </p:sp>
      <p:sp>
        <p:nvSpPr>
          <p:cNvPr id="3" name="Объект 2"/>
          <p:cNvSpPr>
            <a:spLocks noGrp="1"/>
          </p:cNvSpPr>
          <p:nvPr>
            <p:ph idx="1"/>
          </p:nvPr>
        </p:nvSpPr>
        <p:spPr>
          <a:xfrm>
            <a:off x="341576" y="1749028"/>
            <a:ext cx="8478896" cy="1614810"/>
          </a:xfrm>
        </p:spPr>
        <p:txBody>
          <a:bodyPr>
            <a:normAutofit/>
          </a:bodyPr>
          <a:lstStyle/>
          <a:p>
            <a:r>
              <a:rPr lang="ru-RU" sz="1800" dirty="0">
                <a:solidFill>
                  <a:srgbClr val="025373"/>
                </a:solidFill>
                <a:latin typeface="Calibri" pitchFamily="34" charset="0"/>
              </a:rPr>
              <a:t>Зарегистрированным в качестве ИП</a:t>
            </a:r>
          </a:p>
          <a:p>
            <a:endParaRPr lang="ru-RU" sz="1800" dirty="0">
              <a:solidFill>
                <a:srgbClr val="025373"/>
              </a:solidFill>
              <a:latin typeface="Calibri" pitchFamily="34" charset="0"/>
            </a:endParaRPr>
          </a:p>
          <a:p>
            <a:r>
              <a:rPr lang="ru-RU" sz="1800" dirty="0">
                <a:solidFill>
                  <a:srgbClr val="025373"/>
                </a:solidFill>
                <a:latin typeface="Calibri" pitchFamily="34" charset="0"/>
              </a:rPr>
              <a:t>Зарегистрированным в качестве плательщика налога на профессиональный доход</a:t>
            </a:r>
          </a:p>
        </p:txBody>
      </p:sp>
    </p:spTree>
    <p:extLst>
      <p:ext uri="{BB962C8B-B14F-4D97-AF65-F5344CB8AC3E}">
        <p14:creationId xmlns:p14="http://schemas.microsoft.com/office/powerpoint/2010/main" xmlns="" val="42628176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4515966"/>
            <a:ext cx="5851987" cy="346249"/>
          </a:xfrm>
          <a:prstGeom prst="rect">
            <a:avLst/>
          </a:prstGeom>
        </p:spPr>
        <p:txBody>
          <a:bodyPr wrap="none" lIns="68580" tIns="34290" rIns="68580" bIns="34290">
            <a:spAutoFit/>
          </a:bodyPr>
          <a:lstStyle/>
          <a:p>
            <a:r>
              <a:rPr lang="ru-RU" b="1" dirty="0">
                <a:solidFill>
                  <a:srgbClr val="025373"/>
                </a:solidFill>
                <a:latin typeface="Calibri" pitchFamily="34" charset="0"/>
              </a:rPr>
              <a:t>Письмо Минфина России от 07.10.2022 N 03-04-06/97046</a:t>
            </a:r>
          </a:p>
        </p:txBody>
      </p:sp>
      <p:sp>
        <p:nvSpPr>
          <p:cNvPr id="5" name="Прямоугольник 4"/>
          <p:cNvSpPr/>
          <p:nvPr/>
        </p:nvSpPr>
        <p:spPr>
          <a:xfrm>
            <a:off x="2267744" y="339502"/>
            <a:ext cx="4572000" cy="438582"/>
          </a:xfrm>
          <a:prstGeom prst="rect">
            <a:avLst/>
          </a:prstGeom>
        </p:spPr>
        <p:txBody>
          <a:bodyPr lIns="68580" tIns="34290" rIns="68580" bIns="34290">
            <a:spAutoFit/>
          </a:bodyPr>
          <a:lstStyle/>
          <a:p>
            <a:pPr algn="ctr"/>
            <a:r>
              <a:rPr lang="ru-RU" sz="2400" b="1" dirty="0">
                <a:solidFill>
                  <a:srgbClr val="025373"/>
                </a:solidFill>
                <a:latin typeface="Calibri" pitchFamily="34" charset="0"/>
              </a:rPr>
              <a:t>Выплаты бывшему ИП</a:t>
            </a:r>
          </a:p>
        </p:txBody>
      </p:sp>
      <p:sp>
        <p:nvSpPr>
          <p:cNvPr id="6" name="Прямоугольник 5"/>
          <p:cNvSpPr/>
          <p:nvPr/>
        </p:nvSpPr>
        <p:spPr>
          <a:xfrm>
            <a:off x="395536" y="915566"/>
            <a:ext cx="8487515" cy="761747"/>
          </a:xfrm>
          <a:prstGeom prst="rect">
            <a:avLst/>
          </a:prstGeom>
        </p:spPr>
        <p:txBody>
          <a:bodyPr wrap="square" lIns="68580" tIns="34290" rIns="68580" bIns="34290">
            <a:spAutoFit/>
          </a:bodyPr>
          <a:lstStyle/>
          <a:p>
            <a:pPr indent="266700" algn="just">
              <a:tabLst>
                <a:tab pos="266700" algn="l"/>
              </a:tabLst>
            </a:pPr>
            <a:r>
              <a:rPr lang="ru-RU" sz="1500" b="1" dirty="0">
                <a:solidFill>
                  <a:srgbClr val="025373"/>
                </a:solidFill>
                <a:latin typeface="Calibri" pitchFamily="34" charset="0"/>
              </a:rPr>
              <a:t>Вопрос: </a:t>
            </a:r>
            <a:r>
              <a:rPr lang="ru-RU" sz="1500" dirty="0">
                <a:solidFill>
                  <a:srgbClr val="025373"/>
                </a:solidFill>
                <a:latin typeface="Calibri" pitchFamily="34" charset="0"/>
              </a:rPr>
              <a:t>О страховых взносах и НДФЛ с доходов в виде задолженности по ГПД, выплаченных организацией </a:t>
            </a:r>
            <a:r>
              <a:rPr lang="ru-RU" sz="1500" dirty="0" err="1">
                <a:solidFill>
                  <a:srgbClr val="025373"/>
                </a:solidFill>
                <a:latin typeface="Calibri" pitchFamily="34" charset="0"/>
              </a:rPr>
              <a:t>физлицу</a:t>
            </a:r>
            <a:r>
              <a:rPr lang="ru-RU" sz="1500" dirty="0">
                <a:solidFill>
                  <a:srgbClr val="025373"/>
                </a:solidFill>
                <a:latin typeface="Calibri" pitchFamily="34" charset="0"/>
              </a:rPr>
              <a:t> после его исключения из ЕГРИП в связи с прекращением им деятельности в качестве ИП.</a:t>
            </a:r>
          </a:p>
        </p:txBody>
      </p:sp>
      <p:sp>
        <p:nvSpPr>
          <p:cNvPr id="159745" name="Rectangle 1"/>
          <p:cNvSpPr>
            <a:spLocks noChangeArrowheads="1"/>
          </p:cNvSpPr>
          <p:nvPr/>
        </p:nvSpPr>
        <p:spPr bwMode="auto">
          <a:xfrm>
            <a:off x="395536" y="1851670"/>
            <a:ext cx="8427463" cy="2423740"/>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pPr indent="257175" algn="just" defTabSz="685800"/>
            <a:r>
              <a:rPr lang="ru-RU" sz="1500" dirty="0">
                <a:solidFill>
                  <a:srgbClr val="025373"/>
                </a:solidFill>
                <a:latin typeface="Calibri" pitchFamily="34" charset="0"/>
              </a:rPr>
              <a:t>На основании </a:t>
            </a:r>
            <a:r>
              <a:rPr lang="ru-RU" sz="1500" dirty="0">
                <a:solidFill>
                  <a:srgbClr val="025373"/>
                </a:solidFill>
                <a:latin typeface="Calibri" pitchFamily="34" charset="0"/>
                <a:hlinkClick r:id="rId2"/>
              </a:rPr>
              <a:t>подпункта 1 пункта 1</a:t>
            </a:r>
            <a:r>
              <a:rPr lang="ru-RU" sz="1500" dirty="0">
                <a:solidFill>
                  <a:srgbClr val="025373"/>
                </a:solidFill>
                <a:latin typeface="Calibri" pitchFamily="34" charset="0"/>
              </a:rPr>
              <a:t> и </a:t>
            </a:r>
            <a:r>
              <a:rPr lang="ru-RU" sz="1500" dirty="0">
                <a:solidFill>
                  <a:srgbClr val="025373"/>
                </a:solidFill>
                <a:latin typeface="Calibri" pitchFamily="34" charset="0"/>
                <a:hlinkClick r:id="rId3"/>
              </a:rPr>
              <a:t>пункта 2 статьи 227</a:t>
            </a:r>
            <a:r>
              <a:rPr lang="ru-RU" sz="1500" dirty="0">
                <a:solidFill>
                  <a:srgbClr val="025373"/>
                </a:solidFill>
                <a:latin typeface="Calibri" pitchFamily="34" charset="0"/>
              </a:rPr>
              <a:t> Кодекса физические лица, зарегистрированные в установленном законодательством порядке и осуществляющие предпринимательскую деятельность без образования юридического лица, самостоятельно исчисляют налог на доходы физических лиц исходя из сумм доходов, полученных от осуществления такой деятельности, в порядке, установленном </a:t>
            </a:r>
            <a:r>
              <a:rPr lang="ru-RU" sz="1500" dirty="0">
                <a:solidFill>
                  <a:srgbClr val="025373"/>
                </a:solidFill>
                <a:latin typeface="Calibri" pitchFamily="34" charset="0"/>
                <a:hlinkClick r:id="rId4"/>
              </a:rPr>
              <a:t>статьей 225</a:t>
            </a:r>
            <a:r>
              <a:rPr lang="ru-RU" sz="1500" dirty="0">
                <a:solidFill>
                  <a:srgbClr val="025373"/>
                </a:solidFill>
                <a:latin typeface="Calibri" pitchFamily="34" charset="0"/>
              </a:rPr>
              <a:t> Кодекса.</a:t>
            </a:r>
          </a:p>
          <a:p>
            <a:pPr indent="257175" algn="just" defTabSz="685800" eaLnBrk="0" hangingPunct="0"/>
            <a:r>
              <a:rPr lang="ru-RU" sz="1500" dirty="0">
                <a:solidFill>
                  <a:srgbClr val="025373"/>
                </a:solidFill>
                <a:latin typeface="Calibri" pitchFamily="34" charset="0"/>
              </a:rPr>
              <a:t>В отношении доходов, выплаченных организацией физическому лицу, не являющемуся индивидуальным предпринимателем, указанная организация признается налоговым агентом и обязана на основании </a:t>
            </a:r>
            <a:r>
              <a:rPr lang="ru-RU" sz="1500" dirty="0">
                <a:solidFill>
                  <a:srgbClr val="025373"/>
                </a:solidFill>
                <a:latin typeface="Calibri" pitchFamily="34" charset="0"/>
                <a:hlinkClick r:id="rId5"/>
              </a:rPr>
              <a:t>пункта 4 статьи 226</a:t>
            </a:r>
            <a:r>
              <a:rPr lang="ru-RU" sz="1500" dirty="0">
                <a:solidFill>
                  <a:srgbClr val="025373"/>
                </a:solidFill>
                <a:latin typeface="Calibri" pitchFamily="34" charset="0"/>
              </a:rPr>
              <a:t> Кодекса удержать начисленную сумму налога непосредственно из доходов налогоплательщика при их фактической </a:t>
            </a:r>
            <a:r>
              <a:rPr lang="ru-RU" sz="1500" dirty="0">
                <a:solidFill>
                  <a:srgbClr val="025373"/>
                </a:solidFill>
              </a:rPr>
              <a:t>выплате.</a:t>
            </a:r>
          </a:p>
          <a:p>
            <a:pPr indent="257175" algn="just" defTabSz="685800" eaLnBrk="0" hangingPunct="0"/>
            <a:endParaRPr lang="ru-RU" dirty="0">
              <a:solidFill>
                <a:srgbClr val="002060"/>
              </a:solidFill>
              <a:latin typeface="Arial" pitchFamily="34" charset="0"/>
              <a:cs typeface="Arial"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43042" y="928676"/>
            <a:ext cx="5617948" cy="346249"/>
          </a:xfrm>
          <a:prstGeom prst="rect">
            <a:avLst/>
          </a:prstGeom>
        </p:spPr>
        <p:txBody>
          <a:bodyPr wrap="none" lIns="68580" tIns="34290" rIns="68580" bIns="34290">
            <a:spAutoFit/>
          </a:bodyPr>
          <a:lstStyle/>
          <a:p>
            <a:r>
              <a:rPr lang="ru-RU" b="1" dirty="0">
                <a:solidFill>
                  <a:srgbClr val="025373"/>
                </a:solidFill>
                <a:latin typeface="Calibri" pitchFamily="34" charset="0"/>
              </a:rPr>
              <a:t>Письмо Минфина России от 12.01.2022 N 03-04-06/824</a:t>
            </a:r>
          </a:p>
        </p:txBody>
      </p:sp>
      <p:sp>
        <p:nvSpPr>
          <p:cNvPr id="5" name="Прямоугольник 4"/>
          <p:cNvSpPr/>
          <p:nvPr/>
        </p:nvSpPr>
        <p:spPr>
          <a:xfrm>
            <a:off x="1979712" y="411510"/>
            <a:ext cx="5148064" cy="438582"/>
          </a:xfrm>
          <a:prstGeom prst="rect">
            <a:avLst/>
          </a:prstGeom>
        </p:spPr>
        <p:txBody>
          <a:bodyPr wrap="square" lIns="68580" tIns="34290" rIns="68580" bIns="34290">
            <a:spAutoFit/>
          </a:bodyPr>
          <a:lstStyle/>
          <a:p>
            <a:pPr algn="ctr"/>
            <a:r>
              <a:rPr lang="ru-RU" sz="2400" b="1" dirty="0">
                <a:solidFill>
                  <a:srgbClr val="025373"/>
                </a:solidFill>
                <a:latin typeface="Calibri" pitchFamily="34" charset="0"/>
              </a:rPr>
              <a:t>Вида деятельности ИП нет в ЕГРИП</a:t>
            </a:r>
          </a:p>
        </p:txBody>
      </p:sp>
      <p:sp>
        <p:nvSpPr>
          <p:cNvPr id="159745" name="Rectangle 1"/>
          <p:cNvSpPr>
            <a:spLocks noChangeArrowheads="1"/>
          </p:cNvSpPr>
          <p:nvPr/>
        </p:nvSpPr>
        <p:spPr bwMode="auto">
          <a:xfrm>
            <a:off x="274873" y="1463368"/>
            <a:ext cx="8219990" cy="3577903"/>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pPr indent="358775" algn="just">
              <a:tabLst>
                <a:tab pos="358775" algn="l"/>
              </a:tabLst>
            </a:pPr>
            <a:r>
              <a:rPr lang="ru-RU" sz="1500" dirty="0">
                <a:solidFill>
                  <a:srgbClr val="025373"/>
                </a:solidFill>
                <a:latin typeface="Calibri" pitchFamily="34" charset="0"/>
              </a:rPr>
              <a:t>Соответственно, доходы от деятельности, подпадающей под вид деятельности, указанный индивидуальным предпринимателем при регистрации либо в результате внесения соответствующих изменений в ЕГРИП, признаются доходами, полученными от осуществления предпринимательской деятельности.</a:t>
            </a:r>
          </a:p>
          <a:p>
            <a:pPr indent="358775" algn="just">
              <a:tabLst>
                <a:tab pos="358775" algn="l"/>
              </a:tabLst>
            </a:pPr>
            <a:r>
              <a:rPr lang="ru-RU" sz="1500" dirty="0">
                <a:solidFill>
                  <a:srgbClr val="025373"/>
                </a:solidFill>
                <a:latin typeface="Calibri" pitchFamily="34" charset="0"/>
              </a:rPr>
              <a:t>Исходя из изложенного физические лица, зарегистрированные в установленном действующим законодательством порядке и осуществляющие предпринимательскую деятельность без образования юридического лица, по суммам доходов, полученных от осуществления такой деятельности, самостоятельно исчисляют и уплачивают налог.</a:t>
            </a:r>
          </a:p>
          <a:p>
            <a:pPr indent="358775" algn="just">
              <a:tabLst>
                <a:tab pos="358775" algn="l"/>
              </a:tabLst>
            </a:pPr>
            <a:r>
              <a:rPr lang="ru-RU" sz="1500" dirty="0">
                <a:solidFill>
                  <a:srgbClr val="025373"/>
                </a:solidFill>
                <a:latin typeface="Calibri" pitchFamily="34" charset="0"/>
              </a:rPr>
              <a:t>В случае </a:t>
            </a:r>
            <a:r>
              <a:rPr lang="ru-RU" sz="1500" b="1" dirty="0">
                <a:solidFill>
                  <a:srgbClr val="025373"/>
                </a:solidFill>
                <a:latin typeface="Calibri" pitchFamily="34" charset="0"/>
              </a:rPr>
              <a:t>если индивидуальный предприниматель осуществляет деятельность вне рамок видов деятельности, указанных им при регистрации</a:t>
            </a:r>
            <a:r>
              <a:rPr lang="ru-RU" sz="1500" dirty="0">
                <a:solidFill>
                  <a:srgbClr val="025373"/>
                </a:solidFill>
                <a:latin typeface="Calibri" pitchFamily="34" charset="0"/>
              </a:rPr>
              <a:t>, то доходы, не связанные с предпринимательской деятельностью, выплачиваемые ему организацией</a:t>
            </a:r>
            <a:r>
              <a:rPr lang="ru-RU" sz="1500" b="1" dirty="0">
                <a:solidFill>
                  <a:srgbClr val="025373"/>
                </a:solidFill>
                <a:latin typeface="Calibri" pitchFamily="34" charset="0"/>
              </a:rPr>
              <a:t>, подлежат обложению налогом на доходы физических лиц у источника выплаты в установленном порядке</a:t>
            </a:r>
            <a:r>
              <a:rPr lang="ru-RU" sz="1500" dirty="0">
                <a:solidFill>
                  <a:srgbClr val="025373"/>
                </a:solidFill>
                <a:latin typeface="Calibri" pitchFamily="34" charset="0"/>
              </a:rPr>
              <a:t>. Такая организация является налоговым агентом и независимо от статуса физического лица обязана исчислить, удержать у налогоплательщика и перечислить в бюджет сумму налога.</a:t>
            </a:r>
          </a:p>
          <a:p>
            <a:pPr indent="257175" algn="just" defTabSz="685800" eaLnBrk="0" hangingPunct="0"/>
            <a:endParaRPr lang="ru-RU" dirty="0">
              <a:solidFill>
                <a:srgbClr val="025373"/>
              </a:solidFill>
              <a:latin typeface="Arial" pitchFamily="34" charset="0"/>
              <a:cs typeface="Arial"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28794" y="785800"/>
            <a:ext cx="5294142" cy="346249"/>
          </a:xfrm>
          <a:prstGeom prst="rect">
            <a:avLst/>
          </a:prstGeom>
        </p:spPr>
        <p:txBody>
          <a:bodyPr wrap="none" lIns="68580" tIns="34290" rIns="68580" bIns="34290">
            <a:spAutoFit/>
          </a:bodyPr>
          <a:lstStyle/>
          <a:p>
            <a:r>
              <a:rPr lang="ru-RU" b="1" dirty="0">
                <a:solidFill>
                  <a:srgbClr val="025373"/>
                </a:solidFill>
                <a:latin typeface="Calibri" pitchFamily="34" charset="0"/>
              </a:rPr>
              <a:t>Письмо ФНС России от 22.02.2019 N БС-4-11/3122@</a:t>
            </a:r>
          </a:p>
        </p:txBody>
      </p:sp>
      <p:sp>
        <p:nvSpPr>
          <p:cNvPr id="5" name="Прямоугольник 4"/>
          <p:cNvSpPr/>
          <p:nvPr/>
        </p:nvSpPr>
        <p:spPr>
          <a:xfrm>
            <a:off x="1986687" y="275908"/>
            <a:ext cx="5054966" cy="438582"/>
          </a:xfrm>
          <a:prstGeom prst="rect">
            <a:avLst/>
          </a:prstGeom>
        </p:spPr>
        <p:txBody>
          <a:bodyPr wrap="square" lIns="68580" tIns="34290" rIns="68580" bIns="34290">
            <a:spAutoFit/>
          </a:bodyPr>
          <a:lstStyle/>
          <a:p>
            <a:pPr algn="ctr"/>
            <a:r>
              <a:rPr lang="ru-RU" sz="2400" b="1" dirty="0">
                <a:solidFill>
                  <a:srgbClr val="025373"/>
                </a:solidFill>
                <a:latin typeface="Calibri" pitchFamily="34" charset="0"/>
              </a:rPr>
              <a:t>Вида деятельности ИП нет в ЕГРИП</a:t>
            </a:r>
          </a:p>
        </p:txBody>
      </p:sp>
      <p:sp>
        <p:nvSpPr>
          <p:cNvPr id="163841" name="Rectangle 1"/>
          <p:cNvSpPr>
            <a:spLocks noChangeArrowheads="1"/>
          </p:cNvSpPr>
          <p:nvPr/>
        </p:nvSpPr>
        <p:spPr bwMode="auto">
          <a:xfrm>
            <a:off x="312937" y="1436847"/>
            <a:ext cx="8402467" cy="2823850"/>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pPr indent="257175" algn="just"/>
            <a:r>
              <a:rPr lang="ru-RU" sz="1500" dirty="0">
                <a:solidFill>
                  <a:srgbClr val="025373"/>
                </a:solidFill>
                <a:latin typeface="Calibri" pitchFamily="34" charset="0"/>
              </a:rPr>
              <a:t>На основании изложенного ФНС России, придерживаясь позиции, изложенной в указанном </a:t>
            </a:r>
            <a:r>
              <a:rPr lang="ru-RU" sz="1500" dirty="0">
                <a:solidFill>
                  <a:srgbClr val="025373"/>
                </a:solidFill>
                <a:latin typeface="Calibri" pitchFamily="34" charset="0"/>
                <a:hlinkClick r:id="rId2"/>
              </a:rPr>
              <a:t>письме</a:t>
            </a:r>
            <a:r>
              <a:rPr lang="ru-RU" sz="1500" dirty="0">
                <a:solidFill>
                  <a:srgbClr val="025373"/>
                </a:solidFill>
                <a:latin typeface="Calibri" pitchFamily="34" charset="0"/>
              </a:rPr>
              <a:t> Минфина России от 10.10.2011, полагает, что у организации, которая выплачивает доход индивидуальному предпринимателю, при условии, если в договоре на оказание услуг содержатся сведения, что "поставщик услуг" действует в качестве индивидуального предпринимателя, не возникает обязанность по исчислению и удержанию сумм НДФЛ в качестве налогового агента </a:t>
            </a:r>
            <a:r>
              <a:rPr lang="ru-RU" sz="1500" b="1" dirty="0">
                <a:solidFill>
                  <a:srgbClr val="025373"/>
                </a:solidFill>
                <a:latin typeface="Calibri" pitchFamily="34" charset="0"/>
              </a:rPr>
              <a:t>вне зависимости от кодов </a:t>
            </a:r>
            <a:r>
              <a:rPr lang="ru-RU" sz="1500" b="1" dirty="0">
                <a:solidFill>
                  <a:srgbClr val="025373"/>
                </a:solidFill>
                <a:latin typeface="Calibri" pitchFamily="34" charset="0"/>
                <a:hlinkClick r:id="rId3"/>
              </a:rPr>
              <a:t>ОКВЭД</a:t>
            </a:r>
            <a:r>
              <a:rPr lang="ru-RU" sz="1500" b="1" dirty="0">
                <a:solidFill>
                  <a:srgbClr val="025373"/>
                </a:solidFill>
                <a:latin typeface="Calibri" pitchFamily="34" charset="0"/>
              </a:rPr>
              <a:t>, содержащихся в ЕГРИП в отношении такого ИП.</a:t>
            </a:r>
          </a:p>
          <a:p>
            <a:pPr indent="257175" algn="just"/>
            <a:r>
              <a:rPr lang="ru-RU" sz="1500" dirty="0">
                <a:solidFill>
                  <a:srgbClr val="025373"/>
                </a:solidFill>
                <a:latin typeface="Calibri" pitchFamily="34" charset="0"/>
              </a:rPr>
              <a:t>Организация выступает в качестве налогового агента только в случае, если по договору услуги ей оказаны физическим лицом без указания на наличие статуса индивидуального предпринимателя.</a:t>
            </a:r>
          </a:p>
          <a:p>
            <a:pPr indent="257175" algn="just"/>
            <a:r>
              <a:rPr lang="ru-RU" sz="1500" dirty="0">
                <a:solidFill>
                  <a:srgbClr val="025373"/>
                </a:solidFill>
                <a:latin typeface="Calibri" pitchFamily="34" charset="0"/>
              </a:rPr>
              <a:t>На основании изложенного Федеральная налоговая служба просит Министерство финансов Российской Федерации согласовать изложенную выше позицию либо изложить по ней свои замечания и предложения.</a:t>
            </a:r>
          </a:p>
          <a:p>
            <a:pPr indent="257175" algn="just" defTabSz="685800" eaLnBrk="0" hangingPunct="0"/>
            <a:endParaRPr lang="ru-RU" sz="1400" dirty="0">
              <a:solidFill>
                <a:srgbClr val="025373"/>
              </a:solidFill>
              <a:latin typeface="Arial" pitchFamily="34" charset="0"/>
              <a:cs typeface="Arial"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203598"/>
            <a:ext cx="8565039" cy="2308322"/>
          </a:xfrm>
          <a:prstGeom prst="rect">
            <a:avLst/>
          </a:prstGeom>
        </p:spPr>
        <p:txBody>
          <a:bodyPr wrap="square" lIns="91438" tIns="45719" rIns="91438" bIns="45719">
            <a:spAutoFit/>
          </a:bodyPr>
          <a:lstStyle/>
          <a:p>
            <a:pPr indent="182563" algn="just"/>
            <a:r>
              <a:rPr lang="ru-RU" b="1" dirty="0">
                <a:solidFill>
                  <a:srgbClr val="025373"/>
                </a:solidFill>
                <a:latin typeface="Calibri" pitchFamily="34" charset="0"/>
              </a:rPr>
              <a:t>Возврат излишне удержанной налоговым агентом с налогоплательщика суммы налога производится налоговым органом только в случае отсутствия налогового агента</a:t>
            </a:r>
            <a:r>
              <a:rPr lang="ru-RU" dirty="0">
                <a:solidFill>
                  <a:srgbClr val="025373"/>
                </a:solidFill>
                <a:latin typeface="Calibri" pitchFamily="34" charset="0"/>
              </a:rPr>
              <a:t>.</a:t>
            </a:r>
          </a:p>
          <a:p>
            <a:pPr indent="182563" algn="just"/>
            <a:r>
              <a:rPr lang="ru-RU" dirty="0">
                <a:solidFill>
                  <a:srgbClr val="025373"/>
                </a:solidFill>
                <a:latin typeface="Calibri" pitchFamily="34" charset="0"/>
              </a:rPr>
              <a:t>Иных оснований для возврата излишне удержанной суммы налога налоговым органом </a:t>
            </a:r>
            <a:r>
              <a:rPr lang="ru-RU" dirty="0">
                <a:solidFill>
                  <a:srgbClr val="025373"/>
                </a:solidFill>
                <a:latin typeface="Calibri" pitchFamily="34" charset="0"/>
                <a:hlinkClick r:id="rId2"/>
              </a:rPr>
              <a:t>статья 231 Кодекса не содержит.</a:t>
            </a:r>
          </a:p>
          <a:p>
            <a:pPr indent="182563" algn="just"/>
            <a:r>
              <a:rPr lang="ru-RU" dirty="0">
                <a:solidFill>
                  <a:srgbClr val="025373"/>
                </a:solidFill>
                <a:latin typeface="Calibri" pitchFamily="34" charset="0"/>
              </a:rPr>
              <a:t>Из вышеизложенного следует, что при наличии налогового агента налоговый орган не может производить возврат излишне удержанной налоговым агентом суммы налога.</a:t>
            </a:r>
          </a:p>
        </p:txBody>
      </p:sp>
      <p:sp>
        <p:nvSpPr>
          <p:cNvPr id="3" name="Прямоугольник 2"/>
          <p:cNvSpPr/>
          <p:nvPr/>
        </p:nvSpPr>
        <p:spPr>
          <a:xfrm>
            <a:off x="395536" y="4443958"/>
            <a:ext cx="7500990" cy="369330"/>
          </a:xfrm>
          <a:prstGeom prst="rect">
            <a:avLst/>
          </a:prstGeom>
        </p:spPr>
        <p:txBody>
          <a:bodyPr wrap="square" lIns="91438" tIns="45719" rIns="91438" bIns="45719">
            <a:spAutoFit/>
          </a:bodyPr>
          <a:lstStyle/>
          <a:p>
            <a:r>
              <a:rPr lang="ru-RU" b="1" dirty="0">
                <a:solidFill>
                  <a:srgbClr val="025373"/>
                </a:solidFill>
                <a:latin typeface="Calibri" pitchFamily="34" charset="0"/>
              </a:rPr>
              <a:t>Письмо ФНС России от 11.03.2021 N СД-3-11/1761@</a:t>
            </a:r>
          </a:p>
        </p:txBody>
      </p:sp>
      <p:sp>
        <p:nvSpPr>
          <p:cNvPr id="4" name="Прямоугольник 3"/>
          <p:cNvSpPr/>
          <p:nvPr/>
        </p:nvSpPr>
        <p:spPr>
          <a:xfrm>
            <a:off x="2084686" y="304768"/>
            <a:ext cx="4952441" cy="461663"/>
          </a:xfrm>
          <a:prstGeom prst="rect">
            <a:avLst/>
          </a:prstGeom>
        </p:spPr>
        <p:txBody>
          <a:bodyPr wrap="none" lIns="91438" tIns="45719" rIns="91438" bIns="45719">
            <a:spAutoFit/>
          </a:bodyPr>
          <a:lstStyle/>
          <a:p>
            <a:pPr algn="ctr"/>
            <a:r>
              <a:rPr lang="ru-RU" sz="2400" b="1" dirty="0">
                <a:solidFill>
                  <a:srgbClr val="025373"/>
                </a:solidFill>
                <a:latin typeface="Calibri" pitchFamily="34" charset="0"/>
              </a:rPr>
              <a:t>Возврат налога налоговым агентом</a:t>
            </a:r>
          </a:p>
        </p:txBody>
      </p:sp>
    </p:spTree>
    <p:extLst>
      <p:ext uri="{BB962C8B-B14F-4D97-AF65-F5344CB8AC3E}">
        <p14:creationId xmlns:p14="http://schemas.microsoft.com/office/powerpoint/2010/main" xmlns="" val="2891208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678F41F-0E40-4512-A453-272F7ADF2DD5}"/>
              </a:ext>
            </a:extLst>
          </p:cNvPr>
          <p:cNvSpPr>
            <a:spLocks noGrp="1"/>
          </p:cNvSpPr>
          <p:nvPr>
            <p:ph type="title"/>
          </p:nvPr>
        </p:nvSpPr>
        <p:spPr>
          <a:xfrm>
            <a:off x="467544" y="339502"/>
            <a:ext cx="8229600" cy="857250"/>
          </a:xfrm>
        </p:spPr>
        <p:txBody>
          <a:bodyPr>
            <a:normAutofit/>
          </a:bodyPr>
          <a:lstStyle/>
          <a:p>
            <a:pPr marL="0" indent="0">
              <a:defRPr/>
            </a:pPr>
            <a:r>
              <a:rPr lang="ru-RU" sz="2400" b="1" dirty="0">
                <a:solidFill>
                  <a:srgbClr val="025373"/>
                </a:solidFill>
                <a:latin typeface="Calibri" panose="020F0502020204030204" pitchFamily="34" charset="0"/>
                <a:cs typeface="Calibri" panose="020F0502020204030204" pitchFamily="34" charset="0"/>
              </a:rPr>
              <a:t>Налоговая база </a:t>
            </a:r>
            <a:br>
              <a:rPr lang="ru-RU" sz="2400" b="1" dirty="0">
                <a:solidFill>
                  <a:srgbClr val="025373"/>
                </a:solidFill>
                <a:latin typeface="Calibri" panose="020F0502020204030204" pitchFamily="34" charset="0"/>
                <a:cs typeface="Calibri" panose="020F0502020204030204" pitchFamily="34" charset="0"/>
              </a:rPr>
            </a:br>
            <a:endParaRPr lang="ru-RU" sz="2400" dirty="0">
              <a:solidFill>
                <a:srgbClr val="025373"/>
              </a:solidFill>
            </a:endParaRPr>
          </a:p>
        </p:txBody>
      </p:sp>
      <p:sp>
        <p:nvSpPr>
          <p:cNvPr id="3" name="Объект 2">
            <a:extLst>
              <a:ext uri="{FF2B5EF4-FFF2-40B4-BE49-F238E27FC236}">
                <a16:creationId xmlns:a16="http://schemas.microsoft.com/office/drawing/2014/main" xmlns="" id="{9C2EA949-2992-4AB1-80B7-F995A6A520BD}"/>
              </a:ext>
            </a:extLst>
          </p:cNvPr>
          <p:cNvSpPr>
            <a:spLocks noGrp="1"/>
          </p:cNvSpPr>
          <p:nvPr>
            <p:ph idx="1"/>
          </p:nvPr>
        </p:nvSpPr>
        <p:spPr>
          <a:xfrm>
            <a:off x="571472" y="1357304"/>
            <a:ext cx="2962672" cy="3394472"/>
          </a:xfrm>
        </p:spPr>
        <p:txBody>
          <a:bodyPr/>
          <a:lstStyle/>
          <a:p>
            <a:pPr marL="44450" indent="0">
              <a:buFont typeface="Georgia" panose="02040502050405020303" pitchFamily="18" charset="0"/>
              <a:buNone/>
            </a:pPr>
            <a:endParaRPr lang="ru-RU" altLang="ru-RU" sz="2000" dirty="0">
              <a:solidFill>
                <a:schemeClr val="accent5">
                  <a:lumMod val="50000"/>
                </a:schemeClr>
              </a:solidFill>
              <a:latin typeface="Calibri" panose="020F0502020204030204" pitchFamily="34" charset="0"/>
              <a:cs typeface="Calibri" panose="020F0502020204030204" pitchFamily="34" charset="0"/>
            </a:endParaRPr>
          </a:p>
          <a:p>
            <a:pPr marL="44450" indent="0" algn="ctr">
              <a:buFont typeface="Georgia" panose="02040502050405020303" pitchFamily="18" charset="0"/>
              <a:buNone/>
            </a:pPr>
            <a:r>
              <a:rPr lang="ru-RU" altLang="ru-RU" sz="2000" b="1" dirty="0">
                <a:solidFill>
                  <a:srgbClr val="025373"/>
                </a:solidFill>
                <a:latin typeface="Calibri" panose="020F0502020204030204" pitchFamily="34" charset="0"/>
                <a:cs typeface="Calibri" panose="020F0502020204030204" pitchFamily="34" charset="0"/>
              </a:rPr>
              <a:t>ДОХОДЫ – НАЛОГОВЫЕ ВЫЧЕТЫ (п.3 ст.210 НК РФ)</a:t>
            </a:r>
          </a:p>
          <a:p>
            <a:endParaRPr lang="ru-RU" dirty="0"/>
          </a:p>
        </p:txBody>
      </p:sp>
      <p:sp>
        <p:nvSpPr>
          <p:cNvPr id="4" name="Прямоугольник 3">
            <a:extLst>
              <a:ext uri="{FF2B5EF4-FFF2-40B4-BE49-F238E27FC236}">
                <a16:creationId xmlns:a16="http://schemas.microsoft.com/office/drawing/2014/main" xmlns="" id="{A2D35C9F-3CFB-44ED-A708-488FF6881F7E}"/>
              </a:ext>
            </a:extLst>
          </p:cNvPr>
          <p:cNvSpPr/>
          <p:nvPr/>
        </p:nvSpPr>
        <p:spPr>
          <a:xfrm>
            <a:off x="5292080" y="1635646"/>
            <a:ext cx="3384376" cy="707886"/>
          </a:xfrm>
          <a:prstGeom prst="rect">
            <a:avLst/>
          </a:prstGeom>
        </p:spPr>
        <p:txBody>
          <a:bodyPr wrap="square">
            <a:spAutoFit/>
          </a:bodyPr>
          <a:lstStyle/>
          <a:p>
            <a:pPr marL="44450" indent="0">
              <a:buFont typeface="Georgia" panose="02040502050405020303" pitchFamily="18" charset="0"/>
              <a:buNone/>
            </a:pPr>
            <a:endParaRPr lang="ru-RU" altLang="ru-RU" sz="2000" b="1" dirty="0">
              <a:solidFill>
                <a:schemeClr val="accent5">
                  <a:lumMod val="50000"/>
                </a:schemeClr>
              </a:solidFill>
              <a:latin typeface="Calibri" panose="020F0502020204030204" pitchFamily="34" charset="0"/>
              <a:cs typeface="Calibri" panose="020F0502020204030204" pitchFamily="34" charset="0"/>
            </a:endParaRPr>
          </a:p>
          <a:p>
            <a:pPr marL="44450" indent="0" algn="ctr">
              <a:buFont typeface="Georgia" panose="02040502050405020303" pitchFamily="18" charset="0"/>
              <a:buNone/>
            </a:pPr>
            <a:r>
              <a:rPr lang="ru-RU" altLang="ru-RU" sz="2000" b="1" dirty="0">
                <a:solidFill>
                  <a:srgbClr val="025373"/>
                </a:solidFill>
                <a:latin typeface="Calibri" panose="020F0502020204030204" pitchFamily="34" charset="0"/>
                <a:cs typeface="Calibri" panose="020F0502020204030204" pitchFamily="34" charset="0"/>
              </a:rPr>
              <a:t>ДОХОДЫ</a:t>
            </a:r>
          </a:p>
        </p:txBody>
      </p:sp>
      <p:sp>
        <p:nvSpPr>
          <p:cNvPr id="5" name="Прямоугольник 4">
            <a:extLst>
              <a:ext uri="{FF2B5EF4-FFF2-40B4-BE49-F238E27FC236}">
                <a16:creationId xmlns:a16="http://schemas.microsoft.com/office/drawing/2014/main" xmlns="" id="{58C56D04-55D1-41A5-8D3B-B0E83BAE9228}"/>
              </a:ext>
            </a:extLst>
          </p:cNvPr>
          <p:cNvSpPr/>
          <p:nvPr/>
        </p:nvSpPr>
        <p:spPr>
          <a:xfrm>
            <a:off x="2339752" y="3435846"/>
            <a:ext cx="4572000" cy="707886"/>
          </a:xfrm>
          <a:prstGeom prst="rect">
            <a:avLst/>
          </a:prstGeom>
        </p:spPr>
        <p:txBody>
          <a:bodyPr>
            <a:spAutoFit/>
          </a:bodyPr>
          <a:lstStyle/>
          <a:p>
            <a:pPr algn="ctr"/>
            <a:r>
              <a:rPr lang="ru-RU" sz="2000" b="1" dirty="0">
                <a:solidFill>
                  <a:srgbClr val="025373"/>
                </a:solidFill>
                <a:latin typeface="Calibri" panose="020F0502020204030204" pitchFamily="34" charset="0"/>
                <a:cs typeface="Calibri" panose="020F0502020204030204" pitchFamily="34" charset="0"/>
              </a:rPr>
              <a:t>Налоговые вычеты </a:t>
            </a:r>
            <a:br>
              <a:rPr lang="ru-RU" sz="2000" b="1" dirty="0">
                <a:solidFill>
                  <a:srgbClr val="025373"/>
                </a:solidFill>
                <a:latin typeface="Calibri" panose="020F0502020204030204" pitchFamily="34" charset="0"/>
                <a:cs typeface="Calibri" panose="020F0502020204030204" pitchFamily="34" charset="0"/>
              </a:rPr>
            </a:br>
            <a:r>
              <a:rPr lang="ru-RU" sz="2000" b="1" dirty="0">
                <a:solidFill>
                  <a:srgbClr val="025373"/>
                </a:solidFill>
                <a:latin typeface="Calibri" panose="020F0502020204030204" pitchFamily="34" charset="0"/>
                <a:cs typeface="Calibri" panose="020F0502020204030204" pitchFamily="34" charset="0"/>
              </a:rPr>
              <a:t>(218, 219, 220, 221 НК РФ)</a:t>
            </a:r>
          </a:p>
        </p:txBody>
      </p:sp>
      <p:cxnSp>
        <p:nvCxnSpPr>
          <p:cNvPr id="7" name="Прямая со стрелкой 6"/>
          <p:cNvCxnSpPr/>
          <p:nvPr/>
        </p:nvCxnSpPr>
        <p:spPr>
          <a:xfrm>
            <a:off x="5652120" y="915566"/>
            <a:ext cx="720080" cy="792088"/>
          </a:xfrm>
          <a:prstGeom prst="straightConnector1">
            <a:avLst/>
          </a:prstGeom>
          <a:ln>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flipH="1">
            <a:off x="2987824" y="915566"/>
            <a:ext cx="576064" cy="792088"/>
          </a:xfrm>
          <a:prstGeom prst="straightConnector1">
            <a:avLst/>
          </a:prstGeom>
          <a:ln>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42909" y="848916"/>
            <a:ext cx="7786742" cy="369330"/>
          </a:xfrm>
          <a:prstGeom prst="rect">
            <a:avLst/>
          </a:prstGeom>
        </p:spPr>
        <p:txBody>
          <a:bodyPr wrap="square" lIns="91438" tIns="45719" rIns="91438" bIns="45719">
            <a:spAutoFit/>
          </a:bodyPr>
          <a:lstStyle/>
          <a:p>
            <a:pPr algn="ctr"/>
            <a:r>
              <a:rPr lang="ru-RU" b="1" dirty="0">
                <a:solidFill>
                  <a:srgbClr val="025373"/>
                </a:solidFill>
                <a:latin typeface="Calibri" pitchFamily="34" charset="0"/>
              </a:rPr>
              <a:t>Письмо ФНС России от 09.09.2021 N БС-4-11/12811@</a:t>
            </a:r>
          </a:p>
        </p:txBody>
      </p:sp>
      <p:sp>
        <p:nvSpPr>
          <p:cNvPr id="6" name="Прямоугольник 5"/>
          <p:cNvSpPr/>
          <p:nvPr/>
        </p:nvSpPr>
        <p:spPr>
          <a:xfrm>
            <a:off x="2699754" y="339502"/>
            <a:ext cx="3673053" cy="461663"/>
          </a:xfrm>
          <a:prstGeom prst="rect">
            <a:avLst/>
          </a:prstGeom>
        </p:spPr>
        <p:txBody>
          <a:bodyPr wrap="none" lIns="91438" tIns="45719" rIns="91438" bIns="45719">
            <a:spAutoFit/>
          </a:bodyPr>
          <a:lstStyle/>
          <a:p>
            <a:pPr algn="ctr"/>
            <a:r>
              <a:rPr lang="ru-RU" sz="2400" b="1" dirty="0">
                <a:solidFill>
                  <a:srgbClr val="025373"/>
                </a:solidFill>
                <a:latin typeface="Calibri" pitchFamily="34" charset="0"/>
              </a:rPr>
              <a:t>Про заявления на возврат</a:t>
            </a:r>
          </a:p>
        </p:txBody>
      </p:sp>
      <p:sp>
        <p:nvSpPr>
          <p:cNvPr id="29697" name="Rectangle 1"/>
          <p:cNvSpPr>
            <a:spLocks noChangeArrowheads="1"/>
          </p:cNvSpPr>
          <p:nvPr/>
        </p:nvSpPr>
        <p:spPr bwMode="auto">
          <a:xfrm>
            <a:off x="357158" y="1500180"/>
            <a:ext cx="835824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lang="ru-RU" altLang="ru-RU" dirty="0">
                <a:solidFill>
                  <a:srgbClr val="025373"/>
                </a:solidFill>
                <a:latin typeface="Calibri" panose="020F0502020204030204" pitchFamily="34" charset="0"/>
                <a:cs typeface="Calibri" panose="020F0502020204030204" pitchFamily="34" charset="0"/>
              </a:rPr>
              <a:t>…</a:t>
            </a:r>
            <a:r>
              <a:rPr lang="ru-RU" altLang="ru-RU" dirty="0">
                <a:solidFill>
                  <a:srgbClr val="025373"/>
                </a:solidFill>
                <a:latin typeface="Calibri" panose="020F0502020204030204" pitchFamily="34" charset="0"/>
                <a:cs typeface="Calibri" panose="020F0502020204030204" pitchFamily="34" charset="0"/>
                <a:hlinkClick r:id="rId2"/>
              </a:rPr>
              <a:t>нормой</a:t>
            </a:r>
            <a:r>
              <a:rPr lang="ru-RU" altLang="ru-RU" dirty="0">
                <a:solidFill>
                  <a:srgbClr val="025373"/>
                </a:solidFill>
                <a:latin typeface="Calibri" panose="020F0502020204030204" pitchFamily="34" charset="0"/>
                <a:cs typeface="Calibri" panose="020F0502020204030204" pitchFamily="34" charset="0"/>
              </a:rPr>
              <a:t> Кодексом не установлены способы представления налоговому агенту заявления на возврат излишне удержанного налога на доходы физических лиц.</a:t>
            </a:r>
          </a:p>
          <a:p>
            <a:pPr marL="0" marR="0" lvl="0" indent="342900" algn="just" defTabSz="914400" rtl="0" eaLnBrk="0" fontAlgn="base" latinLnBrk="0" hangingPunct="0">
              <a:lnSpc>
                <a:spcPct val="100000"/>
              </a:lnSpc>
              <a:spcBef>
                <a:spcPct val="0"/>
              </a:spcBef>
              <a:spcAft>
                <a:spcPct val="0"/>
              </a:spcAft>
              <a:buClrTx/>
              <a:buSzTx/>
              <a:buFontTx/>
              <a:buNone/>
              <a:tabLst/>
            </a:pPr>
            <a:r>
              <a:rPr lang="ru-RU" altLang="ru-RU" dirty="0">
                <a:solidFill>
                  <a:srgbClr val="025373"/>
                </a:solidFill>
                <a:latin typeface="Calibri" panose="020F0502020204030204" pitchFamily="34" charset="0"/>
                <a:cs typeface="Calibri" panose="020F0502020204030204" pitchFamily="34" charset="0"/>
              </a:rPr>
              <a:t>Учитывая изложенное, организация - налоговый агент вправе самостоятельно определить способы представления своими работниками заявления на возврат излишне удержанного налога на доходы физических лиц (в том числе в электронном виде), не противоречащие действующему законодательству.</a:t>
            </a:r>
          </a:p>
        </p:txBody>
      </p:sp>
    </p:spTree>
    <p:extLst>
      <p:ext uri="{BB962C8B-B14F-4D97-AF65-F5344CB8AC3E}">
        <p14:creationId xmlns:p14="http://schemas.microsoft.com/office/powerpoint/2010/main" xmlns="" val="22583905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11510"/>
            <a:ext cx="8229600" cy="857250"/>
          </a:xfrm>
        </p:spPr>
        <p:txBody>
          <a:bodyPr>
            <a:noAutofit/>
          </a:bodyPr>
          <a:lstStyle/>
          <a:p>
            <a:pPr fontAlgn="base">
              <a:spcAft>
                <a:spcPct val="0"/>
              </a:spcAft>
            </a:pPr>
            <a:r>
              <a:rPr lang="ru-RU" sz="2400" b="1" dirty="0">
                <a:solidFill>
                  <a:srgbClr val="025373"/>
                </a:solidFill>
                <a:latin typeface="Calibri" pitchFamily="34" charset="0"/>
                <a:ea typeface="+mn-ea"/>
                <a:cs typeface="Arial" charset="0"/>
              </a:rPr>
              <a:t>Какие документы понадобятся для зачета</a:t>
            </a:r>
            <a:br>
              <a:rPr lang="ru-RU" sz="2400" b="1" dirty="0">
                <a:solidFill>
                  <a:srgbClr val="025373"/>
                </a:solidFill>
                <a:latin typeface="Calibri" pitchFamily="34" charset="0"/>
                <a:ea typeface="+mn-ea"/>
                <a:cs typeface="Arial" charset="0"/>
              </a:rPr>
            </a:br>
            <a:r>
              <a:rPr lang="ru-RU" sz="2400" b="1" dirty="0">
                <a:solidFill>
                  <a:srgbClr val="025373"/>
                </a:solidFill>
                <a:latin typeface="Calibri" pitchFamily="34" charset="0"/>
                <a:ea typeface="+mn-ea"/>
                <a:cs typeface="Arial" charset="0"/>
              </a:rPr>
              <a:t> или возврата НДФЛ</a:t>
            </a:r>
          </a:p>
        </p:txBody>
      </p:sp>
      <p:sp>
        <p:nvSpPr>
          <p:cNvPr id="153601" name="Rectangle 1"/>
          <p:cNvSpPr>
            <a:spLocks noChangeArrowheads="1"/>
          </p:cNvSpPr>
          <p:nvPr/>
        </p:nvSpPr>
        <p:spPr bwMode="auto">
          <a:xfrm>
            <a:off x="395536" y="1990750"/>
            <a:ext cx="7715304" cy="1354215"/>
          </a:xfrm>
          <a:prstGeom prst="rect">
            <a:avLst/>
          </a:prstGeom>
          <a:noFill/>
          <a:ln w="9525">
            <a:noFill/>
            <a:miter lim="800000"/>
            <a:headEnd/>
            <a:tailEnd/>
          </a:ln>
          <a:effectLst/>
        </p:spPr>
        <p:txBody>
          <a:bodyPr vert="horz" wrap="square" lIns="91438" tIns="45719" rIns="91438" bIns="45719" numCol="1" anchor="ctr" anchorCtr="0" compatLnSpc="1">
            <a:prstTxWarp prst="textNoShape">
              <a:avLst/>
            </a:prstTxWarp>
            <a:spAutoFit/>
          </a:bodyPr>
          <a:lstStyle/>
          <a:p>
            <a:pPr>
              <a:buFont typeface="Arial" pitchFamily="34" charset="0"/>
              <a:buChar char="•"/>
            </a:pPr>
            <a:r>
              <a:rPr lang="ru-RU" sz="1600" dirty="0">
                <a:solidFill>
                  <a:srgbClr val="025373"/>
                </a:solidFill>
                <a:latin typeface="Calibri" pitchFamily="34" charset="0"/>
              </a:rPr>
              <a:t>  заявление о зачете (возврате)*</a:t>
            </a:r>
          </a:p>
          <a:p>
            <a:pPr>
              <a:buFont typeface="Arial" pitchFamily="34" charset="0"/>
              <a:buChar char="•"/>
            </a:pPr>
            <a:r>
              <a:rPr lang="ru-RU" sz="1600" dirty="0">
                <a:solidFill>
                  <a:srgbClr val="025373"/>
                </a:solidFill>
                <a:latin typeface="Calibri" pitchFamily="34" charset="0"/>
              </a:rPr>
              <a:t>  выписки из регистра налогового учета за соответствующий налоговый период </a:t>
            </a:r>
          </a:p>
          <a:p>
            <a:pPr>
              <a:buFont typeface="Arial" pitchFamily="34" charset="0"/>
              <a:buChar char="•"/>
            </a:pPr>
            <a:r>
              <a:rPr lang="ru-RU" sz="1600" dirty="0">
                <a:solidFill>
                  <a:srgbClr val="025373"/>
                </a:solidFill>
                <a:latin typeface="Calibri" pitchFamily="34" charset="0"/>
              </a:rPr>
              <a:t>  копии платежных документов</a:t>
            </a:r>
          </a:p>
          <a:p>
            <a:pPr>
              <a:buFont typeface="Arial" pitchFamily="34" charset="0"/>
              <a:buChar char="•"/>
            </a:pPr>
            <a:r>
              <a:rPr lang="ru-RU" sz="1600" dirty="0">
                <a:solidFill>
                  <a:srgbClr val="025373"/>
                </a:solidFill>
                <a:latin typeface="Calibri" pitchFamily="34" charset="0"/>
              </a:rPr>
              <a:t>  дополнительно могут потребоваться данные счета 68.1 за соответствующий период</a:t>
            </a:r>
            <a:r>
              <a:rPr lang="ru-RU" sz="1600" dirty="0">
                <a:solidFill>
                  <a:srgbClr val="002060"/>
                </a:solidFill>
                <a:latin typeface="Calibri" pitchFamily="34" charset="0"/>
              </a:rPr>
              <a:t>.</a:t>
            </a:r>
          </a:p>
          <a:p>
            <a:r>
              <a:rPr lang="ru-RU" b="1" dirty="0">
                <a:solidFill>
                  <a:srgbClr val="002060"/>
                </a:solidFill>
              </a:rPr>
              <a:t> </a:t>
            </a:r>
            <a:endParaRPr lang="ru-RU" b="1" dirty="0">
              <a:solidFill>
                <a:srgbClr val="002060"/>
              </a:solidFill>
              <a:hlinkClick r:id="rId3"/>
            </a:endParaRPr>
          </a:p>
        </p:txBody>
      </p:sp>
      <p:sp>
        <p:nvSpPr>
          <p:cNvPr id="6" name="Прямоугольник 5"/>
          <p:cNvSpPr/>
          <p:nvPr/>
        </p:nvSpPr>
        <p:spPr>
          <a:xfrm>
            <a:off x="467544" y="1419622"/>
            <a:ext cx="8286808" cy="369329"/>
          </a:xfrm>
          <a:prstGeom prst="rect">
            <a:avLst/>
          </a:prstGeom>
        </p:spPr>
        <p:txBody>
          <a:bodyPr wrap="square" lIns="91438" tIns="45719" rIns="91438" bIns="45719">
            <a:spAutoFit/>
          </a:bodyPr>
          <a:lstStyle/>
          <a:p>
            <a:r>
              <a:rPr lang="ru-RU" b="1" dirty="0">
                <a:solidFill>
                  <a:srgbClr val="025373"/>
                </a:solidFill>
                <a:latin typeface="Calibri" pitchFamily="34" charset="0"/>
              </a:rPr>
              <a:t>Письмо УФНС России по г. Москве от 27.10.2020 N 19-19/164537@</a:t>
            </a:r>
          </a:p>
        </p:txBody>
      </p:sp>
    </p:spTree>
    <p:extLst>
      <p:ext uri="{BB962C8B-B14F-4D97-AF65-F5344CB8AC3E}">
        <p14:creationId xmlns:p14="http://schemas.microsoft.com/office/powerpoint/2010/main" xmlns="" val="4967832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51920" y="1059581"/>
            <a:ext cx="2495369" cy="160824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86954" y="2283718"/>
            <a:ext cx="2620343" cy="172819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Прямоугольник 3"/>
          <p:cNvSpPr/>
          <p:nvPr/>
        </p:nvSpPr>
        <p:spPr>
          <a:xfrm>
            <a:off x="1259632" y="407318"/>
            <a:ext cx="6624736" cy="461665"/>
          </a:xfrm>
          <a:prstGeom prst="rect">
            <a:avLst/>
          </a:prstGeom>
        </p:spPr>
        <p:txBody>
          <a:bodyPr wrap="square">
            <a:spAutoFit/>
          </a:bodyPr>
          <a:lstStyle/>
          <a:p>
            <a:pPr algn="ctr"/>
            <a:r>
              <a:rPr lang="ru-RU" altLang="ru-RU" sz="2400" b="1" dirty="0">
                <a:solidFill>
                  <a:srgbClr val="025373"/>
                </a:solidFill>
                <a:latin typeface="Calibri" pitchFamily="34" charset="0"/>
              </a:rPr>
              <a:t>Высококвалифицированные специалисты</a:t>
            </a:r>
          </a:p>
        </p:txBody>
      </p:sp>
    </p:spTree>
    <p:extLst>
      <p:ext uri="{BB962C8B-B14F-4D97-AF65-F5344CB8AC3E}">
        <p14:creationId xmlns:p14="http://schemas.microsoft.com/office/powerpoint/2010/main" xmlns="" val="42870010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1563638"/>
            <a:ext cx="8643998" cy="1292660"/>
          </a:xfrm>
          <a:prstGeom prst="rect">
            <a:avLst/>
          </a:prstGeom>
        </p:spPr>
        <p:txBody>
          <a:bodyPr wrap="square" lIns="91438" tIns="45719" rIns="91438" bIns="45719">
            <a:spAutoFit/>
          </a:bodyPr>
          <a:lstStyle/>
          <a:p>
            <a:pPr algn="just"/>
            <a:endParaRPr lang="ru-RU" sz="2400" dirty="0">
              <a:latin typeface="Calibri" pitchFamily="34" charset="0"/>
            </a:endParaRPr>
          </a:p>
          <a:p>
            <a:pPr algn="just"/>
            <a:r>
              <a:rPr lang="ru-RU" dirty="0">
                <a:solidFill>
                  <a:srgbClr val="002060"/>
                </a:solidFill>
                <a:latin typeface="Calibri" pitchFamily="34" charset="0"/>
              </a:rPr>
              <a:t>…</a:t>
            </a:r>
            <a:r>
              <a:rPr lang="ru-RU" dirty="0">
                <a:solidFill>
                  <a:srgbClr val="025373"/>
                </a:solidFill>
                <a:latin typeface="Calibri" pitchFamily="34" charset="0"/>
              </a:rPr>
              <a:t>налоговая ставка в размере 13 процентов применяется в отношении всех доходов, получаемых физическими лицами, признаваемыми высококвалифицированными специалистами, </a:t>
            </a:r>
            <a:r>
              <a:rPr lang="ru-RU" b="1" dirty="0">
                <a:solidFill>
                  <a:srgbClr val="025373"/>
                </a:solidFill>
                <a:latin typeface="Calibri" pitchFamily="34" charset="0"/>
              </a:rPr>
              <a:t>от осуществления трудовой деятельности </a:t>
            </a:r>
            <a:r>
              <a:rPr lang="ru-RU" dirty="0">
                <a:solidFill>
                  <a:srgbClr val="025373"/>
                </a:solidFill>
                <a:latin typeface="Calibri" pitchFamily="34" charset="0"/>
              </a:rPr>
              <a:t>в Российской Федерации.</a:t>
            </a:r>
          </a:p>
        </p:txBody>
      </p:sp>
      <p:sp>
        <p:nvSpPr>
          <p:cNvPr id="5" name="Прямоугольник 4"/>
          <p:cNvSpPr/>
          <p:nvPr/>
        </p:nvSpPr>
        <p:spPr>
          <a:xfrm>
            <a:off x="1719419" y="357171"/>
            <a:ext cx="5786478" cy="461663"/>
          </a:xfrm>
          <a:prstGeom prst="rect">
            <a:avLst/>
          </a:prstGeom>
        </p:spPr>
        <p:txBody>
          <a:bodyPr wrap="square" lIns="91438" tIns="45719" rIns="91438" bIns="45719">
            <a:spAutoFit/>
          </a:bodyPr>
          <a:lstStyle/>
          <a:p>
            <a:pPr algn="ctr"/>
            <a:r>
              <a:rPr lang="ru-RU" altLang="ru-RU" sz="2400" b="1" dirty="0">
                <a:solidFill>
                  <a:srgbClr val="025373"/>
                </a:solidFill>
                <a:latin typeface="Calibri" pitchFamily="34" charset="0"/>
              </a:rPr>
              <a:t>Какие доходы облагаются по ставке 13</a:t>
            </a:r>
            <a:r>
              <a:rPr lang="ru-RU" altLang="ru-RU" sz="2400" b="1" dirty="0">
                <a:solidFill>
                  <a:srgbClr val="002060"/>
                </a:solidFill>
                <a:latin typeface="Calibri" pitchFamily="34" charset="0"/>
              </a:rPr>
              <a:t>%</a:t>
            </a:r>
          </a:p>
        </p:txBody>
      </p:sp>
      <p:sp>
        <p:nvSpPr>
          <p:cNvPr id="6" name="Прямоугольник 5"/>
          <p:cNvSpPr/>
          <p:nvPr/>
        </p:nvSpPr>
        <p:spPr>
          <a:xfrm>
            <a:off x="395536" y="4371950"/>
            <a:ext cx="6572296" cy="369329"/>
          </a:xfrm>
          <a:prstGeom prst="rect">
            <a:avLst/>
          </a:prstGeom>
        </p:spPr>
        <p:txBody>
          <a:bodyPr wrap="square" lIns="91438" tIns="45719" rIns="91438" bIns="45719">
            <a:spAutoFit/>
          </a:bodyPr>
          <a:lstStyle/>
          <a:p>
            <a:pPr algn="ctr"/>
            <a:r>
              <a:rPr lang="ru-RU" b="1" dirty="0">
                <a:solidFill>
                  <a:srgbClr val="025373"/>
                </a:solidFill>
                <a:latin typeface="Calibri" pitchFamily="34" charset="0"/>
              </a:rPr>
              <a:t>Письмо Минфина России от 07.08.2018 N 03-04-06/55674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563638"/>
            <a:ext cx="8136904" cy="2031323"/>
          </a:xfrm>
          <a:prstGeom prst="rect">
            <a:avLst/>
          </a:prstGeom>
        </p:spPr>
        <p:txBody>
          <a:bodyPr wrap="square" lIns="91438" tIns="45719" rIns="91438" bIns="45719">
            <a:spAutoFit/>
          </a:bodyPr>
          <a:lstStyle/>
          <a:p>
            <a:pPr algn="just"/>
            <a:endParaRPr lang="ru-RU" dirty="0"/>
          </a:p>
          <a:p>
            <a:pPr indent="266700" algn="just"/>
            <a:r>
              <a:rPr lang="ru-RU" dirty="0">
                <a:solidFill>
                  <a:srgbClr val="025373"/>
                </a:solidFill>
                <a:latin typeface="Calibri" pitchFamily="34" charset="0"/>
              </a:rPr>
              <a:t>При этом налоговая ставка в размере </a:t>
            </a:r>
            <a:r>
              <a:rPr lang="ru-RU" b="1" dirty="0">
                <a:solidFill>
                  <a:srgbClr val="025373"/>
                </a:solidFill>
                <a:latin typeface="Calibri" pitchFamily="34" charset="0"/>
              </a:rPr>
              <a:t>13 процентов применяется в том числе к доходам, непосредственно связанным с осуществлением трудовой деятельности</a:t>
            </a:r>
            <a:r>
              <a:rPr lang="ru-RU" dirty="0">
                <a:solidFill>
                  <a:srgbClr val="025373"/>
                </a:solidFill>
                <a:latin typeface="Calibri" pitchFamily="34" charset="0"/>
              </a:rPr>
              <a:t>, но не являющимся вознаграждением за осуществление трудовой деятельности, в частности, таким, как суммы оплаты расходов на командировки, не освобождаемым от налогообложения с учетом положений </a:t>
            </a:r>
            <a:r>
              <a:rPr lang="ru-RU" dirty="0">
                <a:solidFill>
                  <a:srgbClr val="025373"/>
                </a:solidFill>
                <a:latin typeface="Calibri" pitchFamily="34" charset="0"/>
                <a:hlinkClick r:id="rId2"/>
              </a:rPr>
              <a:t>пункта 1 статьи 217 Налогового кодекса.</a:t>
            </a:r>
          </a:p>
        </p:txBody>
      </p:sp>
      <p:sp>
        <p:nvSpPr>
          <p:cNvPr id="5" name="Прямоугольник 4"/>
          <p:cNvSpPr/>
          <p:nvPr/>
        </p:nvSpPr>
        <p:spPr>
          <a:xfrm>
            <a:off x="827584" y="339028"/>
            <a:ext cx="7563690" cy="461663"/>
          </a:xfrm>
          <a:prstGeom prst="rect">
            <a:avLst/>
          </a:prstGeom>
        </p:spPr>
        <p:txBody>
          <a:bodyPr wrap="square" lIns="91438" tIns="45719" rIns="91438" bIns="45719">
            <a:spAutoFit/>
          </a:bodyPr>
          <a:lstStyle/>
          <a:p>
            <a:pPr algn="ctr"/>
            <a:r>
              <a:rPr lang="ru-RU" altLang="ru-RU" sz="2400" b="1" dirty="0">
                <a:solidFill>
                  <a:srgbClr val="025373"/>
                </a:solidFill>
                <a:latin typeface="Calibri" pitchFamily="34" charset="0"/>
              </a:rPr>
              <a:t>Оплата командировки и сверхнормативные суточные</a:t>
            </a:r>
          </a:p>
        </p:txBody>
      </p:sp>
      <p:sp>
        <p:nvSpPr>
          <p:cNvPr id="6" name="Прямоугольник 5"/>
          <p:cNvSpPr/>
          <p:nvPr/>
        </p:nvSpPr>
        <p:spPr>
          <a:xfrm>
            <a:off x="395536" y="4443958"/>
            <a:ext cx="6572296" cy="369329"/>
          </a:xfrm>
          <a:prstGeom prst="rect">
            <a:avLst/>
          </a:prstGeom>
        </p:spPr>
        <p:txBody>
          <a:bodyPr wrap="square" lIns="91438" tIns="45719" rIns="91438" bIns="45719">
            <a:spAutoFit/>
          </a:bodyPr>
          <a:lstStyle/>
          <a:p>
            <a:r>
              <a:rPr lang="ru-RU" b="1" dirty="0">
                <a:solidFill>
                  <a:srgbClr val="025373"/>
                </a:solidFill>
                <a:latin typeface="Calibri" pitchFamily="34" charset="0"/>
              </a:rPr>
              <a:t>Письмо Минфина России от 04.02.2020 N 03-15-05/6890</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71472" y="1428742"/>
            <a:ext cx="7858180" cy="2339100"/>
          </a:xfrm>
          <a:prstGeom prst="rect">
            <a:avLst/>
          </a:prstGeom>
        </p:spPr>
        <p:txBody>
          <a:bodyPr wrap="square" lIns="91438" tIns="45719" rIns="91438" bIns="45719">
            <a:spAutoFit/>
          </a:bodyPr>
          <a:lstStyle/>
          <a:p>
            <a:endParaRPr lang="ru-RU" dirty="0"/>
          </a:p>
          <a:p>
            <a:endParaRPr lang="ru-RU" sz="1600" dirty="0">
              <a:latin typeface="Calibri" pitchFamily="34" charset="0"/>
            </a:endParaRPr>
          </a:p>
          <a:p>
            <a:pPr algn="just"/>
            <a:r>
              <a:rPr lang="ru-RU" sz="1600" dirty="0">
                <a:solidFill>
                  <a:srgbClr val="002060"/>
                </a:solidFill>
                <a:latin typeface="Calibri" pitchFamily="34" charset="0"/>
              </a:rPr>
              <a:t>…</a:t>
            </a:r>
            <a:r>
              <a:rPr lang="ru-RU" sz="1600" dirty="0">
                <a:solidFill>
                  <a:srgbClr val="025373"/>
                </a:solidFill>
                <a:latin typeface="Calibri" pitchFamily="34" charset="0"/>
              </a:rPr>
              <a:t>налоговые ставки, предусмотренные </a:t>
            </a:r>
            <a:r>
              <a:rPr lang="ru-RU" sz="1600" dirty="0">
                <a:solidFill>
                  <a:srgbClr val="025373"/>
                </a:solidFill>
                <a:latin typeface="Calibri" pitchFamily="34" charset="0"/>
                <a:hlinkClick r:id="rId2"/>
              </a:rPr>
              <a:t>пунктом 3.1 статьи 224</a:t>
            </a:r>
            <a:r>
              <a:rPr lang="ru-RU" sz="1600" dirty="0">
                <a:solidFill>
                  <a:srgbClr val="025373"/>
                </a:solidFill>
                <a:latin typeface="Calibri" pitchFamily="34" charset="0"/>
              </a:rPr>
              <a:t> Кодекса, применяются в том числе к доходам высококвалифицированных специалистов, непосредственно связанным с осуществлением трудовой деятельности, но не являющимся вознаграждением за осуществление трудовой деятельности, таким, как сумма среднего заработка, сохраняемого за работником на период очередного отпуска, также компенсация за неиспользованный отпуск, выплачиваемая при увольнении.</a:t>
            </a:r>
          </a:p>
          <a:p>
            <a:pPr algn="just"/>
            <a:r>
              <a:rPr lang="ru-RU" sz="1600" dirty="0">
                <a:solidFill>
                  <a:srgbClr val="025373"/>
                </a:solidFill>
                <a:latin typeface="Calibri" pitchFamily="34" charset="0"/>
              </a:rPr>
              <a:t> </a:t>
            </a:r>
          </a:p>
        </p:txBody>
      </p:sp>
      <p:sp>
        <p:nvSpPr>
          <p:cNvPr id="5" name="Прямоугольник 4"/>
          <p:cNvSpPr/>
          <p:nvPr/>
        </p:nvSpPr>
        <p:spPr>
          <a:xfrm>
            <a:off x="1428728" y="285734"/>
            <a:ext cx="6357982" cy="830995"/>
          </a:xfrm>
          <a:prstGeom prst="rect">
            <a:avLst/>
          </a:prstGeom>
        </p:spPr>
        <p:txBody>
          <a:bodyPr wrap="square" lIns="91438" tIns="45719" rIns="91438" bIns="45719">
            <a:spAutoFit/>
          </a:bodyPr>
          <a:lstStyle/>
          <a:p>
            <a:pPr algn="ctr"/>
            <a:r>
              <a:rPr lang="ru-RU" altLang="ru-RU" sz="2400" b="1" dirty="0">
                <a:solidFill>
                  <a:srgbClr val="025373"/>
                </a:solidFill>
                <a:latin typeface="Calibri" pitchFamily="34" charset="0"/>
              </a:rPr>
              <a:t>Оплата отпуска и иных выплат, рассчитываемых из среднего заработка</a:t>
            </a:r>
          </a:p>
        </p:txBody>
      </p:sp>
      <p:sp>
        <p:nvSpPr>
          <p:cNvPr id="6" name="Прямоугольник 5"/>
          <p:cNvSpPr/>
          <p:nvPr/>
        </p:nvSpPr>
        <p:spPr>
          <a:xfrm>
            <a:off x="395536" y="4371950"/>
            <a:ext cx="7358114" cy="369330"/>
          </a:xfrm>
          <a:prstGeom prst="rect">
            <a:avLst/>
          </a:prstGeom>
        </p:spPr>
        <p:txBody>
          <a:bodyPr wrap="square" lIns="91438" tIns="45719" rIns="91438" bIns="45719">
            <a:spAutoFit/>
          </a:bodyPr>
          <a:lstStyle/>
          <a:p>
            <a:r>
              <a:rPr lang="ru-RU" b="1" dirty="0">
                <a:solidFill>
                  <a:srgbClr val="025373"/>
                </a:solidFill>
                <a:latin typeface="Calibri" pitchFamily="34" charset="0"/>
              </a:rPr>
              <a:t>Письмо Минфина России от 30.12.2021 N 03-04-06/107871</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1687574"/>
            <a:ext cx="8319297" cy="2062101"/>
          </a:xfrm>
          <a:prstGeom prst="rect">
            <a:avLst/>
          </a:prstGeom>
        </p:spPr>
        <p:txBody>
          <a:bodyPr wrap="square" lIns="91438" tIns="45719" rIns="91438" bIns="45719">
            <a:spAutoFit/>
          </a:bodyPr>
          <a:lstStyle/>
          <a:p>
            <a:pPr algn="just"/>
            <a:endParaRPr lang="ru-RU" sz="1600" dirty="0">
              <a:solidFill>
                <a:srgbClr val="025373"/>
              </a:solidFill>
            </a:endParaRPr>
          </a:p>
          <a:p>
            <a:pPr algn="just"/>
            <a:r>
              <a:rPr lang="ru-RU" sz="1600" dirty="0">
                <a:solidFill>
                  <a:srgbClr val="002060"/>
                </a:solidFill>
                <a:latin typeface="Calibri" pitchFamily="34" charset="0"/>
              </a:rPr>
              <a:t>…</a:t>
            </a:r>
            <a:r>
              <a:rPr lang="ru-RU" sz="1600" dirty="0">
                <a:solidFill>
                  <a:srgbClr val="025373"/>
                </a:solidFill>
                <a:latin typeface="Calibri" pitchFamily="34" charset="0"/>
              </a:rPr>
              <a:t>налоговая ставка в размере 13 процентов также применяется к доходам, непосредственно связанным с осуществлением трудовой деятельности, но не являющимся вознаграждением за осуществление трудовой деятельности, в том числе к компенсационным выплатам, производимым при увольнении работника в соответствии с </a:t>
            </a:r>
            <a:r>
              <a:rPr lang="ru-RU" sz="1600" dirty="0">
                <a:solidFill>
                  <a:srgbClr val="025373"/>
                </a:solidFill>
                <a:latin typeface="Calibri" pitchFamily="34" charset="0"/>
                <a:hlinkClick r:id="rId2"/>
              </a:rPr>
              <a:t>пунктом 1 статьи 77</a:t>
            </a:r>
            <a:r>
              <a:rPr lang="ru-RU" sz="1600" dirty="0">
                <a:solidFill>
                  <a:srgbClr val="025373"/>
                </a:solidFill>
                <a:latin typeface="Calibri" pitchFamily="34" charset="0"/>
              </a:rPr>
              <a:t> Трудового кодекса (в части суммы, превышающей трехкратный размер среднего месячного заработка).</a:t>
            </a:r>
          </a:p>
          <a:p>
            <a:pPr algn="just"/>
            <a:r>
              <a:rPr lang="ru-RU" sz="1600" dirty="0">
                <a:solidFill>
                  <a:srgbClr val="025373"/>
                </a:solidFill>
                <a:latin typeface="Calibri" pitchFamily="34" charset="0"/>
              </a:rPr>
              <a:t> </a:t>
            </a:r>
          </a:p>
          <a:p>
            <a:pPr algn="just"/>
            <a:r>
              <a:rPr lang="ru-RU" sz="1600" dirty="0">
                <a:solidFill>
                  <a:srgbClr val="002060"/>
                </a:solidFill>
                <a:latin typeface="Calibri" pitchFamily="34" charset="0"/>
              </a:rPr>
              <a:t> </a:t>
            </a:r>
          </a:p>
        </p:txBody>
      </p:sp>
      <p:sp>
        <p:nvSpPr>
          <p:cNvPr id="5" name="Прямоугольник 4"/>
          <p:cNvSpPr/>
          <p:nvPr/>
        </p:nvSpPr>
        <p:spPr>
          <a:xfrm>
            <a:off x="1429255" y="349552"/>
            <a:ext cx="6357982" cy="830995"/>
          </a:xfrm>
          <a:prstGeom prst="rect">
            <a:avLst/>
          </a:prstGeom>
        </p:spPr>
        <p:txBody>
          <a:bodyPr wrap="square" lIns="91438" tIns="45719" rIns="91438" bIns="45719">
            <a:spAutoFit/>
          </a:bodyPr>
          <a:lstStyle/>
          <a:p>
            <a:pPr algn="ctr"/>
            <a:r>
              <a:rPr lang="ru-RU" altLang="ru-RU" sz="2400" b="1" dirty="0">
                <a:solidFill>
                  <a:srgbClr val="025373"/>
                </a:solidFill>
                <a:latin typeface="Calibri" pitchFamily="34" charset="0"/>
              </a:rPr>
              <a:t>Оплата отпуска и иных выплат, рассчитываемых из среднего заработка</a:t>
            </a:r>
          </a:p>
        </p:txBody>
      </p:sp>
      <p:sp>
        <p:nvSpPr>
          <p:cNvPr id="6" name="Прямоугольник 5"/>
          <p:cNvSpPr/>
          <p:nvPr/>
        </p:nvSpPr>
        <p:spPr>
          <a:xfrm>
            <a:off x="467544" y="4443958"/>
            <a:ext cx="7358114" cy="369330"/>
          </a:xfrm>
          <a:prstGeom prst="rect">
            <a:avLst/>
          </a:prstGeom>
        </p:spPr>
        <p:txBody>
          <a:bodyPr wrap="square" lIns="91438" tIns="45719" rIns="91438" bIns="45719">
            <a:spAutoFit/>
          </a:bodyPr>
          <a:lstStyle/>
          <a:p>
            <a:r>
              <a:rPr lang="ru-RU" b="1" dirty="0">
                <a:solidFill>
                  <a:srgbClr val="025373"/>
                </a:solidFill>
                <a:latin typeface="Calibri" pitchFamily="34" charset="0"/>
              </a:rPr>
              <a:t>Письмо ФНС России от 15.03.2019 N БС-4-11/4681@</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1571619"/>
            <a:ext cx="8429683" cy="2477599"/>
          </a:xfrm>
          <a:prstGeom prst="rect">
            <a:avLst/>
          </a:prstGeom>
        </p:spPr>
        <p:txBody>
          <a:bodyPr wrap="square" lIns="91438" tIns="45719" rIns="91438" bIns="45719">
            <a:spAutoFit/>
          </a:bodyPr>
          <a:lstStyle/>
          <a:p>
            <a:pPr algn="just"/>
            <a:endParaRPr lang="ru-RU" dirty="0"/>
          </a:p>
          <a:p>
            <a:pPr algn="just"/>
            <a:endParaRPr lang="ru-RU" sz="1600" dirty="0"/>
          </a:p>
          <a:p>
            <a:pPr indent="358775" algn="just"/>
            <a:r>
              <a:rPr lang="ru-RU" dirty="0">
                <a:solidFill>
                  <a:srgbClr val="025373"/>
                </a:solidFill>
                <a:latin typeface="Calibri" pitchFamily="34" charset="0"/>
              </a:rPr>
              <a:t>Например, премия выплачивается по истечении срока действия трудового договора. НДФЛ исчисляется по ставке 13%, если на момент выплаты премии иностранный гражданин является налоговым резидентом РФ, и 30% - если на момент выплаты премии иностранный гражданин не является налоговым резидентом РФ</a:t>
            </a:r>
          </a:p>
          <a:p>
            <a:pPr algn="just"/>
            <a:r>
              <a:rPr lang="ru-RU" sz="1500" dirty="0">
                <a:solidFill>
                  <a:srgbClr val="025373"/>
                </a:solidFill>
                <a:latin typeface="Calibri" pitchFamily="34" charset="0"/>
              </a:rPr>
              <a:t> </a:t>
            </a:r>
          </a:p>
          <a:p>
            <a:pPr algn="just"/>
            <a:r>
              <a:rPr lang="ru-RU" sz="1600" dirty="0">
                <a:solidFill>
                  <a:srgbClr val="025373"/>
                </a:solidFill>
                <a:latin typeface="Calibri" pitchFamily="34" charset="0"/>
              </a:rPr>
              <a:t> </a:t>
            </a:r>
          </a:p>
        </p:txBody>
      </p:sp>
      <p:sp>
        <p:nvSpPr>
          <p:cNvPr id="5" name="Прямоугольник 4"/>
          <p:cNvSpPr/>
          <p:nvPr/>
        </p:nvSpPr>
        <p:spPr>
          <a:xfrm>
            <a:off x="1393008" y="357171"/>
            <a:ext cx="6357982" cy="830995"/>
          </a:xfrm>
          <a:prstGeom prst="rect">
            <a:avLst/>
          </a:prstGeom>
        </p:spPr>
        <p:txBody>
          <a:bodyPr wrap="square" lIns="91438" tIns="45719" rIns="91438" bIns="45719">
            <a:spAutoFit/>
          </a:bodyPr>
          <a:lstStyle/>
          <a:p>
            <a:pPr algn="ctr"/>
            <a:r>
              <a:rPr lang="ru-RU" altLang="ru-RU" sz="2400" b="1" dirty="0">
                <a:solidFill>
                  <a:srgbClr val="025373"/>
                </a:solidFill>
                <a:latin typeface="Calibri" pitchFamily="34" charset="0"/>
              </a:rPr>
              <a:t>Если выплата осуществлена после окончания трудового договора</a:t>
            </a:r>
          </a:p>
        </p:txBody>
      </p:sp>
      <p:sp>
        <p:nvSpPr>
          <p:cNvPr id="6" name="Прямоугольник 5"/>
          <p:cNvSpPr/>
          <p:nvPr/>
        </p:nvSpPr>
        <p:spPr>
          <a:xfrm>
            <a:off x="395536" y="4587974"/>
            <a:ext cx="7358114" cy="369330"/>
          </a:xfrm>
          <a:prstGeom prst="rect">
            <a:avLst/>
          </a:prstGeom>
        </p:spPr>
        <p:txBody>
          <a:bodyPr wrap="square" lIns="91438" tIns="45719" rIns="91438" bIns="45719">
            <a:spAutoFit/>
          </a:bodyPr>
          <a:lstStyle/>
          <a:p>
            <a:r>
              <a:rPr lang="ru-RU" b="1" dirty="0">
                <a:solidFill>
                  <a:srgbClr val="025373"/>
                </a:solidFill>
                <a:latin typeface="Calibri" pitchFamily="34" charset="0"/>
              </a:rPr>
              <a:t>Письмо Минфина РФ от 18.08.2011 N 03-04-06/8-189</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383169" y="356204"/>
            <a:ext cx="6357982" cy="461663"/>
          </a:xfrm>
          <a:prstGeom prst="rect">
            <a:avLst/>
          </a:prstGeom>
        </p:spPr>
        <p:txBody>
          <a:bodyPr wrap="square" lIns="91438" tIns="45719" rIns="91438" bIns="45719">
            <a:spAutoFit/>
          </a:bodyPr>
          <a:lstStyle/>
          <a:p>
            <a:pPr algn="ctr"/>
            <a:r>
              <a:rPr lang="ru-RU" altLang="ru-RU" sz="2400" b="1" dirty="0">
                <a:solidFill>
                  <a:srgbClr val="025373"/>
                </a:solidFill>
                <a:latin typeface="Calibri" pitchFamily="34" charset="0"/>
              </a:rPr>
              <a:t>Доходы, облагаемые по ставке  30%</a:t>
            </a:r>
          </a:p>
        </p:txBody>
      </p:sp>
      <p:sp>
        <p:nvSpPr>
          <p:cNvPr id="6" name="Прямоугольник 5"/>
          <p:cNvSpPr/>
          <p:nvPr/>
        </p:nvSpPr>
        <p:spPr>
          <a:xfrm>
            <a:off x="357158" y="1643056"/>
            <a:ext cx="8410005" cy="2585321"/>
          </a:xfrm>
          <a:prstGeom prst="rect">
            <a:avLst/>
          </a:prstGeom>
        </p:spPr>
        <p:txBody>
          <a:bodyPr wrap="square" lIns="91438" tIns="45719" rIns="91438" bIns="45719">
            <a:spAutoFit/>
          </a:bodyPr>
          <a:lstStyle/>
          <a:p>
            <a:r>
              <a:rPr lang="ru-RU" dirty="0">
                <a:solidFill>
                  <a:srgbClr val="025373"/>
                </a:solidFill>
                <a:latin typeface="Calibri" pitchFamily="34" charset="0"/>
              </a:rPr>
              <a:t>- суммы возмещения организацией расходов по найму жилья, оплате коммунальных услуг;</a:t>
            </a:r>
          </a:p>
          <a:p>
            <a:r>
              <a:rPr lang="ru-RU" dirty="0">
                <a:solidFill>
                  <a:srgbClr val="025373"/>
                </a:solidFill>
                <a:latin typeface="Calibri" pitchFamily="34" charset="0"/>
              </a:rPr>
              <a:t>- суммы оплаты расходов на проезд и провоз багажа работника и членов его семьи при проезде в отпуск;</a:t>
            </a:r>
          </a:p>
          <a:p>
            <a:r>
              <a:rPr lang="ru-RU" dirty="0">
                <a:solidFill>
                  <a:srgbClr val="025373"/>
                </a:solidFill>
                <a:latin typeface="Calibri" pitchFamily="34" charset="0"/>
              </a:rPr>
              <a:t>- доходы от использования корпоративного автомобиля в личных целях и суммы компенсации расходов на ГСМ и пр.;</a:t>
            </a:r>
          </a:p>
          <a:p>
            <a:r>
              <a:rPr lang="ru-RU" dirty="0">
                <a:solidFill>
                  <a:srgbClr val="025373"/>
                </a:solidFill>
                <a:latin typeface="Calibri" pitchFamily="34" charset="0"/>
              </a:rPr>
              <a:t>- оплата питания;</a:t>
            </a:r>
          </a:p>
          <a:p>
            <a:r>
              <a:rPr lang="ru-RU" dirty="0">
                <a:solidFill>
                  <a:srgbClr val="025373"/>
                </a:solidFill>
                <a:latin typeface="Calibri" pitchFamily="34" charset="0"/>
              </a:rPr>
              <a:t>- доплата к ежегодному оплачиваемому отпуску;</a:t>
            </a:r>
          </a:p>
          <a:p>
            <a:r>
              <a:rPr lang="ru-RU" dirty="0">
                <a:solidFill>
                  <a:srgbClr val="025373"/>
                </a:solidFill>
                <a:latin typeface="Calibri" pitchFamily="34" charset="0"/>
              </a:rPr>
              <a:t>- материальная помощь, подарки (в части, превышающей 4 000 рублей) и пр.</a:t>
            </a:r>
          </a:p>
        </p:txBody>
      </p:sp>
      <p:sp>
        <p:nvSpPr>
          <p:cNvPr id="59393" name="Rectangle 1"/>
          <p:cNvSpPr>
            <a:spLocks noChangeArrowheads="1"/>
          </p:cNvSpPr>
          <p:nvPr/>
        </p:nvSpPr>
        <p:spPr bwMode="auto">
          <a:xfrm>
            <a:off x="611560" y="842429"/>
            <a:ext cx="7809062" cy="923328"/>
          </a:xfrm>
          <a:prstGeom prst="rect">
            <a:avLst/>
          </a:prstGeom>
          <a:noFill/>
          <a:ln w="9525">
            <a:noFill/>
            <a:miter lim="800000"/>
            <a:headEnd/>
            <a:tailEnd/>
          </a:ln>
          <a:effectLst/>
        </p:spPr>
        <p:txBody>
          <a:bodyPr vert="horz" wrap="square" lIns="91438" tIns="45719" rIns="91438" bIns="45719" numCol="1" anchor="ctr" anchorCtr="0" compatLnSpc="1">
            <a:prstTxWarp prst="textNoShape">
              <a:avLst/>
            </a:prstTxWarp>
            <a:spAutoFit/>
          </a:bodyPr>
          <a:lstStyle/>
          <a:p>
            <a:pPr indent="342892" algn="ctr" defTabSz="914378"/>
            <a:r>
              <a:rPr lang="ru-RU" b="1" dirty="0">
                <a:solidFill>
                  <a:srgbClr val="025373"/>
                </a:solidFill>
                <a:latin typeface="Calibri" pitchFamily="34" charset="0"/>
              </a:rPr>
              <a:t>Письма Минфина России от 16.05.2018 </a:t>
            </a:r>
            <a:r>
              <a:rPr lang="ru-RU" b="1" dirty="0">
                <a:solidFill>
                  <a:srgbClr val="025373"/>
                </a:solidFill>
                <a:latin typeface="Calibri" pitchFamily="34" charset="0"/>
                <a:hlinkClick r:id="rId2"/>
              </a:rPr>
              <a:t>N 03-04-06/32677</a:t>
            </a:r>
            <a:r>
              <a:rPr lang="ru-RU" b="1" dirty="0">
                <a:solidFill>
                  <a:srgbClr val="025373"/>
                </a:solidFill>
                <a:latin typeface="Calibri" pitchFamily="34" charset="0"/>
              </a:rPr>
              <a:t>,</a:t>
            </a:r>
          </a:p>
          <a:p>
            <a:pPr indent="342892" algn="ctr" defTabSz="914378"/>
            <a:r>
              <a:rPr lang="ru-RU" b="1" dirty="0">
                <a:solidFill>
                  <a:srgbClr val="025373"/>
                </a:solidFill>
                <a:latin typeface="Calibri" pitchFamily="34" charset="0"/>
              </a:rPr>
              <a:t> от 24.01.2018 </a:t>
            </a:r>
            <a:r>
              <a:rPr lang="ru-RU" b="1" dirty="0">
                <a:solidFill>
                  <a:srgbClr val="025373"/>
                </a:solidFill>
                <a:latin typeface="Calibri" pitchFamily="34" charset="0"/>
                <a:hlinkClick r:id="rId3"/>
              </a:rPr>
              <a:t>N 04-04-05/3543</a:t>
            </a:r>
            <a:r>
              <a:rPr lang="ru-RU" b="1" dirty="0">
                <a:solidFill>
                  <a:srgbClr val="025373"/>
                </a:solidFill>
                <a:latin typeface="Calibri" pitchFamily="34" charset="0"/>
              </a:rPr>
              <a:t>.</a:t>
            </a:r>
          </a:p>
          <a:p>
            <a:pPr indent="342892" defTabSz="914378" eaLnBrk="0" hangingPunct="0"/>
            <a:endParaRPr lang="ru-RU" dirty="0">
              <a:solidFill>
                <a:srgbClr val="025373"/>
              </a:solidFill>
              <a:latin typeface="Arial" pitchFamily="34" charset="0"/>
              <a:cs typeface="Arial" pitchFamily="34"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Прямоугольник 3"/>
          <p:cNvSpPr>
            <a:spLocks noChangeArrowheads="1"/>
          </p:cNvSpPr>
          <p:nvPr/>
        </p:nvSpPr>
        <p:spPr bwMode="auto">
          <a:xfrm>
            <a:off x="1105262" y="312025"/>
            <a:ext cx="6912768" cy="461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2400" b="1" dirty="0" smtClean="0">
                <a:solidFill>
                  <a:srgbClr val="025373"/>
                </a:solidFill>
                <a:latin typeface="Calibri" pitchFamily="34" charset="0"/>
              </a:rPr>
              <a:t>Изменения 2026 </a:t>
            </a:r>
            <a:r>
              <a:rPr lang="ru-RU" altLang="ru-RU" sz="2400" b="1" dirty="0" err="1" smtClean="0">
                <a:solidFill>
                  <a:srgbClr val="025373"/>
                </a:solidFill>
                <a:latin typeface="Calibri" pitchFamily="34" charset="0"/>
              </a:rPr>
              <a:t>года.Выплаты</a:t>
            </a:r>
            <a:r>
              <a:rPr lang="ru-RU" altLang="ru-RU" sz="2400" b="1" dirty="0" smtClean="0">
                <a:solidFill>
                  <a:srgbClr val="025373"/>
                </a:solidFill>
                <a:latin typeface="Calibri" pitchFamily="34" charset="0"/>
              </a:rPr>
              <a:t> резидентам ЕАЭС </a:t>
            </a:r>
            <a:endParaRPr lang="ru-RU" altLang="ru-RU" sz="2400" b="1" dirty="0">
              <a:solidFill>
                <a:srgbClr val="025373"/>
              </a:solidFill>
              <a:latin typeface="Calibri" pitchFamily="34" charset="0"/>
            </a:endParaRPr>
          </a:p>
        </p:txBody>
      </p:sp>
      <p:sp>
        <p:nvSpPr>
          <p:cNvPr id="2" name="Прямоугольник 1"/>
          <p:cNvSpPr/>
          <p:nvPr/>
        </p:nvSpPr>
        <p:spPr>
          <a:xfrm>
            <a:off x="395536" y="2283718"/>
            <a:ext cx="8424936" cy="2139045"/>
          </a:xfrm>
          <a:prstGeom prst="rect">
            <a:avLst/>
          </a:prstGeom>
        </p:spPr>
        <p:txBody>
          <a:bodyPr wrap="square" lIns="91438" tIns="45719" rIns="91438" bIns="45719">
            <a:spAutoFit/>
          </a:bodyPr>
          <a:lstStyle/>
          <a:p>
            <a:pPr algn="just"/>
            <a:r>
              <a:rPr lang="ru-RU" sz="1600" b="1" dirty="0" smtClean="0">
                <a:solidFill>
                  <a:srgbClr val="025373"/>
                </a:solidFill>
                <a:latin typeface="Calibri" pitchFamily="34" charset="0"/>
              </a:rPr>
              <a:t>До 1 января 2026 года</a:t>
            </a:r>
            <a:endParaRPr lang="ru-RU" sz="1600" b="1" dirty="0">
              <a:solidFill>
                <a:srgbClr val="025373"/>
              </a:solidFill>
              <a:latin typeface="Calibri" pitchFamily="34" charset="0"/>
            </a:endParaRPr>
          </a:p>
          <a:p>
            <a:pPr algn="just"/>
            <a:endParaRPr lang="ru-RU" sz="1600" b="1" dirty="0">
              <a:solidFill>
                <a:srgbClr val="025373"/>
              </a:solidFill>
              <a:latin typeface="Calibri" pitchFamily="34" charset="0"/>
            </a:endParaRPr>
          </a:p>
          <a:p>
            <a:pPr indent="182563" algn="just"/>
            <a:r>
              <a:rPr lang="ru-RU" sz="1600" i="1" dirty="0">
                <a:solidFill>
                  <a:srgbClr val="025373"/>
                </a:solidFill>
                <a:latin typeface="Calibri" pitchFamily="34" charset="0"/>
              </a:rPr>
              <a:t>С таким подходом можно спорить. Доход работника из страны ЕАЭС облагается по ставке 13%. Условий о том, что она применима лишь в случае приобретения статуса налогового резидента РФ, в ст. 73 Договора о ЕАЭС нет (п. 4.3 Постановления Конституционного Суда РФ от 25.06.2015 N 16-П). Аналогичную позицию ранее высказывала ФНС России (Письмо от 28.11.2016 N БС-4-11/22588@).</a:t>
            </a:r>
          </a:p>
          <a:p>
            <a:pPr algn="just"/>
            <a:endParaRPr lang="ru-RU" sz="1600" dirty="0">
              <a:solidFill>
                <a:srgbClr val="002060"/>
              </a:solidFill>
              <a:latin typeface="Calibri" pitchFamily="34" charset="0"/>
            </a:endParaRPr>
          </a:p>
        </p:txBody>
      </p:sp>
      <p:sp>
        <p:nvSpPr>
          <p:cNvPr id="3" name="Прямоугольник 2"/>
          <p:cNvSpPr/>
          <p:nvPr/>
        </p:nvSpPr>
        <p:spPr>
          <a:xfrm>
            <a:off x="395536" y="4587974"/>
            <a:ext cx="6408712" cy="369330"/>
          </a:xfrm>
          <a:prstGeom prst="rect">
            <a:avLst/>
          </a:prstGeom>
        </p:spPr>
        <p:txBody>
          <a:bodyPr wrap="square" lIns="91438" tIns="45719" rIns="91438" bIns="45719">
            <a:spAutoFit/>
          </a:bodyPr>
          <a:lstStyle/>
          <a:p>
            <a:r>
              <a:rPr lang="ru-RU" b="1" dirty="0">
                <a:solidFill>
                  <a:srgbClr val="025373"/>
                </a:solidFill>
                <a:latin typeface="Calibri" pitchFamily="34" charset="0"/>
              </a:rPr>
              <a:t>Письмо ФНС России от 28.02.2020 N БС-4-11/3347</a:t>
            </a:r>
          </a:p>
        </p:txBody>
      </p:sp>
      <p:sp>
        <p:nvSpPr>
          <p:cNvPr id="5" name="Прямоугольник 4"/>
          <p:cNvSpPr/>
          <p:nvPr/>
        </p:nvSpPr>
        <p:spPr>
          <a:xfrm>
            <a:off x="323528" y="1059582"/>
            <a:ext cx="8208912" cy="830997"/>
          </a:xfrm>
          <a:prstGeom prst="rect">
            <a:avLst/>
          </a:prstGeom>
        </p:spPr>
        <p:txBody>
          <a:bodyPr wrap="square">
            <a:spAutoFit/>
          </a:bodyPr>
          <a:lstStyle/>
          <a:p>
            <a:r>
              <a:rPr lang="ru-RU" sz="1600" dirty="0" smtClean="0">
                <a:solidFill>
                  <a:srgbClr val="025373"/>
                </a:solidFill>
                <a:latin typeface="Calibri" pitchFamily="34" charset="0"/>
              </a:rPr>
              <a:t>В отношении работника - нерезидента РФ, являющегося резидентом одной из стран ЕАЭС, НДФЛ исчисляйте по прогрессивной ставке, предусмотренной п. 3.1 ст. 224 НК РФ (п. 3 ст. </a:t>
            </a:r>
            <a:r>
              <a:rPr lang="ru-RU" sz="1600" dirty="0" smtClean="0">
                <a:solidFill>
                  <a:srgbClr val="025373"/>
                </a:solidFill>
                <a:latin typeface="Calibri" pitchFamily="34" charset="0"/>
              </a:rPr>
              <a:t>224 НК РФ). </a:t>
            </a:r>
            <a:endParaRPr lang="ru-RU" sz="1600" dirty="0" smtClean="0">
              <a:solidFill>
                <a:srgbClr val="025373"/>
              </a:solidFill>
              <a:latin typeface="Calibri" pitchFamily="34" charset="0"/>
            </a:endParaRPr>
          </a:p>
        </p:txBody>
      </p:sp>
    </p:spTree>
    <p:extLst>
      <p:ext uri="{BB962C8B-B14F-4D97-AF65-F5344CB8AC3E}">
        <p14:creationId xmlns:p14="http://schemas.microsoft.com/office/powerpoint/2010/main" xmlns="" val="3001062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A3F65CE2-5959-4791-ACDB-3D8F61C1AE9A}"/>
              </a:ext>
            </a:extLst>
          </p:cNvPr>
          <p:cNvSpPr/>
          <p:nvPr/>
        </p:nvSpPr>
        <p:spPr>
          <a:xfrm>
            <a:off x="1835696" y="411510"/>
            <a:ext cx="5459315" cy="1938992"/>
          </a:xfrm>
          <a:prstGeom prst="rect">
            <a:avLst/>
          </a:prstGeom>
        </p:spPr>
        <p:txBody>
          <a:bodyPr wrap="none">
            <a:spAutoFit/>
          </a:bodyPr>
          <a:lstStyle/>
          <a:p>
            <a:pPr algn="ctr"/>
            <a:endParaRPr lang="ru-RU" altLang="ru-RU" sz="2400" dirty="0">
              <a:solidFill>
                <a:srgbClr val="025373"/>
              </a:solidFill>
              <a:latin typeface="Calibri" panose="020F0502020204030204" pitchFamily="34" charset="0"/>
              <a:cs typeface="Calibri" panose="020F0502020204030204" pitchFamily="34" charset="0"/>
            </a:endParaRPr>
          </a:p>
          <a:p>
            <a:pPr algn="ctr"/>
            <a:r>
              <a:rPr lang="ru-RU" sz="2400" b="1" dirty="0">
                <a:solidFill>
                  <a:srgbClr val="025373"/>
                </a:solidFill>
                <a:latin typeface="Calibri" panose="020F0502020204030204" pitchFamily="34" charset="0"/>
                <a:cs typeface="Calibri" panose="020F0502020204030204" pitchFamily="34" charset="0"/>
              </a:rPr>
              <a:t>Налоговый ставки </a:t>
            </a:r>
            <a:r>
              <a:rPr lang="ru-RU" sz="2400" b="1" dirty="0" smtClean="0">
                <a:solidFill>
                  <a:srgbClr val="025373"/>
                </a:solidFill>
                <a:latin typeface="Calibri" panose="020F0502020204030204" pitchFamily="34" charset="0"/>
                <a:cs typeface="Calibri" panose="020F0502020204030204" pitchFamily="34" charset="0"/>
              </a:rPr>
              <a:t>(</a:t>
            </a:r>
            <a:r>
              <a:rPr lang="ru-RU" sz="2400" b="1" dirty="0">
                <a:solidFill>
                  <a:srgbClr val="025373"/>
                </a:solidFill>
                <a:latin typeface="Calibri" panose="020F0502020204030204" pitchFamily="34" charset="0"/>
                <a:cs typeface="Calibri" panose="020F0502020204030204" pitchFamily="34" charset="0"/>
              </a:rPr>
              <a:t>ст.224 НК РФ)</a:t>
            </a:r>
          </a:p>
          <a:p>
            <a:pPr algn="ctr"/>
            <a:endParaRPr lang="ru-RU" sz="2400" dirty="0">
              <a:solidFill>
                <a:srgbClr val="025373"/>
              </a:solidFill>
              <a:latin typeface="Calibri" panose="020F0502020204030204" pitchFamily="34" charset="0"/>
              <a:cs typeface="Calibri" panose="020F0502020204030204" pitchFamily="34" charset="0"/>
            </a:endParaRPr>
          </a:p>
          <a:p>
            <a:pPr algn="ctr"/>
            <a:r>
              <a:rPr lang="ru-RU" altLang="ru-RU" sz="2400" dirty="0">
                <a:solidFill>
                  <a:srgbClr val="025373"/>
                </a:solidFill>
                <a:latin typeface="Calibri" panose="020F0502020204030204" pitchFamily="34" charset="0"/>
                <a:cs typeface="Calibri" panose="020F0502020204030204" pitchFamily="34" charset="0"/>
              </a:rPr>
              <a:t>13%,  15%, 18%, 20%, 22%, 30%, 35%, 9%</a:t>
            </a:r>
          </a:p>
          <a:p>
            <a:endParaRPr lang="ru-RU" sz="2400" dirty="0">
              <a:solidFill>
                <a:srgbClr val="002060"/>
              </a:solidFill>
            </a:endParaRPr>
          </a:p>
        </p:txBody>
      </p:sp>
      <p:sp>
        <p:nvSpPr>
          <p:cNvPr id="3" name="Прямоугольник 2"/>
          <p:cNvSpPr/>
          <p:nvPr/>
        </p:nvSpPr>
        <p:spPr>
          <a:xfrm>
            <a:off x="1475656" y="2211710"/>
            <a:ext cx="6120680" cy="1200329"/>
          </a:xfrm>
          <a:prstGeom prst="rect">
            <a:avLst/>
          </a:prstGeom>
        </p:spPr>
        <p:txBody>
          <a:bodyPr wrap="square">
            <a:spAutoFit/>
          </a:bodyPr>
          <a:lstStyle/>
          <a:p>
            <a:pPr lvl="0" algn="ctr"/>
            <a:r>
              <a:rPr lang="ru-RU" sz="2400" b="1" dirty="0">
                <a:solidFill>
                  <a:srgbClr val="025373"/>
                </a:solidFill>
                <a:latin typeface="Calibri" panose="020F0502020204030204" pitchFamily="34" charset="0"/>
                <a:cs typeface="Calibri" panose="020F0502020204030204" pitchFamily="34" charset="0"/>
              </a:rPr>
              <a:t>Налоговый период (ст. 216 НК РФ)</a:t>
            </a:r>
          </a:p>
          <a:p>
            <a:pPr lvl="0" algn="ctr"/>
            <a:endParaRPr lang="ru-RU" sz="2400" dirty="0">
              <a:solidFill>
                <a:srgbClr val="025373"/>
              </a:solidFill>
              <a:latin typeface="Calibri" panose="020F0502020204030204" pitchFamily="34" charset="0"/>
              <a:cs typeface="Calibri" panose="020F0502020204030204" pitchFamily="34" charset="0"/>
            </a:endParaRPr>
          </a:p>
          <a:p>
            <a:pPr lvl="0" algn="ctr"/>
            <a:r>
              <a:rPr lang="ru-RU" altLang="ru-RU" sz="2400" dirty="0">
                <a:solidFill>
                  <a:srgbClr val="025373"/>
                </a:solidFill>
                <a:latin typeface="Calibri" panose="020F0502020204030204" pitchFamily="34" charset="0"/>
                <a:cs typeface="Calibri" panose="020F0502020204030204" pitchFamily="34" charset="0"/>
              </a:rPr>
              <a:t>Календарный год</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type="tbl" idx="1"/>
          </p:nvPr>
        </p:nvPicPr>
        <p:blipFill>
          <a:blip r:embed="rId2" cstate="print">
            <a:extLst>
              <a:ext uri="{28A0092B-C50C-407E-A947-70E740481C1C}">
                <a14:useLocalDpi xmlns:a14="http://schemas.microsoft.com/office/drawing/2010/main" xmlns="" val="0"/>
              </a:ext>
            </a:extLst>
          </a:blip>
          <a:srcRect/>
          <a:stretch>
            <a:fillRect/>
          </a:stretch>
        </p:blipFill>
        <p:spPr>
          <a:xfrm>
            <a:off x="5696966" y="2859782"/>
            <a:ext cx="2739141" cy="1512168"/>
          </a:xfr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Прямоугольник 3"/>
          <p:cNvSpPr/>
          <p:nvPr/>
        </p:nvSpPr>
        <p:spPr>
          <a:xfrm>
            <a:off x="1763688" y="471736"/>
            <a:ext cx="5273675" cy="2154434"/>
          </a:xfrm>
          <a:prstGeom prst="rect">
            <a:avLst/>
          </a:prstGeom>
        </p:spPr>
        <p:txBody>
          <a:bodyPr lIns="91438" tIns="45719" rIns="91438" bIns="45719">
            <a:spAutoFit/>
          </a:bodyPr>
          <a:lstStyle/>
          <a:p>
            <a:pPr algn="ctr">
              <a:defRPr/>
            </a:pPr>
            <a:r>
              <a:rPr lang="ru-RU" sz="2400" b="1" dirty="0">
                <a:solidFill>
                  <a:srgbClr val="025373"/>
                </a:solidFill>
                <a:latin typeface="Calibri" pitchFamily="34" charset="0"/>
              </a:rPr>
              <a:t>Работники на патенте:</a:t>
            </a:r>
          </a:p>
          <a:p>
            <a:pPr algn="ctr">
              <a:defRPr/>
            </a:pPr>
            <a:endParaRPr lang="ru-RU" sz="2000" b="1" dirty="0">
              <a:solidFill>
                <a:srgbClr val="025373"/>
              </a:solidFill>
              <a:latin typeface="Calibri" pitchFamily="34" charset="0"/>
            </a:endParaRPr>
          </a:p>
          <a:p>
            <a:pPr marL="285743" indent="-285743">
              <a:buFont typeface="Arial" panose="020B0604020202020204" pitchFamily="34" charset="0"/>
              <a:buChar char="•"/>
              <a:defRPr/>
            </a:pPr>
            <a:r>
              <a:rPr lang="ru-RU" dirty="0">
                <a:solidFill>
                  <a:srgbClr val="025373"/>
                </a:solidFill>
                <a:latin typeface="Calibri" pitchFamily="34" charset="0"/>
              </a:rPr>
              <a:t>налоговая ставка, </a:t>
            </a:r>
          </a:p>
          <a:p>
            <a:pPr marL="285743" indent="-285743">
              <a:buFont typeface="Arial" panose="020B0604020202020204" pitchFamily="34" charset="0"/>
              <a:buChar char="•"/>
              <a:defRPr/>
            </a:pPr>
            <a:r>
              <a:rPr lang="ru-RU" dirty="0">
                <a:solidFill>
                  <a:srgbClr val="025373"/>
                </a:solidFill>
                <a:latin typeface="Calibri" pitchFamily="34" charset="0"/>
              </a:rPr>
              <a:t>порядок исчисления налога налоговым агентом, </a:t>
            </a:r>
          </a:p>
          <a:p>
            <a:pPr marL="285743" indent="-285743">
              <a:buFont typeface="Arial" panose="020B0604020202020204" pitchFamily="34" charset="0"/>
              <a:buChar char="•"/>
              <a:defRPr/>
            </a:pPr>
            <a:r>
              <a:rPr lang="ru-RU" dirty="0">
                <a:solidFill>
                  <a:srgbClr val="025373"/>
                </a:solidFill>
                <a:latin typeface="Calibri" pitchFamily="34" charset="0"/>
              </a:rPr>
              <a:t>порядок действий работодателя в случае получения заявления от работника о зачете авансовых платежей в счет уплаты НДФЛ</a:t>
            </a:r>
          </a:p>
        </p:txBody>
      </p:sp>
    </p:spTree>
    <p:extLst>
      <p:ext uri="{BB962C8B-B14F-4D97-AF65-F5344CB8AC3E}">
        <p14:creationId xmlns:p14="http://schemas.microsoft.com/office/powerpoint/2010/main" xmlns="" val="9491532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546" y="0"/>
            <a:ext cx="7924800" cy="857250"/>
          </a:xfrm>
        </p:spPr>
        <p:txBody>
          <a:bodyPr>
            <a:normAutofit/>
          </a:bodyPr>
          <a:lstStyle/>
          <a:p>
            <a:pPr fontAlgn="base">
              <a:spcAft>
                <a:spcPct val="0"/>
              </a:spcAft>
              <a:defRPr/>
            </a:pPr>
            <a:r>
              <a:rPr lang="ru-RU" altLang="ru-RU" sz="2400" b="1" dirty="0">
                <a:solidFill>
                  <a:srgbClr val="025373"/>
                </a:solidFill>
                <a:latin typeface="Calibri" pitchFamily="34" charset="0"/>
                <a:ea typeface="+mn-ea"/>
                <a:cs typeface="Arial" charset="0"/>
              </a:rPr>
              <a:t>Уплата налога с 1 января 2023 года</a:t>
            </a:r>
          </a:p>
        </p:txBody>
      </p:sp>
      <p:pic>
        <p:nvPicPr>
          <p:cNvPr id="3075" name="Picture 3"/>
          <p:cNvPicPr>
            <a:picLocks noChangeAspect="1" noChangeArrowheads="1"/>
          </p:cNvPicPr>
          <p:nvPr/>
        </p:nvPicPr>
        <p:blipFill>
          <a:blip r:embed="rId2" cstate="print"/>
          <a:srcRect/>
          <a:stretch>
            <a:fillRect/>
          </a:stretch>
        </p:blipFill>
        <p:spPr bwMode="auto">
          <a:xfrm>
            <a:off x="246355" y="586527"/>
            <a:ext cx="7360745" cy="3901977"/>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cstate="print"/>
          <a:srcRect/>
          <a:stretch>
            <a:fillRect/>
          </a:stretch>
        </p:blipFill>
        <p:spPr bwMode="auto">
          <a:xfrm>
            <a:off x="2213984" y="2218516"/>
            <a:ext cx="6234113" cy="1185863"/>
          </a:xfrm>
          <a:prstGeom prst="rect">
            <a:avLst/>
          </a:prstGeom>
          <a:noFill/>
          <a:ln w="9525">
            <a:solidFill>
              <a:schemeClr val="accent1"/>
            </a:solidFill>
            <a:miter lim="800000"/>
            <a:headEnd/>
            <a:tailEnd/>
          </a:ln>
          <a:effec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467544" y="1635646"/>
            <a:ext cx="8176992" cy="1569658"/>
          </a:xfrm>
          <a:prstGeom prst="rect">
            <a:avLst/>
          </a:prstGeom>
          <a:noFill/>
          <a:ln w="9525">
            <a:noFill/>
            <a:miter lim="800000"/>
            <a:headEnd/>
            <a:tailEnd/>
          </a:ln>
          <a:effectLst/>
        </p:spPr>
        <p:txBody>
          <a:bodyPr vert="horz" wrap="square" lIns="91438" tIns="45719" rIns="91438" bIns="45719" numCol="1" anchor="ctr" anchorCtr="0" compatLnSpc="1">
            <a:prstTxWarp prst="textNoShape">
              <a:avLst/>
            </a:prstTxWarp>
            <a:spAutoFit/>
          </a:bodyPr>
          <a:lstStyle/>
          <a:p>
            <a:pPr indent="342892" algn="just" defTabSz="914378"/>
            <a:r>
              <a:rPr lang="ru-RU" sz="1600" dirty="0">
                <a:solidFill>
                  <a:srgbClr val="025373"/>
                </a:solidFill>
                <a:latin typeface="Calibri" pitchFamily="34" charset="0"/>
                <a:ea typeface="Calibri" pitchFamily="34" charset="0"/>
                <a:cs typeface="Calibri" pitchFamily="34" charset="0"/>
              </a:rPr>
              <a:t>…по мнению Департамента, уплата налога на доходы физических лиц в виде фиксированного авансового платежа может быть произведена за налогоплательщика иным лицом, в том числе работодателем, являющимся налоговым агентом.</a:t>
            </a:r>
            <a:endParaRPr lang="ru-RU" sz="1600" dirty="0">
              <a:solidFill>
                <a:srgbClr val="025373"/>
              </a:solidFill>
              <a:latin typeface="Calibri" pitchFamily="34" charset="0"/>
              <a:cs typeface="Arial" pitchFamily="34" charset="0"/>
            </a:endParaRPr>
          </a:p>
          <a:p>
            <a:pPr indent="342892" algn="just" defTabSz="914378" eaLnBrk="0" hangingPunct="0"/>
            <a:r>
              <a:rPr lang="ru-RU" sz="1600" dirty="0">
                <a:solidFill>
                  <a:srgbClr val="025373"/>
                </a:solidFill>
                <a:latin typeface="Calibri" pitchFamily="34" charset="0"/>
                <a:ea typeface="Calibri" pitchFamily="34" charset="0"/>
                <a:cs typeface="Calibri" pitchFamily="34" charset="0"/>
              </a:rPr>
              <a:t>Кроме того, следует учитывать, что сумма уплаченного за </a:t>
            </a:r>
            <a:r>
              <a:rPr lang="ru-RU" altLang="ru-RU" sz="1600" dirty="0">
                <a:solidFill>
                  <a:srgbClr val="025373"/>
                </a:solidFill>
                <a:latin typeface="Calibri" pitchFamily="34" charset="0"/>
                <a:ea typeface="Calibri" pitchFamily="34" charset="0"/>
                <a:cs typeface="Calibri" pitchFamily="34" charset="0"/>
              </a:rPr>
              <a:t>налогоплательщика</a:t>
            </a:r>
            <a:r>
              <a:rPr lang="ru-RU" sz="1600" dirty="0">
                <a:solidFill>
                  <a:srgbClr val="025373"/>
                </a:solidFill>
                <a:latin typeface="Calibri" pitchFamily="34" charset="0"/>
                <a:ea typeface="Calibri" pitchFamily="34" charset="0"/>
                <a:cs typeface="Calibri" pitchFamily="34" charset="0"/>
              </a:rPr>
              <a:t> налога иным лицом </a:t>
            </a:r>
            <a:r>
              <a:rPr lang="ru-RU" sz="1600" b="1" dirty="0">
                <a:solidFill>
                  <a:srgbClr val="025373"/>
                </a:solidFill>
                <a:latin typeface="Calibri" pitchFamily="34" charset="0"/>
                <a:ea typeface="Calibri" pitchFamily="34" charset="0"/>
                <a:cs typeface="Calibri" pitchFamily="34" charset="0"/>
              </a:rPr>
              <a:t>не признается доходом этого налогоплательщика только в том случае, если указанный налог уплачен за налогоплательщика иным физическим лицом.</a:t>
            </a:r>
          </a:p>
        </p:txBody>
      </p:sp>
      <p:sp>
        <p:nvSpPr>
          <p:cNvPr id="5" name="Прямоугольник 4"/>
          <p:cNvSpPr/>
          <p:nvPr/>
        </p:nvSpPr>
        <p:spPr>
          <a:xfrm>
            <a:off x="323528" y="4587974"/>
            <a:ext cx="6572296" cy="338552"/>
          </a:xfrm>
          <a:prstGeom prst="rect">
            <a:avLst/>
          </a:prstGeom>
        </p:spPr>
        <p:txBody>
          <a:bodyPr wrap="square" lIns="91438" tIns="45719" rIns="91438" bIns="45719">
            <a:spAutoFit/>
          </a:bodyPr>
          <a:lstStyle/>
          <a:p>
            <a:r>
              <a:rPr lang="ru-RU" sz="1600" b="1" dirty="0">
                <a:solidFill>
                  <a:srgbClr val="025373"/>
                </a:solidFill>
                <a:latin typeface="Calibri" pitchFamily="34" charset="0"/>
              </a:rPr>
              <a:t>Письмо ФНС России от 11.04.2019 N БС-4-11/6803@</a:t>
            </a:r>
          </a:p>
        </p:txBody>
      </p:sp>
      <p:sp>
        <p:nvSpPr>
          <p:cNvPr id="6" name="Прямоугольник 5"/>
          <p:cNvSpPr/>
          <p:nvPr/>
        </p:nvSpPr>
        <p:spPr>
          <a:xfrm>
            <a:off x="1979712" y="285733"/>
            <a:ext cx="5076056" cy="461663"/>
          </a:xfrm>
          <a:prstGeom prst="rect">
            <a:avLst/>
          </a:prstGeom>
        </p:spPr>
        <p:txBody>
          <a:bodyPr wrap="square" lIns="91438" tIns="45719" rIns="91438" bIns="45719">
            <a:spAutoFit/>
          </a:bodyPr>
          <a:lstStyle/>
          <a:p>
            <a:pPr algn="ctr">
              <a:defRPr/>
            </a:pPr>
            <a:r>
              <a:rPr lang="ru-RU" altLang="ru-RU" sz="2400" b="1" dirty="0">
                <a:solidFill>
                  <a:srgbClr val="025373"/>
                </a:solidFill>
                <a:latin typeface="Calibri" pitchFamily="34" charset="0"/>
              </a:rPr>
              <a:t>Если патент оплатил работодатель?</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1008" y="423610"/>
            <a:ext cx="8465834" cy="3170097"/>
          </a:xfrm>
          <a:prstGeom prst="rect">
            <a:avLst/>
          </a:prstGeom>
        </p:spPr>
        <p:txBody>
          <a:bodyPr wrap="square" lIns="91438" tIns="45719" rIns="91438" bIns="45719">
            <a:spAutoFit/>
          </a:bodyPr>
          <a:lstStyle/>
          <a:p>
            <a:pPr algn="ctr">
              <a:defRPr/>
            </a:pPr>
            <a:r>
              <a:rPr lang="ru-RU" sz="1600" b="1" dirty="0"/>
              <a:t>     </a:t>
            </a:r>
            <a:r>
              <a:rPr lang="ru-RU" altLang="ru-RU" sz="2400" b="1" dirty="0">
                <a:solidFill>
                  <a:srgbClr val="025373"/>
                </a:solidFill>
                <a:latin typeface="Calibri" pitchFamily="34" charset="0"/>
              </a:rPr>
              <a:t>Условия для уменьшения НДФЛ на авансовые платежи</a:t>
            </a:r>
          </a:p>
          <a:p>
            <a:pPr marL="342892" indent="-342892">
              <a:buFont typeface="Arial" pitchFamily="34" charset="0"/>
              <a:buChar char="•"/>
              <a:defRPr/>
            </a:pPr>
            <a:endParaRPr lang="ru-RU" sz="1600" dirty="0">
              <a:solidFill>
                <a:srgbClr val="025373"/>
              </a:solidFill>
              <a:latin typeface="Calibri" pitchFamily="34" charset="0"/>
            </a:endParaRPr>
          </a:p>
          <a:p>
            <a:pPr marL="285743" indent="-285743" algn="just">
              <a:buFont typeface="Arial" pitchFamily="34" charset="0"/>
              <a:buChar char="•"/>
              <a:defRPr/>
            </a:pPr>
            <a:r>
              <a:rPr lang="ru-RU" sz="1600" dirty="0">
                <a:solidFill>
                  <a:srgbClr val="025373"/>
                </a:solidFill>
                <a:latin typeface="Calibri" pitchFamily="34" charset="0"/>
              </a:rPr>
              <a:t>от иностранного сотрудника получено </a:t>
            </a:r>
            <a:r>
              <a:rPr lang="ru-RU" sz="1600" b="1" dirty="0">
                <a:solidFill>
                  <a:srgbClr val="025373"/>
                </a:solidFill>
                <a:latin typeface="Calibri" pitchFamily="34" charset="0"/>
              </a:rPr>
              <a:t>письменное заявление</a:t>
            </a:r>
            <a:r>
              <a:rPr lang="ru-RU" sz="1600" dirty="0">
                <a:solidFill>
                  <a:srgbClr val="025373"/>
                </a:solidFill>
                <a:latin typeface="Calibri" pitchFamily="34" charset="0"/>
              </a:rPr>
              <a:t>. Его наличие обязательно, так как уменьшение исчисленной суммы НДФЛ производится в течение налогового периода (календарного года) только у одного налогового агента по выбору налогоплательщика - иностранного гражданина;</a:t>
            </a:r>
          </a:p>
          <a:p>
            <a:pPr marL="285743" indent="-285743" algn="just">
              <a:buFont typeface="Arial" pitchFamily="34" charset="0"/>
              <a:buChar char="•"/>
              <a:defRPr/>
            </a:pPr>
            <a:endParaRPr lang="ru-RU" sz="1600" dirty="0">
              <a:solidFill>
                <a:srgbClr val="025373"/>
              </a:solidFill>
              <a:latin typeface="Calibri" pitchFamily="34" charset="0"/>
            </a:endParaRPr>
          </a:p>
          <a:p>
            <a:pPr marL="285743" indent="-285743" algn="just">
              <a:buFont typeface="Arial" pitchFamily="34" charset="0"/>
              <a:buChar char="•"/>
              <a:defRPr/>
            </a:pPr>
            <a:r>
              <a:rPr lang="ru-RU" sz="1600" dirty="0">
                <a:solidFill>
                  <a:srgbClr val="025373"/>
                </a:solidFill>
                <a:latin typeface="Calibri" pitchFamily="34" charset="0"/>
              </a:rPr>
              <a:t>иностранным сотрудником предъявлены </a:t>
            </a:r>
            <a:r>
              <a:rPr lang="ru-RU" sz="1600" b="1" dirty="0">
                <a:solidFill>
                  <a:srgbClr val="025373"/>
                </a:solidFill>
                <a:latin typeface="Calibri" pitchFamily="34" charset="0"/>
              </a:rPr>
              <a:t>документы, подтверждающие уплату фиксированных авансовых платежей по НДФЛ</a:t>
            </a:r>
            <a:r>
              <a:rPr lang="ru-RU" sz="1600" dirty="0">
                <a:solidFill>
                  <a:srgbClr val="025373"/>
                </a:solidFill>
                <a:latin typeface="Calibri" pitchFamily="34" charset="0"/>
              </a:rPr>
              <a:t>;</a:t>
            </a:r>
          </a:p>
          <a:p>
            <a:pPr marL="285743" indent="-285743" algn="just">
              <a:buFont typeface="Arial" pitchFamily="34" charset="0"/>
              <a:buChar char="•"/>
              <a:defRPr/>
            </a:pPr>
            <a:endParaRPr lang="ru-RU" sz="1600" dirty="0">
              <a:solidFill>
                <a:srgbClr val="025373"/>
              </a:solidFill>
              <a:latin typeface="Calibri" pitchFamily="34" charset="0"/>
            </a:endParaRPr>
          </a:p>
          <a:p>
            <a:pPr marL="285743" indent="-285743" algn="just">
              <a:buFont typeface="Arial" pitchFamily="34" charset="0"/>
              <a:buChar char="•"/>
              <a:defRPr/>
            </a:pPr>
            <a:r>
              <a:rPr lang="ru-RU" sz="1600" dirty="0">
                <a:solidFill>
                  <a:srgbClr val="025373"/>
                </a:solidFill>
                <a:latin typeface="Calibri" pitchFamily="34" charset="0"/>
              </a:rPr>
              <a:t>от налогового органа получено </a:t>
            </a:r>
            <a:r>
              <a:rPr lang="ru-RU" sz="1600" b="1" dirty="0">
                <a:solidFill>
                  <a:srgbClr val="025373"/>
                </a:solidFill>
                <a:latin typeface="Calibri" pitchFamily="34" charset="0"/>
              </a:rPr>
              <a:t>уведомление о подтверждении права </a:t>
            </a:r>
            <a:r>
              <a:rPr lang="ru-RU" sz="1600" dirty="0">
                <a:solidFill>
                  <a:srgbClr val="025373"/>
                </a:solidFill>
                <a:latin typeface="Calibri" pitchFamily="34" charset="0"/>
              </a:rPr>
              <a:t>на уменьшение исчисленной суммы налога на уплаченные фиксированные авансовые платежи</a:t>
            </a:r>
          </a:p>
        </p:txBody>
      </p:sp>
    </p:spTree>
    <p:extLst>
      <p:ext uri="{BB962C8B-B14F-4D97-AF65-F5344CB8AC3E}">
        <p14:creationId xmlns:p14="http://schemas.microsoft.com/office/powerpoint/2010/main" xmlns="" val="14634694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80691" y="267494"/>
            <a:ext cx="6215106" cy="830995"/>
          </a:xfrm>
          <a:prstGeom prst="rect">
            <a:avLst/>
          </a:prstGeom>
        </p:spPr>
        <p:txBody>
          <a:bodyPr wrap="square" lIns="91438" tIns="45719" rIns="91438" bIns="45719">
            <a:spAutoFit/>
          </a:bodyPr>
          <a:lstStyle/>
          <a:p>
            <a:pPr algn="ctr">
              <a:defRPr/>
            </a:pPr>
            <a:r>
              <a:rPr lang="ru-RU" altLang="ru-RU" sz="2400" b="1" dirty="0">
                <a:solidFill>
                  <a:srgbClr val="025373"/>
                </a:solidFill>
                <a:latin typeface="Calibri" pitchFamily="34" charset="0"/>
              </a:rPr>
              <a:t>Основания для отказа в выдаче уведомления налоговым органом</a:t>
            </a:r>
          </a:p>
        </p:txBody>
      </p:sp>
      <p:sp>
        <p:nvSpPr>
          <p:cNvPr id="5" name="Прямоугольник 4"/>
          <p:cNvSpPr/>
          <p:nvPr/>
        </p:nvSpPr>
        <p:spPr>
          <a:xfrm>
            <a:off x="214282" y="1142990"/>
            <a:ext cx="8533611" cy="3785650"/>
          </a:xfrm>
          <a:prstGeom prst="rect">
            <a:avLst/>
          </a:prstGeom>
        </p:spPr>
        <p:txBody>
          <a:bodyPr wrap="square" lIns="91438" tIns="45719" rIns="91438" bIns="45719">
            <a:spAutoFit/>
          </a:bodyPr>
          <a:lstStyle/>
          <a:p>
            <a:pPr marL="285750" indent="-285750" algn="just">
              <a:buClr>
                <a:srgbClr val="025373"/>
              </a:buClr>
              <a:buFont typeface="Wingdings" pitchFamily="2" charset="2"/>
              <a:buChar char="ü"/>
            </a:pPr>
            <a:r>
              <a:rPr lang="ru-RU" sz="1600" dirty="0">
                <a:solidFill>
                  <a:srgbClr val="025373"/>
                </a:solidFill>
                <a:latin typeface="Calibri" pitchFamily="34" charset="0"/>
              </a:rPr>
              <a:t>в налоговом органе отсутствует информация от территориального органа федерального органа исполнительной власти в сфере миграции о факте заключения налоговым агентом с налогоплательщиком трудового договора или гражданско-правового договора о выполнении работ (оказании услуг) и выдачи налогоплательщику патента;</a:t>
            </a:r>
          </a:p>
          <a:p>
            <a:pPr marL="285750" indent="-285750" algn="just">
              <a:buClr>
                <a:srgbClr val="025373"/>
              </a:buClr>
              <a:buFont typeface="Wingdings" pitchFamily="2" charset="2"/>
              <a:buChar char="ü"/>
            </a:pPr>
            <a:r>
              <a:rPr lang="ru-RU" sz="1600" dirty="0">
                <a:solidFill>
                  <a:srgbClr val="025373"/>
                </a:solidFill>
                <a:latin typeface="Calibri" pitchFamily="34" charset="0"/>
              </a:rPr>
              <a:t>ранее применительно к соответствующему налоговому периоду налоговым агентам выдавалось уведомление в отношении указанного налогоплательщика;</a:t>
            </a:r>
          </a:p>
          <a:p>
            <a:pPr marL="285750" indent="-285750" algn="just">
              <a:buClr>
                <a:srgbClr val="025373"/>
              </a:buClr>
              <a:buFont typeface="Wingdings" pitchFamily="2" charset="2"/>
              <a:buChar char="ü"/>
            </a:pPr>
            <a:r>
              <a:rPr lang="ru-RU" sz="1600" dirty="0">
                <a:solidFill>
                  <a:srgbClr val="025373"/>
                </a:solidFill>
                <a:latin typeface="Calibri" pitchFamily="34" charset="0"/>
              </a:rPr>
              <a:t>в информационных системах налоговых органов отсутствуют сведения о налоговом агенте, представляющем заявление;</a:t>
            </a:r>
          </a:p>
          <a:p>
            <a:pPr marL="285750" indent="-285750" algn="just">
              <a:buClr>
                <a:srgbClr val="025373"/>
              </a:buClr>
              <a:buFont typeface="Wingdings" pitchFamily="2" charset="2"/>
              <a:buChar char="ü"/>
            </a:pPr>
            <a:r>
              <a:rPr lang="ru-RU" sz="1600" dirty="0">
                <a:solidFill>
                  <a:srgbClr val="025373"/>
                </a:solidFill>
                <a:latin typeface="Calibri" pitchFamily="34" charset="0"/>
              </a:rPr>
              <a:t>заявление представлено в налоговый орган, в компетенцию которого не входит прием этого заявления;</a:t>
            </a:r>
          </a:p>
          <a:p>
            <a:pPr marL="285750" indent="-285750" algn="just">
              <a:buClr>
                <a:srgbClr val="025373"/>
              </a:buClr>
              <a:buFont typeface="Wingdings" pitchFamily="2" charset="2"/>
              <a:buChar char="ü"/>
            </a:pPr>
            <a:r>
              <a:rPr lang="ru-RU" sz="1600" dirty="0">
                <a:solidFill>
                  <a:srgbClr val="025373"/>
                </a:solidFill>
                <a:latin typeface="Calibri" pitchFamily="34" charset="0"/>
              </a:rPr>
              <a:t>заявление подписано (представлено) неуполномоченным лицом;</a:t>
            </a:r>
          </a:p>
          <a:p>
            <a:pPr marL="285750" indent="-285750" algn="just">
              <a:buClr>
                <a:srgbClr val="025373"/>
              </a:buClr>
              <a:buFont typeface="Wingdings" pitchFamily="2" charset="2"/>
              <a:buChar char="ü"/>
            </a:pPr>
            <a:r>
              <a:rPr lang="ru-RU" sz="1600" dirty="0">
                <a:solidFill>
                  <a:srgbClr val="025373"/>
                </a:solidFill>
                <a:latin typeface="Calibri" pitchFamily="34" charset="0"/>
              </a:rPr>
              <a:t>в заявлении отсутствуют данные о налогоплательщике - физическом лице, претендующем на уменьшение исчисленной суммы налога на доходы физических лиц на сумму уплаченных фиксированных авансовых платежей (невозможность идентификации налогоплательщика).</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Прямоугольник 3"/>
          <p:cNvSpPr>
            <a:spLocks noChangeArrowheads="1"/>
          </p:cNvSpPr>
          <p:nvPr/>
        </p:nvSpPr>
        <p:spPr bwMode="auto">
          <a:xfrm>
            <a:off x="1357290" y="285734"/>
            <a:ext cx="6178438" cy="677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2000" b="1" dirty="0">
                <a:solidFill>
                  <a:srgbClr val="025373"/>
                </a:solidFill>
                <a:latin typeface="Calibri" pitchFamily="34" charset="0"/>
              </a:rPr>
              <a:t>Ситуация 1. Если уведомление пришло позже срока</a:t>
            </a:r>
          </a:p>
          <a:p>
            <a:pPr algn="ctr" eaLnBrk="1" hangingPunct="1"/>
            <a:endParaRPr lang="ru-RU" altLang="ru-RU" b="1" dirty="0">
              <a:solidFill>
                <a:srgbClr val="025373"/>
              </a:solidFill>
              <a:latin typeface="+mn-lt"/>
            </a:endParaRPr>
          </a:p>
        </p:txBody>
      </p:sp>
      <p:sp>
        <p:nvSpPr>
          <p:cNvPr id="14339" name="Прямоугольник 4"/>
          <p:cNvSpPr>
            <a:spLocks noChangeArrowheads="1"/>
          </p:cNvSpPr>
          <p:nvPr/>
        </p:nvSpPr>
        <p:spPr bwMode="auto">
          <a:xfrm>
            <a:off x="357159" y="1785932"/>
            <a:ext cx="8526634" cy="20621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indent="358775" algn="just"/>
            <a:r>
              <a:rPr lang="ru-RU" sz="1600" dirty="0">
                <a:solidFill>
                  <a:srgbClr val="025373"/>
                </a:solidFill>
                <a:latin typeface="Calibri" pitchFamily="34" charset="0"/>
              </a:rPr>
              <a:t>Налоговый агент вправе уменьшить исчисленный налог на доходы физических лиц на суммы уплаченных ранее фиксированных авансовых платежей </a:t>
            </a:r>
            <a:r>
              <a:rPr lang="ru-RU" sz="1600" b="1" dirty="0">
                <a:solidFill>
                  <a:srgbClr val="025373"/>
                </a:solidFill>
                <a:latin typeface="Calibri" pitchFamily="34" charset="0"/>
              </a:rPr>
              <a:t>за период действия патента в соответствующем налоговом периоде после получения от налогового органа </a:t>
            </a:r>
            <a:r>
              <a:rPr lang="ru-RU" sz="1600" dirty="0">
                <a:solidFill>
                  <a:srgbClr val="025373"/>
                </a:solidFill>
                <a:latin typeface="Calibri" pitchFamily="34" charset="0"/>
                <a:hlinkClick r:id="rId2"/>
              </a:rPr>
              <a:t>Уведомления</a:t>
            </a:r>
            <a:r>
              <a:rPr lang="ru-RU" sz="1600" dirty="0">
                <a:solidFill>
                  <a:srgbClr val="025373"/>
                </a:solidFill>
                <a:latin typeface="Calibri" pitchFamily="34" charset="0"/>
              </a:rPr>
              <a:t> о подтверждении права на осуществление уменьшения исчисленной суммы налога на доходы физических лиц на сумму уплаченных налогоплательщиком фиксированных авансовых платежей (далее - Уведомление) </a:t>
            </a:r>
            <a:r>
              <a:rPr lang="ru-RU" sz="1600" b="1" dirty="0">
                <a:solidFill>
                  <a:srgbClr val="025373"/>
                </a:solidFill>
                <a:latin typeface="Calibri" pitchFamily="34" charset="0"/>
              </a:rPr>
              <a:t>независимо от даты его получения.</a:t>
            </a:r>
          </a:p>
          <a:p>
            <a:pPr algn="just" eaLnBrk="1" hangingPunct="1"/>
            <a:endParaRPr lang="ru-RU" altLang="ru-RU" sz="1600" i="1" dirty="0">
              <a:solidFill>
                <a:srgbClr val="002060"/>
              </a:solidFill>
            </a:endParaRPr>
          </a:p>
          <a:p>
            <a:pPr algn="just" eaLnBrk="1" hangingPunct="1"/>
            <a:endParaRPr lang="ru-RU" altLang="ru-RU" sz="1600" i="1" dirty="0"/>
          </a:p>
        </p:txBody>
      </p:sp>
      <p:sp>
        <p:nvSpPr>
          <p:cNvPr id="4" name="Прямоугольник 3"/>
          <p:cNvSpPr/>
          <p:nvPr/>
        </p:nvSpPr>
        <p:spPr>
          <a:xfrm>
            <a:off x="323528" y="4558727"/>
            <a:ext cx="7781949" cy="584773"/>
          </a:xfrm>
          <a:prstGeom prst="rect">
            <a:avLst/>
          </a:prstGeom>
        </p:spPr>
        <p:txBody>
          <a:bodyPr wrap="square" lIns="91438" tIns="45719" rIns="91438" bIns="45719">
            <a:spAutoFit/>
          </a:bodyPr>
          <a:lstStyle/>
          <a:p>
            <a:r>
              <a:rPr lang="ru-RU" sz="1600" b="1" dirty="0">
                <a:solidFill>
                  <a:srgbClr val="025373"/>
                </a:solidFill>
                <a:latin typeface="Calibri" pitchFamily="34" charset="0"/>
              </a:rPr>
              <a:t>Письмо ФНС России от 10.03.2016 N БС-4-11/3920@</a:t>
            </a:r>
          </a:p>
          <a:p>
            <a:pPr lvl="0"/>
            <a:endParaRPr lang="ru-RU" altLang="ru-RU" sz="1600" b="1" dirty="0">
              <a:solidFill>
                <a:srgbClr val="025373"/>
              </a:solidFill>
              <a:latin typeface="Calibri" pitchFamily="34" charset="0"/>
            </a:endParaRPr>
          </a:p>
        </p:txBody>
      </p:sp>
    </p:spTree>
    <p:extLst>
      <p:ext uri="{BB962C8B-B14F-4D97-AF65-F5344CB8AC3E}">
        <p14:creationId xmlns:p14="http://schemas.microsoft.com/office/powerpoint/2010/main" xmlns="" val="176244535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Прямоугольник 3"/>
          <p:cNvSpPr>
            <a:spLocks noChangeArrowheads="1"/>
          </p:cNvSpPr>
          <p:nvPr/>
        </p:nvSpPr>
        <p:spPr bwMode="auto">
          <a:xfrm>
            <a:off x="283875" y="411510"/>
            <a:ext cx="8176557" cy="707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2000" b="1" dirty="0">
                <a:solidFill>
                  <a:srgbClr val="025373"/>
                </a:solidFill>
                <a:latin typeface="Calibri" pitchFamily="34" charset="0"/>
              </a:rPr>
              <a:t>Ситуация 2. Срок оплаченного иностранцем патента охватывает сразу два налоговых периода - 202</a:t>
            </a:r>
            <a:r>
              <a:rPr lang="en-US" altLang="ru-RU" sz="2000" b="1" dirty="0">
                <a:solidFill>
                  <a:srgbClr val="025373"/>
                </a:solidFill>
                <a:latin typeface="Calibri" pitchFamily="34" charset="0"/>
              </a:rPr>
              <a:t>4</a:t>
            </a:r>
            <a:r>
              <a:rPr lang="ru-RU" altLang="ru-RU" sz="2000" b="1" dirty="0">
                <a:solidFill>
                  <a:srgbClr val="025373"/>
                </a:solidFill>
                <a:latin typeface="Calibri" pitchFamily="34" charset="0"/>
              </a:rPr>
              <a:t> и 202</a:t>
            </a:r>
            <a:r>
              <a:rPr lang="en-US" altLang="ru-RU" sz="2000" b="1" dirty="0">
                <a:solidFill>
                  <a:srgbClr val="025373"/>
                </a:solidFill>
                <a:latin typeface="Calibri" pitchFamily="34" charset="0"/>
              </a:rPr>
              <a:t>5</a:t>
            </a:r>
            <a:r>
              <a:rPr lang="ru-RU" altLang="ru-RU" sz="2000" b="1" dirty="0">
                <a:solidFill>
                  <a:srgbClr val="025373"/>
                </a:solidFill>
                <a:latin typeface="Calibri" pitchFamily="34" charset="0"/>
              </a:rPr>
              <a:t> гг.</a:t>
            </a:r>
          </a:p>
        </p:txBody>
      </p:sp>
      <p:sp>
        <p:nvSpPr>
          <p:cNvPr id="13315" name="Прямоугольник 4"/>
          <p:cNvSpPr>
            <a:spLocks noChangeArrowheads="1"/>
          </p:cNvSpPr>
          <p:nvPr/>
        </p:nvSpPr>
        <p:spPr bwMode="auto">
          <a:xfrm>
            <a:off x="285720" y="2000246"/>
            <a:ext cx="8715436" cy="1815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indent="358775" algn="just" eaLnBrk="1" hangingPunct="1"/>
            <a:r>
              <a:rPr lang="ru-RU" altLang="ru-RU" sz="1600" dirty="0">
                <a:solidFill>
                  <a:srgbClr val="025373"/>
                </a:solidFill>
                <a:latin typeface="Calibri" pitchFamily="34" charset="0"/>
              </a:rPr>
              <a:t>Сумма фиксированного авансового платежа за патент, срок действия которого с декабря 202</a:t>
            </a:r>
            <a:r>
              <a:rPr lang="en-US" altLang="ru-RU" sz="1600" dirty="0">
                <a:solidFill>
                  <a:srgbClr val="025373"/>
                </a:solidFill>
                <a:latin typeface="Calibri" pitchFamily="34" charset="0"/>
              </a:rPr>
              <a:t>4</a:t>
            </a:r>
            <a:r>
              <a:rPr lang="ru-RU" altLang="ru-RU" sz="1600" dirty="0">
                <a:solidFill>
                  <a:srgbClr val="025373"/>
                </a:solidFill>
                <a:latin typeface="Calibri" pitchFamily="34" charset="0"/>
              </a:rPr>
              <a:t> года переходит на январь 202</a:t>
            </a:r>
            <a:r>
              <a:rPr lang="en-US" altLang="ru-RU" sz="1600" dirty="0">
                <a:solidFill>
                  <a:srgbClr val="025373"/>
                </a:solidFill>
                <a:latin typeface="Calibri" pitchFamily="34" charset="0"/>
              </a:rPr>
              <a:t>5</a:t>
            </a:r>
            <a:r>
              <a:rPr lang="ru-RU" altLang="ru-RU" sz="1600" dirty="0">
                <a:solidFill>
                  <a:srgbClr val="025373"/>
                </a:solidFill>
                <a:latin typeface="Calibri" pitchFamily="34" charset="0"/>
              </a:rPr>
              <a:t> года, уплаченная в 202</a:t>
            </a:r>
            <a:r>
              <a:rPr lang="en-US" altLang="ru-RU" sz="1600" dirty="0">
                <a:solidFill>
                  <a:srgbClr val="025373"/>
                </a:solidFill>
                <a:latin typeface="Calibri" pitchFamily="34" charset="0"/>
              </a:rPr>
              <a:t>4</a:t>
            </a:r>
            <a:r>
              <a:rPr lang="ru-RU" altLang="ru-RU" sz="1600" dirty="0">
                <a:solidFill>
                  <a:srgbClr val="025373"/>
                </a:solidFill>
                <a:latin typeface="Calibri" pitchFamily="34" charset="0"/>
              </a:rPr>
              <a:t> году, может быть зачтена налоговым агентом в полном объеме при уменьшении исчисленной суммы налога за 202</a:t>
            </a:r>
            <a:r>
              <a:rPr lang="en-US" altLang="ru-RU" sz="1600" dirty="0">
                <a:solidFill>
                  <a:srgbClr val="025373"/>
                </a:solidFill>
                <a:latin typeface="Calibri" pitchFamily="34" charset="0"/>
              </a:rPr>
              <a:t>4</a:t>
            </a:r>
            <a:r>
              <a:rPr lang="ru-RU" altLang="ru-RU" sz="1600" dirty="0">
                <a:solidFill>
                  <a:srgbClr val="025373"/>
                </a:solidFill>
                <a:latin typeface="Calibri" pitchFamily="34" charset="0"/>
              </a:rPr>
              <a:t> год.</a:t>
            </a:r>
          </a:p>
          <a:p>
            <a:pPr indent="358775" algn="just" eaLnBrk="1" hangingPunct="1"/>
            <a:r>
              <a:rPr lang="ru-RU" altLang="ru-RU" sz="1600" dirty="0">
                <a:solidFill>
                  <a:srgbClr val="025373"/>
                </a:solidFill>
                <a:latin typeface="Calibri" pitchFamily="34" charset="0"/>
              </a:rPr>
              <a:t>Суммы уплаченных фиксированных авансовых платежей, приходящихся на 202</a:t>
            </a:r>
            <a:r>
              <a:rPr lang="en-US" altLang="ru-RU" sz="1600" dirty="0">
                <a:solidFill>
                  <a:srgbClr val="025373"/>
                </a:solidFill>
                <a:latin typeface="Calibri" pitchFamily="34" charset="0"/>
              </a:rPr>
              <a:t>5</a:t>
            </a:r>
            <a:r>
              <a:rPr lang="ru-RU" altLang="ru-RU" sz="1600" dirty="0">
                <a:solidFill>
                  <a:srgbClr val="025373"/>
                </a:solidFill>
                <a:latin typeface="Calibri" pitchFamily="34" charset="0"/>
              </a:rPr>
              <a:t> год, могут быть учтены налоговым агентом при уменьшении исчисленной суммы налога за 202</a:t>
            </a:r>
            <a:r>
              <a:rPr lang="en-US" altLang="ru-RU" sz="1600" dirty="0">
                <a:solidFill>
                  <a:srgbClr val="025373"/>
                </a:solidFill>
                <a:latin typeface="Calibri" pitchFamily="34" charset="0"/>
              </a:rPr>
              <a:t>5</a:t>
            </a:r>
            <a:r>
              <a:rPr lang="ru-RU" altLang="ru-RU" sz="1600" dirty="0">
                <a:solidFill>
                  <a:srgbClr val="025373"/>
                </a:solidFill>
                <a:latin typeface="Calibri" pitchFamily="34" charset="0"/>
              </a:rPr>
              <a:t> год после получения в установленном порядке налоговым агентом Уведомления на 202</a:t>
            </a:r>
            <a:r>
              <a:rPr lang="en-US" altLang="ru-RU" sz="1600" dirty="0">
                <a:solidFill>
                  <a:srgbClr val="025373"/>
                </a:solidFill>
                <a:latin typeface="Calibri" pitchFamily="34" charset="0"/>
              </a:rPr>
              <a:t>5</a:t>
            </a:r>
            <a:r>
              <a:rPr lang="ru-RU" altLang="ru-RU" sz="1600" dirty="0">
                <a:solidFill>
                  <a:srgbClr val="025373"/>
                </a:solidFill>
                <a:latin typeface="Calibri" pitchFamily="34" charset="0"/>
              </a:rPr>
              <a:t> год.</a:t>
            </a:r>
          </a:p>
          <a:p>
            <a:pPr algn="just" eaLnBrk="1" hangingPunct="1"/>
            <a:endParaRPr lang="ru-RU" altLang="ru-RU" sz="1600" i="1" dirty="0">
              <a:solidFill>
                <a:srgbClr val="002060"/>
              </a:solidFill>
            </a:endParaRPr>
          </a:p>
        </p:txBody>
      </p:sp>
      <p:sp>
        <p:nvSpPr>
          <p:cNvPr id="4" name="Прямоугольник 3"/>
          <p:cNvSpPr/>
          <p:nvPr/>
        </p:nvSpPr>
        <p:spPr>
          <a:xfrm>
            <a:off x="179512" y="4587974"/>
            <a:ext cx="5992826" cy="338552"/>
          </a:xfrm>
          <a:prstGeom prst="rect">
            <a:avLst/>
          </a:prstGeom>
        </p:spPr>
        <p:txBody>
          <a:bodyPr wrap="square" lIns="91438" tIns="45719" rIns="91438" bIns="45719">
            <a:spAutoFit/>
          </a:bodyPr>
          <a:lstStyle/>
          <a:p>
            <a:r>
              <a:rPr lang="ru-RU" altLang="ru-RU" sz="1600" b="1" dirty="0">
                <a:solidFill>
                  <a:srgbClr val="025373"/>
                </a:solidFill>
                <a:latin typeface="Calibri" pitchFamily="34" charset="0"/>
              </a:rPr>
              <a:t>Письмо ФНС России от 22.03.2016 N БС-4-11/4792@</a:t>
            </a:r>
            <a:endParaRPr lang="ru-RU" sz="1600" dirty="0">
              <a:solidFill>
                <a:srgbClr val="025373"/>
              </a:solidFill>
              <a:latin typeface="Calibri" pitchFamily="34" charset="0"/>
            </a:endParaRPr>
          </a:p>
        </p:txBody>
      </p:sp>
    </p:spTree>
    <p:extLst>
      <p:ext uri="{BB962C8B-B14F-4D97-AF65-F5344CB8AC3E}">
        <p14:creationId xmlns:p14="http://schemas.microsoft.com/office/powerpoint/2010/main" xmlns="" val="338351504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Прямоугольник 3"/>
          <p:cNvSpPr>
            <a:spLocks noChangeArrowheads="1"/>
          </p:cNvSpPr>
          <p:nvPr/>
        </p:nvSpPr>
        <p:spPr bwMode="auto">
          <a:xfrm>
            <a:off x="2000232" y="357172"/>
            <a:ext cx="5257800" cy="400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2000" b="1" dirty="0">
                <a:solidFill>
                  <a:srgbClr val="025373"/>
                </a:solidFill>
                <a:latin typeface="Calibri" pitchFamily="34" charset="0"/>
              </a:rPr>
              <a:t>Ситуация 3. Два патента и одно уведомление</a:t>
            </a:r>
          </a:p>
        </p:txBody>
      </p:sp>
      <p:sp>
        <p:nvSpPr>
          <p:cNvPr id="13315" name="Прямоугольник 4"/>
          <p:cNvSpPr>
            <a:spLocks noChangeArrowheads="1"/>
          </p:cNvSpPr>
          <p:nvPr/>
        </p:nvSpPr>
        <p:spPr bwMode="auto">
          <a:xfrm>
            <a:off x="259841" y="1656806"/>
            <a:ext cx="8715436" cy="28777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indent="358775" algn="just">
              <a:tabLst>
                <a:tab pos="358775" algn="l"/>
              </a:tabLst>
            </a:pPr>
            <a:r>
              <a:rPr lang="ru-RU" sz="1600" dirty="0">
                <a:solidFill>
                  <a:srgbClr val="025373"/>
                </a:solidFill>
                <a:latin typeface="Calibri" pitchFamily="34" charset="0"/>
              </a:rPr>
              <a:t>Учитывая положения </a:t>
            </a:r>
            <a:r>
              <a:rPr lang="ru-RU" sz="1600" dirty="0">
                <a:solidFill>
                  <a:srgbClr val="025373"/>
                </a:solidFill>
                <a:latin typeface="Calibri" pitchFamily="34" charset="0"/>
                <a:hlinkClick r:id="rId2"/>
              </a:rPr>
              <a:t>статьи 227.1</a:t>
            </a:r>
            <a:r>
              <a:rPr lang="ru-RU" sz="1600" dirty="0">
                <a:solidFill>
                  <a:srgbClr val="025373"/>
                </a:solidFill>
                <a:latin typeface="Calibri" pitchFamily="34" charset="0"/>
              </a:rPr>
              <a:t> Кодекса, по мнению ФНС России, налоговый агент вправе уменьшить исчисленную сумму налога на сумму уплаченных налогоплательщиком фиксированных авансовых платежей </a:t>
            </a:r>
            <a:r>
              <a:rPr lang="ru-RU" sz="1600" b="1" dirty="0">
                <a:solidFill>
                  <a:srgbClr val="025373"/>
                </a:solidFill>
                <a:latin typeface="Calibri" pitchFamily="34" charset="0"/>
              </a:rPr>
              <a:t>за период действия всех патентов в соответствующем налоговом периоде.</a:t>
            </a:r>
          </a:p>
          <a:p>
            <a:pPr indent="358775" algn="just">
              <a:tabLst>
                <a:tab pos="358775" algn="l"/>
              </a:tabLst>
            </a:pPr>
            <a:r>
              <a:rPr lang="ru-RU" sz="1600" dirty="0">
                <a:solidFill>
                  <a:srgbClr val="025373"/>
                </a:solidFill>
                <a:latin typeface="Calibri" pitchFamily="34" charset="0"/>
              </a:rPr>
              <a:t>При этом, в связи с тем что ранее в соответствующем налоговом периоде налоговому агенту в отношении указанного иностранного гражданина Уведомление выдавалось, по мнению ФНС России, обращаться налоговому агенту с новым Заявлением в налоговый орган нет необходимости</a:t>
            </a:r>
            <a:r>
              <a:rPr lang="ru-RU" sz="1600" dirty="0">
                <a:solidFill>
                  <a:srgbClr val="025373"/>
                </a:solidFill>
                <a:latin typeface="+mn-lt"/>
              </a:rPr>
              <a:t>.</a:t>
            </a:r>
          </a:p>
          <a:p>
            <a:pPr algn="just"/>
            <a:r>
              <a:rPr lang="ru-RU" sz="1600" dirty="0">
                <a:solidFill>
                  <a:srgbClr val="025373"/>
                </a:solidFill>
                <a:latin typeface="+mn-lt"/>
              </a:rPr>
              <a:t> </a:t>
            </a:r>
          </a:p>
          <a:p>
            <a:pPr algn="just"/>
            <a:r>
              <a:rPr lang="ru-RU" sz="1600" dirty="0">
                <a:solidFill>
                  <a:srgbClr val="025373"/>
                </a:solidFill>
                <a:latin typeface="+mn-lt"/>
              </a:rPr>
              <a:t> </a:t>
            </a:r>
          </a:p>
          <a:p>
            <a:pPr algn="just" eaLnBrk="1" hangingPunct="1"/>
            <a:endParaRPr lang="ru-RU" altLang="ru-RU" sz="1600" i="1" dirty="0"/>
          </a:p>
        </p:txBody>
      </p:sp>
      <p:sp>
        <p:nvSpPr>
          <p:cNvPr id="4" name="Прямоугольник 3"/>
          <p:cNvSpPr/>
          <p:nvPr/>
        </p:nvSpPr>
        <p:spPr>
          <a:xfrm>
            <a:off x="323528" y="4659982"/>
            <a:ext cx="5992826" cy="338554"/>
          </a:xfrm>
          <a:prstGeom prst="rect">
            <a:avLst/>
          </a:prstGeom>
        </p:spPr>
        <p:txBody>
          <a:bodyPr wrap="square" lIns="91438" tIns="45719" rIns="91438" bIns="45719">
            <a:spAutoFit/>
          </a:bodyPr>
          <a:lstStyle/>
          <a:p>
            <a:r>
              <a:rPr lang="ru-RU" sz="1600" b="1" dirty="0">
                <a:solidFill>
                  <a:srgbClr val="025373"/>
                </a:solidFill>
                <a:latin typeface="Calibri" pitchFamily="34" charset="0"/>
              </a:rPr>
              <a:t>Письмо ФНС России от 14.03.2016 N БС-4-11/4184@</a:t>
            </a:r>
          </a:p>
        </p:txBody>
      </p:sp>
    </p:spTree>
    <p:extLst>
      <p:ext uri="{BB962C8B-B14F-4D97-AF65-F5344CB8AC3E}">
        <p14:creationId xmlns:p14="http://schemas.microsoft.com/office/powerpoint/2010/main" xmlns="" val="33835150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331640" y="483518"/>
            <a:ext cx="6546671" cy="400108"/>
          </a:xfrm>
          <a:prstGeom prst="rect">
            <a:avLst/>
          </a:prstGeom>
        </p:spPr>
        <p:txBody>
          <a:bodyPr wrap="square" lIns="91438" tIns="45719" rIns="91438" bIns="45719">
            <a:spAutoFit/>
          </a:bodyPr>
          <a:lstStyle/>
          <a:p>
            <a:pPr algn="ctr">
              <a:defRPr/>
            </a:pPr>
            <a:r>
              <a:rPr lang="ru-RU" altLang="ru-RU" sz="2000" b="1" dirty="0">
                <a:solidFill>
                  <a:srgbClr val="025373"/>
                </a:solidFill>
                <a:latin typeface="Calibri" pitchFamily="34" charset="0"/>
              </a:rPr>
              <a:t>Ситуация 4. Сумма НДФЛ меньше стоимости патента</a:t>
            </a:r>
          </a:p>
        </p:txBody>
      </p:sp>
      <p:sp>
        <p:nvSpPr>
          <p:cNvPr id="6" name="Прямоугольник 5"/>
          <p:cNvSpPr/>
          <p:nvPr/>
        </p:nvSpPr>
        <p:spPr>
          <a:xfrm>
            <a:off x="251520" y="4587974"/>
            <a:ext cx="8429684" cy="369329"/>
          </a:xfrm>
          <a:prstGeom prst="rect">
            <a:avLst/>
          </a:prstGeom>
        </p:spPr>
        <p:txBody>
          <a:bodyPr wrap="square" lIns="91438" tIns="45719" rIns="91438" bIns="45719">
            <a:spAutoFit/>
          </a:bodyPr>
          <a:lstStyle/>
          <a:p>
            <a:r>
              <a:rPr lang="ru-RU" b="1" dirty="0">
                <a:solidFill>
                  <a:srgbClr val="025373"/>
                </a:solidFill>
                <a:latin typeface="Calibri" pitchFamily="34" charset="0"/>
              </a:rPr>
              <a:t>Письмо ФНС России от 23.09.2015 N БС-4-11/16682</a:t>
            </a:r>
            <a:r>
              <a:rPr lang="ru-RU" b="1" dirty="0">
                <a:solidFill>
                  <a:srgbClr val="002060"/>
                </a:solidFill>
                <a:latin typeface="Calibri" pitchFamily="34" charset="0"/>
              </a:rPr>
              <a:t>@</a:t>
            </a:r>
          </a:p>
        </p:txBody>
      </p:sp>
      <p:sp>
        <p:nvSpPr>
          <p:cNvPr id="10241" name="Rectangle 1"/>
          <p:cNvSpPr>
            <a:spLocks noChangeArrowheads="1"/>
          </p:cNvSpPr>
          <p:nvPr/>
        </p:nvSpPr>
        <p:spPr bwMode="auto">
          <a:xfrm>
            <a:off x="395536" y="1635646"/>
            <a:ext cx="8286808" cy="23391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latinLnBrk="0">
              <a:lnSpc>
                <a:spcPct val="100000"/>
              </a:lnSpc>
              <a:buClrTx/>
              <a:buSzTx/>
              <a:buFontTx/>
              <a:buNone/>
              <a:tabLst/>
            </a:pPr>
            <a:r>
              <a:rPr lang="ru-RU" altLang="ru-RU" sz="1600" dirty="0">
                <a:solidFill>
                  <a:srgbClr val="025373"/>
                </a:solidFill>
                <a:latin typeface="Calibri" pitchFamily="34" charset="0"/>
              </a:rPr>
              <a:t>После получения от налогового органа </a:t>
            </a:r>
            <a:r>
              <a:rPr lang="ru-RU" altLang="ru-RU" sz="1600" dirty="0">
                <a:solidFill>
                  <a:srgbClr val="025373"/>
                </a:solidFill>
                <a:latin typeface="Calibri" pitchFamily="34" charset="0"/>
                <a:hlinkClick r:id="rId2"/>
              </a:rPr>
              <a:t>Уведомления</a:t>
            </a:r>
            <a:r>
              <a:rPr lang="ru-RU" altLang="ru-RU" sz="1600" dirty="0">
                <a:solidFill>
                  <a:srgbClr val="025373"/>
                </a:solidFill>
                <a:latin typeface="Calibri" pitchFamily="34" charset="0"/>
              </a:rPr>
              <a:t> налоговый агент при уменьшении исчисленного налога на доходы физических лиц, по мнению ФНС России, вправе учитывать суммы уплаченных ранее фиксированных авансовых платежей за период действия патента </a:t>
            </a:r>
            <a:r>
              <a:rPr lang="ru-RU" altLang="ru-RU" sz="1600" b="1" dirty="0">
                <a:solidFill>
                  <a:srgbClr val="025373"/>
                </a:solidFill>
                <a:latin typeface="Calibri" pitchFamily="34" charset="0"/>
              </a:rPr>
              <a:t>независимо от даты получения </a:t>
            </a:r>
            <a:r>
              <a:rPr lang="ru-RU" altLang="ru-RU" sz="1600" b="1" dirty="0">
                <a:solidFill>
                  <a:srgbClr val="025373"/>
                </a:solidFill>
                <a:latin typeface="Calibri" pitchFamily="34" charset="0"/>
                <a:hlinkClick r:id="rId2"/>
              </a:rPr>
              <a:t>Уведомления</a:t>
            </a:r>
            <a:r>
              <a:rPr lang="ru-RU" altLang="ru-RU" sz="1600" dirty="0">
                <a:solidFill>
                  <a:srgbClr val="025373"/>
                </a:solidFill>
                <a:latin typeface="Calibri" pitchFamily="34" charset="0"/>
              </a:rPr>
              <a:t>.</a:t>
            </a:r>
          </a:p>
          <a:p>
            <a:pPr marL="0" marR="0" lvl="0" indent="342900" algn="just" defTabSz="914400" latinLnBrk="0">
              <a:lnSpc>
                <a:spcPct val="100000"/>
              </a:lnSpc>
              <a:buClrTx/>
              <a:buSzTx/>
              <a:buFontTx/>
              <a:buNone/>
              <a:tabLst/>
            </a:pPr>
            <a:r>
              <a:rPr lang="ru-RU" altLang="ru-RU" sz="1600" dirty="0">
                <a:solidFill>
                  <a:srgbClr val="025373"/>
                </a:solidFill>
                <a:latin typeface="Calibri" pitchFamily="34" charset="0"/>
              </a:rPr>
              <a:t>Если исчисленная сумма налога на доходы физических лиц за месяц соответствующего налогового периода меньше суммы уплаченного фиксированного авансового платежа, то налоговый агент вправе учесть данную разницу при уменьшении суммы налога на доходы физических лиц в следующем месяце этого же налогового периода.</a:t>
            </a:r>
          </a:p>
          <a:p>
            <a:pPr marL="0" marR="0" lvl="0" indent="34290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rgbClr val="025373"/>
              </a:solidFill>
              <a:effectLst/>
              <a:latin typeface="Arial" pitchFamily="34" charset="0"/>
              <a:cs typeface="Arial" pitchFamily="34"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Прямоугольник 3"/>
          <p:cNvSpPr>
            <a:spLocks noChangeArrowheads="1"/>
          </p:cNvSpPr>
          <p:nvPr/>
        </p:nvSpPr>
        <p:spPr bwMode="auto">
          <a:xfrm>
            <a:off x="1043608" y="267494"/>
            <a:ext cx="7056784" cy="1323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2000" b="1" dirty="0">
                <a:solidFill>
                  <a:srgbClr val="025373"/>
                </a:solidFill>
                <a:latin typeface="Calibri" pitchFamily="34" charset="0"/>
              </a:rPr>
              <a:t>Ситуация 5. Работодатель не подавал заявление в 2021 г. о подтверждении права уменьшать НДФЛ мигранта на фиксированные платежи, уплаченные им также в 2021г., а уведомление получил 2022 году.</a:t>
            </a:r>
          </a:p>
        </p:txBody>
      </p:sp>
      <p:sp>
        <p:nvSpPr>
          <p:cNvPr id="14339" name="Прямоугольник 4"/>
          <p:cNvSpPr>
            <a:spLocks noChangeArrowheads="1"/>
          </p:cNvSpPr>
          <p:nvPr/>
        </p:nvSpPr>
        <p:spPr bwMode="auto">
          <a:xfrm>
            <a:off x="251520" y="2211710"/>
            <a:ext cx="8526634" cy="20621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indent="266700" algn="just"/>
            <a:r>
              <a:rPr lang="ru-RU" sz="1600" dirty="0">
                <a:solidFill>
                  <a:srgbClr val="025373"/>
                </a:solidFill>
                <a:latin typeface="Calibri" pitchFamily="34" charset="0"/>
              </a:rPr>
              <a:t>В случае обращения налогового агента с заявлением о подтверждении права на осуществление уменьшения исчисленной суммы налога на доходы физических лиц на сумму уплаченных налогоплательщиком фиксированных авансовых платежей </a:t>
            </a:r>
            <a:r>
              <a:rPr lang="ru-RU" sz="1600" b="1" dirty="0">
                <a:solidFill>
                  <a:srgbClr val="025373"/>
                </a:solidFill>
                <a:latin typeface="Calibri" pitchFamily="34" charset="0"/>
              </a:rPr>
              <a:t>в соответствующем налоговом периоде и получения от налогового органа </a:t>
            </a:r>
            <a:r>
              <a:rPr lang="ru-RU" sz="1600" b="1" dirty="0">
                <a:solidFill>
                  <a:srgbClr val="025373"/>
                </a:solidFill>
                <a:latin typeface="Calibri" pitchFamily="34" charset="0"/>
                <a:hlinkClick r:id="rId2"/>
              </a:rPr>
              <a:t>Уведомления</a:t>
            </a:r>
            <a:r>
              <a:rPr lang="ru-RU" sz="1600" b="1" dirty="0">
                <a:solidFill>
                  <a:srgbClr val="025373"/>
                </a:solidFill>
                <a:latin typeface="Calibri" pitchFamily="34" charset="0"/>
              </a:rPr>
              <a:t> в следующем году</a:t>
            </a:r>
            <a:r>
              <a:rPr lang="ru-RU" sz="1600" dirty="0">
                <a:solidFill>
                  <a:srgbClr val="025373"/>
                </a:solidFill>
                <a:latin typeface="Calibri" pitchFamily="34" charset="0"/>
              </a:rPr>
              <a:t> налоговый агент </a:t>
            </a:r>
            <a:r>
              <a:rPr lang="ru-RU" sz="1600" b="1" dirty="0">
                <a:solidFill>
                  <a:srgbClr val="025373"/>
                </a:solidFill>
                <a:latin typeface="Calibri" pitchFamily="34" charset="0"/>
              </a:rPr>
              <a:t>вправе осуществить перерасчет </a:t>
            </a:r>
            <a:r>
              <a:rPr lang="ru-RU" sz="1600" dirty="0">
                <a:solidFill>
                  <a:srgbClr val="025373"/>
                </a:solidFill>
                <a:latin typeface="Calibri" pitchFamily="34" charset="0"/>
              </a:rPr>
              <a:t>налога на доходы физических лиц, уменьшив общую сумму налога на сумму уплаченных фиксированных авансовых платежей.</a:t>
            </a:r>
          </a:p>
          <a:p>
            <a:pPr eaLnBrk="1" hangingPunct="1"/>
            <a:endParaRPr lang="ru-RU" altLang="ru-RU" sz="1600" i="1" dirty="0">
              <a:solidFill>
                <a:srgbClr val="025373"/>
              </a:solidFill>
            </a:endParaRPr>
          </a:p>
          <a:p>
            <a:pPr eaLnBrk="1" hangingPunct="1"/>
            <a:endParaRPr lang="ru-RU" altLang="ru-RU" sz="1600" i="1" dirty="0">
              <a:solidFill>
                <a:srgbClr val="002060"/>
              </a:solidFill>
            </a:endParaRPr>
          </a:p>
        </p:txBody>
      </p:sp>
      <p:sp>
        <p:nvSpPr>
          <p:cNvPr id="4" name="Прямоугольник 3"/>
          <p:cNvSpPr/>
          <p:nvPr/>
        </p:nvSpPr>
        <p:spPr>
          <a:xfrm>
            <a:off x="395536" y="4587974"/>
            <a:ext cx="7781949" cy="338554"/>
          </a:xfrm>
          <a:prstGeom prst="rect">
            <a:avLst/>
          </a:prstGeom>
        </p:spPr>
        <p:txBody>
          <a:bodyPr wrap="square" lIns="91438" tIns="45719" rIns="91438" bIns="45719">
            <a:spAutoFit/>
          </a:bodyPr>
          <a:lstStyle/>
          <a:p>
            <a:r>
              <a:rPr lang="ru-RU" sz="1600" b="1" dirty="0">
                <a:solidFill>
                  <a:srgbClr val="025373"/>
                </a:solidFill>
                <a:latin typeface="Calibri" pitchFamily="34" charset="0"/>
              </a:rPr>
              <a:t>Письмо ФНС России от 10.03.2016 N БС-4-11/3920@</a:t>
            </a:r>
          </a:p>
        </p:txBody>
      </p:sp>
    </p:spTree>
    <p:extLst>
      <p:ext uri="{BB962C8B-B14F-4D97-AF65-F5344CB8AC3E}">
        <p14:creationId xmlns:p14="http://schemas.microsoft.com/office/powerpoint/2010/main" xmlns="" val="17624453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4433</TotalTime>
  <Words>8363</Words>
  <Application>Microsoft Office PowerPoint</Application>
  <PresentationFormat>Экран (16:9)</PresentationFormat>
  <Paragraphs>731</Paragraphs>
  <Slides>103</Slides>
  <Notes>12</Notes>
  <HiddenSlides>0</HiddenSlides>
  <MMClips>0</MMClips>
  <ScaleCrop>false</ScaleCrop>
  <HeadingPairs>
    <vt:vector size="4" baseType="variant">
      <vt:variant>
        <vt:lpstr>Тема</vt:lpstr>
      </vt:variant>
      <vt:variant>
        <vt:i4>1</vt:i4>
      </vt:variant>
      <vt:variant>
        <vt:lpstr>Заголовки слайдов</vt:lpstr>
      </vt:variant>
      <vt:variant>
        <vt:i4>103</vt:i4>
      </vt:variant>
    </vt:vector>
  </HeadingPairs>
  <TitlesOfParts>
    <vt:vector size="104" baseType="lpstr">
      <vt:lpstr>Тема Office</vt:lpstr>
      <vt:lpstr>Слайд 1</vt:lpstr>
      <vt:lpstr>Слайд 2</vt:lpstr>
      <vt:lpstr>Слайд 3</vt:lpstr>
      <vt:lpstr>Слайд 4</vt:lpstr>
      <vt:lpstr>Слайд 5</vt:lpstr>
      <vt:lpstr>Слайд 6</vt:lpstr>
      <vt:lpstr>Слайд 7</vt:lpstr>
      <vt:lpstr>Налоговая база  </vt:lpstr>
      <vt:lpstr>Слайд 9</vt:lpstr>
      <vt:lpstr>Слайд 10</vt:lpstr>
      <vt:lpstr>Слайд 11</vt:lpstr>
      <vt:lpstr>Учет доходов при реорганизации  для определения ставки НДФЛ</vt:lpstr>
      <vt:lpstr>Слайд 13</vt:lpstr>
      <vt:lpstr>Слайд 14</vt:lpstr>
      <vt:lpstr>Слайд 15</vt:lpstr>
      <vt:lpstr>Слайд 16</vt:lpstr>
      <vt:lpstr>Слайд 17</vt:lpstr>
      <vt:lpstr>Пример расчета НДФЛ северянам</vt:lpstr>
      <vt:lpstr>Слайд 19</vt:lpstr>
      <vt:lpstr>Слайд 20</vt:lpstr>
      <vt:lpstr>Сроки уплаты НДФЛ налоговыми агентами</vt:lpstr>
      <vt:lpstr>Слайд 22</vt:lpstr>
      <vt:lpstr>Слайд 23</vt:lpstr>
      <vt:lpstr>Слайд 24</vt:lpstr>
      <vt:lpstr>Слайд 25</vt:lpstr>
      <vt:lpstr>Слайд 26</vt:lpstr>
      <vt:lpstr>Слайд 27</vt:lpstr>
      <vt:lpstr>Доходы в натуральной форме</vt:lpstr>
      <vt:lpstr>Как рассчитать материальную выгоду от экономии на процентах за пользование займами?</vt:lpstr>
      <vt:lpstr>Как рассчитать материальную выгоду от экономии на процентах за пользование займами?</vt:lpstr>
      <vt:lpstr>Как рассчитать материальную выгоду от экономии на процентах за пользование займами?</vt:lpstr>
      <vt:lpstr>Как рассчитать материальную выгоду от экономии на процентах за пользование займами?</vt:lpstr>
      <vt:lpstr>Как рассчитать материальную выгоду от экономии на процентах за пользование займами?</vt:lpstr>
      <vt:lpstr>Слайд 34</vt:lpstr>
      <vt:lpstr>Слайд 35</vt:lpstr>
      <vt:lpstr>Слайд 36</vt:lpstr>
      <vt:lpstr>Возникает ли материальная выгода при выдаче беспроцентного займа взаимозависимому ИП?</vt:lpstr>
      <vt:lpstr>Возникает ли материальная выгода при выдаче беспроцентного займа взаимозависимому ИП?</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Налогообложение выплат вахтовикам</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Не признаются налоговыми агентами организации выплачивающие доход физическим лицам</vt:lpstr>
      <vt:lpstr>Письмо ФНС России от 17.01.2020 N БС-4-11/561@ </vt:lpstr>
      <vt:lpstr>Не признаются налоговыми агентами организации выплачивающие доход физическим лицам</vt:lpstr>
      <vt:lpstr>Слайд 76</vt:lpstr>
      <vt:lpstr>Слайд 77</vt:lpstr>
      <vt:lpstr>Слайд 78</vt:lpstr>
      <vt:lpstr>Слайд 79</vt:lpstr>
      <vt:lpstr>Слайд 80</vt:lpstr>
      <vt:lpstr>Какие документы понадобятся для зачета  или возврата НДФЛ</vt:lpstr>
      <vt:lpstr>Слайд 82</vt:lpstr>
      <vt:lpstr>Слайд 83</vt:lpstr>
      <vt:lpstr>Слайд 84</vt:lpstr>
      <vt:lpstr>Слайд 85</vt:lpstr>
      <vt:lpstr>Слайд 86</vt:lpstr>
      <vt:lpstr>Слайд 87</vt:lpstr>
      <vt:lpstr>Слайд 88</vt:lpstr>
      <vt:lpstr>Слайд 89</vt:lpstr>
      <vt:lpstr>Слайд 90</vt:lpstr>
      <vt:lpstr>Уплата налога с 1 января 2023 года</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 Подписывайтесь на новостной телеграмм-канал  Федеральной Палаты налоговых консультантов  </vt:lpstr>
      <vt:lpstr>Слайд 103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kekus</dc:creator>
  <cp:lastModifiedBy>kolmakova</cp:lastModifiedBy>
  <cp:revision>682</cp:revision>
  <cp:lastPrinted>2021-11-02T18:56:30Z</cp:lastPrinted>
  <dcterms:created xsi:type="dcterms:W3CDTF">2017-09-21T06:11:21Z</dcterms:created>
  <dcterms:modified xsi:type="dcterms:W3CDTF">2026-03-19T15:22:13Z</dcterms:modified>
</cp:coreProperties>
</file>