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handoutMasterIdLst>
    <p:handoutMasterId r:id="rId78"/>
  </p:handoutMasterIdLst>
  <p:sldIdLst>
    <p:sldId id="257" r:id="rId2"/>
    <p:sldId id="495" r:id="rId3"/>
    <p:sldId id="494" r:id="rId4"/>
    <p:sldId id="496" r:id="rId5"/>
    <p:sldId id="497" r:id="rId6"/>
    <p:sldId id="498" r:id="rId7"/>
    <p:sldId id="499" r:id="rId8"/>
    <p:sldId id="500" r:id="rId9"/>
    <p:sldId id="501" r:id="rId10"/>
    <p:sldId id="520" r:id="rId11"/>
    <p:sldId id="521" r:id="rId12"/>
    <p:sldId id="502" r:id="rId13"/>
    <p:sldId id="503" r:id="rId14"/>
    <p:sldId id="504" r:id="rId15"/>
    <p:sldId id="505" r:id="rId16"/>
    <p:sldId id="506" r:id="rId17"/>
    <p:sldId id="507" r:id="rId18"/>
    <p:sldId id="547" r:id="rId19"/>
    <p:sldId id="508" r:id="rId20"/>
    <p:sldId id="477" r:id="rId21"/>
    <p:sldId id="478" r:id="rId22"/>
    <p:sldId id="509" r:id="rId23"/>
    <p:sldId id="510" r:id="rId24"/>
    <p:sldId id="511" r:id="rId25"/>
    <p:sldId id="513" r:id="rId26"/>
    <p:sldId id="515" r:id="rId27"/>
    <p:sldId id="512" r:id="rId28"/>
    <p:sldId id="485" r:id="rId29"/>
    <p:sldId id="484" r:id="rId30"/>
    <p:sldId id="481" r:id="rId31"/>
    <p:sldId id="480" r:id="rId32"/>
    <p:sldId id="482" r:id="rId33"/>
    <p:sldId id="483" r:id="rId34"/>
    <p:sldId id="523" r:id="rId35"/>
    <p:sldId id="524" r:id="rId36"/>
    <p:sldId id="530" r:id="rId37"/>
    <p:sldId id="516" r:id="rId38"/>
    <p:sldId id="517" r:id="rId39"/>
    <p:sldId id="532" r:id="rId40"/>
    <p:sldId id="518" r:id="rId41"/>
    <p:sldId id="533" r:id="rId42"/>
    <p:sldId id="531" r:id="rId43"/>
    <p:sldId id="546" r:id="rId44"/>
    <p:sldId id="535" r:id="rId45"/>
    <p:sldId id="536" r:id="rId46"/>
    <p:sldId id="537" r:id="rId47"/>
    <p:sldId id="538" r:id="rId48"/>
    <p:sldId id="539" r:id="rId49"/>
    <p:sldId id="540" r:id="rId50"/>
    <p:sldId id="541" r:id="rId51"/>
    <p:sldId id="542" r:id="rId52"/>
    <p:sldId id="543" r:id="rId53"/>
    <p:sldId id="545" r:id="rId54"/>
    <p:sldId id="467" r:id="rId55"/>
    <p:sldId id="471" r:id="rId56"/>
    <p:sldId id="468" r:id="rId57"/>
    <p:sldId id="525" r:id="rId58"/>
    <p:sldId id="526" r:id="rId59"/>
    <p:sldId id="527" r:id="rId60"/>
    <p:sldId id="528" r:id="rId61"/>
    <p:sldId id="466" r:id="rId62"/>
    <p:sldId id="475" r:id="rId63"/>
    <p:sldId id="472" r:id="rId64"/>
    <p:sldId id="473" r:id="rId65"/>
    <p:sldId id="474" r:id="rId66"/>
    <p:sldId id="476" r:id="rId67"/>
    <p:sldId id="479" r:id="rId68"/>
    <p:sldId id="489" r:id="rId69"/>
    <p:sldId id="488" r:id="rId70"/>
    <p:sldId id="490" r:id="rId71"/>
    <p:sldId id="522" r:id="rId72"/>
    <p:sldId id="491" r:id="rId73"/>
    <p:sldId id="492" r:id="rId74"/>
    <p:sldId id="493" r:id="rId75"/>
    <p:sldId id="267" r:id="rId7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7" userDrawn="1">
          <p15:clr>
            <a:srgbClr val="A4A3A4"/>
          </p15:clr>
        </p15:guide>
        <p15:guide id="2" pos="38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53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86323" autoAdjust="0"/>
  </p:normalViewPr>
  <p:slideViewPr>
    <p:cSldViewPr showGuides="1">
      <p:cViewPr varScale="1">
        <p:scale>
          <a:sx n="86" d="100"/>
          <a:sy n="86" d="100"/>
        </p:scale>
        <p:origin x="597" y="39"/>
      </p:cViewPr>
      <p:guideLst>
        <p:guide orient="horz" pos="2727"/>
        <p:guide pos="3868"/>
      </p:guideLst>
    </p:cSldViewPr>
  </p:slideViewPr>
  <p:outlineViewPr>
    <p:cViewPr>
      <p:scale>
        <a:sx n="33" d="100"/>
        <a:sy n="33" d="100"/>
      </p:scale>
      <p:origin x="258" y="248082"/>
    </p:cViewPr>
  </p:outlineViewPr>
  <p:notesTextViewPr>
    <p:cViewPr>
      <p:scale>
        <a:sx n="1" d="1"/>
        <a:sy n="1" d="1"/>
      </p:scale>
      <p:origin x="0" y="0"/>
    </p:cViewPr>
  </p:notesTextViewPr>
  <p:notesViewPr>
    <p:cSldViewPr showGuides="1">
      <p:cViewPr varScale="1">
        <p:scale>
          <a:sx n="49" d="100"/>
          <a:sy n="49" d="100"/>
        </p:scale>
        <p:origin x="1842" y="5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94B820AE-1B2A-445C-A4B2-53F384576E5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935BC12C-CF8A-4105-A637-3CBF4726041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4BB132-54F2-4220-ACD1-3781FBD8318F}" type="datetimeFigureOut">
              <a:rPr lang="ru-RU" smtClean="0"/>
              <a:pPr/>
              <a:t>21.04.2026</a:t>
            </a:fld>
            <a:endParaRPr lang="ru-RU"/>
          </a:p>
        </p:txBody>
      </p:sp>
      <p:sp>
        <p:nvSpPr>
          <p:cNvPr id="4" name="Нижний колонтитул 3">
            <a:extLst>
              <a:ext uri="{FF2B5EF4-FFF2-40B4-BE49-F238E27FC236}">
                <a16:creationId xmlns:a16="http://schemas.microsoft.com/office/drawing/2014/main" id="{32E1266E-0183-4E8F-B15A-84742DCE612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72778227-954E-404E-AF04-7C532D66E7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5F62D6-C5AE-49CC-9150-67E0182FD56F}" type="slidenum">
              <a:rPr lang="ru-RU" smtClean="0"/>
              <a:pPr/>
              <a:t>‹#›</a:t>
            </a:fld>
            <a:endParaRPr lang="ru-RU"/>
          </a:p>
        </p:txBody>
      </p:sp>
    </p:spTree>
    <p:extLst>
      <p:ext uri="{BB962C8B-B14F-4D97-AF65-F5344CB8AC3E}">
        <p14:creationId xmlns:p14="http://schemas.microsoft.com/office/powerpoint/2010/main" val="18081702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0D725B-D33E-4E83-8C6D-DB4ECCD4FD65}" type="datetimeFigureOut">
              <a:rPr lang="ru-RU" smtClean="0"/>
              <a:pPr/>
              <a:t>21.04.2026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C905F0-6BBB-4B76-BB1F-452208D84C6A}" type="slidenum">
              <a:rPr lang="ru-RU" smtClean="0"/>
              <a:pPr/>
              <a:t>‹#›</a:t>
            </a:fld>
            <a:endParaRPr lang="ru-RU"/>
          </a:p>
        </p:txBody>
      </p:sp>
    </p:spTree>
    <p:extLst>
      <p:ext uri="{BB962C8B-B14F-4D97-AF65-F5344CB8AC3E}">
        <p14:creationId xmlns:p14="http://schemas.microsoft.com/office/powerpoint/2010/main" val="20046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раз слайда 1">
            <a:extLst>
              <a:ext uri="{FF2B5EF4-FFF2-40B4-BE49-F238E27FC236}">
                <a16:creationId xmlns:a16="http://schemas.microsoft.com/office/drawing/2014/main" id="{0A121C40-9B2F-412E-9F66-57A9BAF793FA}"/>
              </a:ext>
            </a:extLst>
          </p:cNvPr>
          <p:cNvSpPr>
            <a:spLocks noGrp="1" noRot="1" noChangeAspect="1" noTextEdit="1"/>
          </p:cNvSpPr>
          <p:nvPr>
            <p:ph type="sldImg"/>
          </p:nvPr>
        </p:nvSpPr>
        <p:spPr>
          <a:ln/>
        </p:spPr>
      </p:sp>
      <p:sp>
        <p:nvSpPr>
          <p:cNvPr id="28675" name="Заметки 2">
            <a:extLst>
              <a:ext uri="{FF2B5EF4-FFF2-40B4-BE49-F238E27FC236}">
                <a16:creationId xmlns:a16="http://schemas.microsoft.com/office/drawing/2014/main" id="{7F49D78A-4E96-45A9-97BF-41ECE21D7F0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28676" name="Номер слайда 3">
            <a:extLst>
              <a:ext uri="{FF2B5EF4-FFF2-40B4-BE49-F238E27FC236}">
                <a16:creationId xmlns:a16="http://schemas.microsoft.com/office/drawing/2014/main" id="{589BFC4B-D473-4EE0-A318-2A14501B36D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5F42FAF-5BE8-4DBB-9AC2-D4F2284D64EE}" type="slidenum">
              <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ru-RU" altLang="ru-RU"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раз слайда 1">
            <a:extLst>
              <a:ext uri="{FF2B5EF4-FFF2-40B4-BE49-F238E27FC236}">
                <a16:creationId xmlns:a16="http://schemas.microsoft.com/office/drawing/2014/main" id="{B1F9C0CD-ABBE-418C-8783-532F78B9D31B}"/>
              </a:ext>
            </a:extLst>
          </p:cNvPr>
          <p:cNvSpPr>
            <a:spLocks noGrp="1" noRot="1" noChangeAspect="1" noTextEdit="1"/>
          </p:cNvSpPr>
          <p:nvPr>
            <p:ph type="sldImg"/>
          </p:nvPr>
        </p:nvSpPr>
        <p:spPr>
          <a:ln/>
        </p:spPr>
      </p:sp>
      <p:sp>
        <p:nvSpPr>
          <p:cNvPr id="29699" name="Заметки 2">
            <a:extLst>
              <a:ext uri="{FF2B5EF4-FFF2-40B4-BE49-F238E27FC236}">
                <a16:creationId xmlns:a16="http://schemas.microsoft.com/office/drawing/2014/main" id="{6D3C49ED-53C6-4143-AFA6-EA1B2A7F2DA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29700" name="Номер слайда 3">
            <a:extLst>
              <a:ext uri="{FF2B5EF4-FFF2-40B4-BE49-F238E27FC236}">
                <a16:creationId xmlns:a16="http://schemas.microsoft.com/office/drawing/2014/main" id="{040E5A22-77C5-43F3-B2DD-2A3B8FBE3A1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C4D3DDD-2BEF-4C82-9E08-BAF9845D3AF8}" type="slidenum">
              <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ru-RU" altLang="ru-RU"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a:extLst>
              <a:ext uri="{FF2B5EF4-FFF2-40B4-BE49-F238E27FC236}">
                <a16:creationId xmlns:a16="http://schemas.microsoft.com/office/drawing/2014/main" id="{F80E00D7-D8DF-4F80-95D2-00CF7F9EFE1A}"/>
              </a:ext>
            </a:extLst>
          </p:cNvPr>
          <p:cNvSpPr>
            <a:spLocks noGrp="1" noRot="1" noChangeAspect="1" noTextEdit="1"/>
          </p:cNvSpPr>
          <p:nvPr>
            <p:ph type="sldImg"/>
          </p:nvPr>
        </p:nvSpPr>
        <p:spPr>
          <a:ln/>
        </p:spPr>
      </p:sp>
      <p:sp>
        <p:nvSpPr>
          <p:cNvPr id="30723" name="Заметки 2">
            <a:extLst>
              <a:ext uri="{FF2B5EF4-FFF2-40B4-BE49-F238E27FC236}">
                <a16:creationId xmlns:a16="http://schemas.microsoft.com/office/drawing/2014/main" id="{14BC40FF-F991-4109-96F5-7AB8353CB0D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30724" name="Номер слайда 3">
            <a:extLst>
              <a:ext uri="{FF2B5EF4-FFF2-40B4-BE49-F238E27FC236}">
                <a16:creationId xmlns:a16="http://schemas.microsoft.com/office/drawing/2014/main" id="{FA69A14A-D6AE-4056-92B5-F1A2381CED3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DBD56A3-0C2E-4B3C-A894-46A81BFFD29B}" type="slidenum">
              <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ru-RU" altLang="ru-RU"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a:extLst>
              <a:ext uri="{FF2B5EF4-FFF2-40B4-BE49-F238E27FC236}">
                <a16:creationId xmlns:a16="http://schemas.microsoft.com/office/drawing/2014/main" id="{F80E00D7-D8DF-4F80-95D2-00CF7F9EFE1A}"/>
              </a:ext>
            </a:extLst>
          </p:cNvPr>
          <p:cNvSpPr>
            <a:spLocks noGrp="1" noRot="1" noChangeAspect="1" noTextEdit="1"/>
          </p:cNvSpPr>
          <p:nvPr>
            <p:ph type="sldImg"/>
          </p:nvPr>
        </p:nvSpPr>
        <p:spPr>
          <a:ln/>
        </p:spPr>
      </p:sp>
      <p:sp>
        <p:nvSpPr>
          <p:cNvPr id="30723" name="Заметки 2">
            <a:extLst>
              <a:ext uri="{FF2B5EF4-FFF2-40B4-BE49-F238E27FC236}">
                <a16:creationId xmlns:a16="http://schemas.microsoft.com/office/drawing/2014/main" id="{14BC40FF-F991-4109-96F5-7AB8353CB0D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30724" name="Номер слайда 3">
            <a:extLst>
              <a:ext uri="{FF2B5EF4-FFF2-40B4-BE49-F238E27FC236}">
                <a16:creationId xmlns:a16="http://schemas.microsoft.com/office/drawing/2014/main" id="{FA69A14A-D6AE-4056-92B5-F1A2381CED3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DBD56A3-0C2E-4B3C-A894-46A81BFFD29B}" type="slidenum">
              <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ru-RU" altLang="ru-RU"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a:extLst>
              <a:ext uri="{FF2B5EF4-FFF2-40B4-BE49-F238E27FC236}">
                <a16:creationId xmlns:a16="http://schemas.microsoft.com/office/drawing/2014/main" id="{F80E00D7-D8DF-4F80-95D2-00CF7F9EFE1A}"/>
              </a:ext>
            </a:extLst>
          </p:cNvPr>
          <p:cNvSpPr>
            <a:spLocks noGrp="1" noRot="1" noChangeAspect="1" noTextEdit="1"/>
          </p:cNvSpPr>
          <p:nvPr>
            <p:ph type="sldImg"/>
          </p:nvPr>
        </p:nvSpPr>
        <p:spPr>
          <a:ln/>
        </p:spPr>
      </p:sp>
      <p:sp>
        <p:nvSpPr>
          <p:cNvPr id="30723" name="Заметки 2">
            <a:extLst>
              <a:ext uri="{FF2B5EF4-FFF2-40B4-BE49-F238E27FC236}">
                <a16:creationId xmlns:a16="http://schemas.microsoft.com/office/drawing/2014/main" id="{14BC40FF-F991-4109-96F5-7AB8353CB0D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30724" name="Номер слайда 3">
            <a:extLst>
              <a:ext uri="{FF2B5EF4-FFF2-40B4-BE49-F238E27FC236}">
                <a16:creationId xmlns:a16="http://schemas.microsoft.com/office/drawing/2014/main" id="{FA69A14A-D6AE-4056-92B5-F1A2381CED3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DBD56A3-0C2E-4B3C-A894-46A81BFFD29B}" type="slidenum">
              <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ru-RU" altLang="ru-RU"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a:extLst>
              <a:ext uri="{FF2B5EF4-FFF2-40B4-BE49-F238E27FC236}">
                <a16:creationId xmlns:a16="http://schemas.microsoft.com/office/drawing/2014/main" id="{F80E00D7-D8DF-4F80-95D2-00CF7F9EFE1A}"/>
              </a:ext>
            </a:extLst>
          </p:cNvPr>
          <p:cNvSpPr>
            <a:spLocks noGrp="1" noRot="1" noChangeAspect="1" noTextEdit="1"/>
          </p:cNvSpPr>
          <p:nvPr>
            <p:ph type="sldImg"/>
          </p:nvPr>
        </p:nvSpPr>
        <p:spPr>
          <a:ln/>
        </p:spPr>
      </p:sp>
      <p:sp>
        <p:nvSpPr>
          <p:cNvPr id="30723" name="Заметки 2">
            <a:extLst>
              <a:ext uri="{FF2B5EF4-FFF2-40B4-BE49-F238E27FC236}">
                <a16:creationId xmlns:a16="http://schemas.microsoft.com/office/drawing/2014/main" id="{14BC40FF-F991-4109-96F5-7AB8353CB0D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30724" name="Номер слайда 3">
            <a:extLst>
              <a:ext uri="{FF2B5EF4-FFF2-40B4-BE49-F238E27FC236}">
                <a16:creationId xmlns:a16="http://schemas.microsoft.com/office/drawing/2014/main" id="{FA69A14A-D6AE-4056-92B5-F1A2381CED3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DBD56A3-0C2E-4B3C-A894-46A81BFFD29B}" type="slidenum">
              <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ru-RU" altLang="ru-RU"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a:extLst>
              <a:ext uri="{FF2B5EF4-FFF2-40B4-BE49-F238E27FC236}">
                <a16:creationId xmlns:a16="http://schemas.microsoft.com/office/drawing/2014/main" id="{F80E00D7-D8DF-4F80-95D2-00CF7F9EFE1A}"/>
              </a:ext>
            </a:extLst>
          </p:cNvPr>
          <p:cNvSpPr>
            <a:spLocks noGrp="1" noRot="1" noChangeAspect="1" noTextEdit="1"/>
          </p:cNvSpPr>
          <p:nvPr>
            <p:ph type="sldImg"/>
          </p:nvPr>
        </p:nvSpPr>
        <p:spPr>
          <a:ln/>
        </p:spPr>
      </p:sp>
      <p:sp>
        <p:nvSpPr>
          <p:cNvPr id="30723" name="Заметки 2">
            <a:extLst>
              <a:ext uri="{FF2B5EF4-FFF2-40B4-BE49-F238E27FC236}">
                <a16:creationId xmlns:a16="http://schemas.microsoft.com/office/drawing/2014/main" id="{14BC40FF-F991-4109-96F5-7AB8353CB0D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30724" name="Номер слайда 3">
            <a:extLst>
              <a:ext uri="{FF2B5EF4-FFF2-40B4-BE49-F238E27FC236}">
                <a16:creationId xmlns:a16="http://schemas.microsoft.com/office/drawing/2014/main" id="{FA69A14A-D6AE-4056-92B5-F1A2381CED3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DBD56A3-0C2E-4B3C-A894-46A81BFFD29B}" type="slidenum">
              <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ru-RU" altLang="ru-RU"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Образ слайда 1">
            <a:extLst>
              <a:ext uri="{FF2B5EF4-FFF2-40B4-BE49-F238E27FC236}">
                <a16:creationId xmlns:a16="http://schemas.microsoft.com/office/drawing/2014/main" id="{3D70B5C9-182A-4F03-BB2A-FED147D445EE}"/>
              </a:ext>
            </a:extLst>
          </p:cNvPr>
          <p:cNvSpPr>
            <a:spLocks noGrp="1" noRot="1" noChangeAspect="1" noTextEdit="1"/>
          </p:cNvSpPr>
          <p:nvPr>
            <p:ph type="sldImg"/>
          </p:nvPr>
        </p:nvSpPr>
        <p:spPr>
          <a:ln/>
        </p:spPr>
      </p:sp>
      <p:sp>
        <p:nvSpPr>
          <p:cNvPr id="33795" name="Заметки 2">
            <a:extLst>
              <a:ext uri="{FF2B5EF4-FFF2-40B4-BE49-F238E27FC236}">
                <a16:creationId xmlns:a16="http://schemas.microsoft.com/office/drawing/2014/main" id="{BEA3D90F-13EB-4653-8DC6-D585A800008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33796" name="Номер слайда 3">
            <a:extLst>
              <a:ext uri="{FF2B5EF4-FFF2-40B4-BE49-F238E27FC236}">
                <a16:creationId xmlns:a16="http://schemas.microsoft.com/office/drawing/2014/main" id="{F4A4CAEB-724E-414C-B14E-91272277D79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40B18FB-419D-4F6B-ACCD-7F49430E6936}" type="slidenum">
              <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ru-RU" altLang="ru-RU"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CC1583-19C2-445C-95FA-A70871E05F5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3A5486A-C161-425C-A383-9D1AA1977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2C422A5-B09C-47C4-9C8A-9B9C05176A6D}"/>
              </a:ext>
            </a:extLst>
          </p:cNvPr>
          <p:cNvSpPr>
            <a:spLocks noGrp="1"/>
          </p:cNvSpPr>
          <p:nvPr>
            <p:ph type="dt" sz="half" idx="10"/>
          </p:nvPr>
        </p:nvSpPr>
        <p:spPr/>
        <p:txBody>
          <a:bodyPr/>
          <a:lstStyle/>
          <a:p>
            <a:fld id="{2293E2BF-9ADC-477C-B985-ED6A3FE2C52E}" type="datetimeFigureOut">
              <a:rPr lang="ru-RU" smtClean="0"/>
              <a:pPr/>
              <a:t>21.04.2026</a:t>
            </a:fld>
            <a:endParaRPr lang="ru-RU"/>
          </a:p>
        </p:txBody>
      </p:sp>
      <p:sp>
        <p:nvSpPr>
          <p:cNvPr id="5" name="Нижний колонтитул 4">
            <a:extLst>
              <a:ext uri="{FF2B5EF4-FFF2-40B4-BE49-F238E27FC236}">
                <a16:creationId xmlns:a16="http://schemas.microsoft.com/office/drawing/2014/main" id="{DB7E6C82-6792-4FBB-A79A-3F80C4AF24F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4855793-DEBA-4AE8-B065-700CB9549312}"/>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3692433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6AB12F-3919-42A5-9D52-28C1DE361DB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B5FE983-91ED-40FC-9704-B9703B862A1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35FD293-9E72-4E85-80A3-FF4D8D8E6E97}"/>
              </a:ext>
            </a:extLst>
          </p:cNvPr>
          <p:cNvSpPr>
            <a:spLocks noGrp="1"/>
          </p:cNvSpPr>
          <p:nvPr>
            <p:ph type="dt" sz="half" idx="10"/>
          </p:nvPr>
        </p:nvSpPr>
        <p:spPr/>
        <p:txBody>
          <a:bodyPr/>
          <a:lstStyle/>
          <a:p>
            <a:fld id="{2293E2BF-9ADC-477C-B985-ED6A3FE2C52E}" type="datetimeFigureOut">
              <a:rPr lang="ru-RU" smtClean="0"/>
              <a:pPr/>
              <a:t>21.04.2026</a:t>
            </a:fld>
            <a:endParaRPr lang="ru-RU"/>
          </a:p>
        </p:txBody>
      </p:sp>
      <p:sp>
        <p:nvSpPr>
          <p:cNvPr id="5" name="Нижний колонтитул 4">
            <a:extLst>
              <a:ext uri="{FF2B5EF4-FFF2-40B4-BE49-F238E27FC236}">
                <a16:creationId xmlns:a16="http://schemas.microsoft.com/office/drawing/2014/main" id="{7323688E-55E4-4D81-890E-EC336702E82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47A172E-A83B-408A-B0A4-2E5F7035D2AE}"/>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2658512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533554-5169-4CC7-A4B9-9D141DCB46B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E108A324-4A63-43E6-9BBD-85864AB686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77C24C4-894C-409E-9E39-69CFA6E20C0B}"/>
              </a:ext>
            </a:extLst>
          </p:cNvPr>
          <p:cNvSpPr>
            <a:spLocks noGrp="1"/>
          </p:cNvSpPr>
          <p:nvPr>
            <p:ph type="dt" sz="half" idx="10"/>
          </p:nvPr>
        </p:nvSpPr>
        <p:spPr/>
        <p:txBody>
          <a:bodyPr/>
          <a:lstStyle/>
          <a:p>
            <a:fld id="{2293E2BF-9ADC-477C-B985-ED6A3FE2C52E}" type="datetimeFigureOut">
              <a:rPr lang="ru-RU" smtClean="0"/>
              <a:pPr/>
              <a:t>21.04.2026</a:t>
            </a:fld>
            <a:endParaRPr lang="ru-RU"/>
          </a:p>
        </p:txBody>
      </p:sp>
      <p:sp>
        <p:nvSpPr>
          <p:cNvPr id="5" name="Нижний колонтитул 4">
            <a:extLst>
              <a:ext uri="{FF2B5EF4-FFF2-40B4-BE49-F238E27FC236}">
                <a16:creationId xmlns:a16="http://schemas.microsoft.com/office/drawing/2014/main" id="{00037769-3786-46C2-A86D-ED5F8347B26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481EAF2-D9EA-4EE8-B9A7-F2E9680D8F10}"/>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93962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679DA0-77CA-42D1-9E41-301657ACEC6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3C4ACEA-FC89-4D93-8E7C-FE16DB6CBDD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D149FBB-7482-43D8-98B8-BF5BFD05281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95205ED-E192-4047-A673-F6E4B00049D0}"/>
              </a:ext>
            </a:extLst>
          </p:cNvPr>
          <p:cNvSpPr>
            <a:spLocks noGrp="1"/>
          </p:cNvSpPr>
          <p:nvPr>
            <p:ph type="dt" sz="half" idx="10"/>
          </p:nvPr>
        </p:nvSpPr>
        <p:spPr/>
        <p:txBody>
          <a:bodyPr/>
          <a:lstStyle/>
          <a:p>
            <a:fld id="{2293E2BF-9ADC-477C-B985-ED6A3FE2C52E}" type="datetimeFigureOut">
              <a:rPr lang="ru-RU" smtClean="0"/>
              <a:pPr/>
              <a:t>21.04.2026</a:t>
            </a:fld>
            <a:endParaRPr lang="ru-RU"/>
          </a:p>
        </p:txBody>
      </p:sp>
      <p:sp>
        <p:nvSpPr>
          <p:cNvPr id="6" name="Нижний колонтитул 5">
            <a:extLst>
              <a:ext uri="{FF2B5EF4-FFF2-40B4-BE49-F238E27FC236}">
                <a16:creationId xmlns:a16="http://schemas.microsoft.com/office/drawing/2014/main" id="{2878A468-C1C1-4B5B-B81A-B95CA4BF00E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74FA79D-0246-4C47-B9A0-628545E61D46}"/>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4017607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2D9698-40DB-4AB0-BD05-36AA0D1E711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FB14F902-6425-4FA6-93D4-724C523F5F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A049BD2-C62A-4E57-B887-C32B05B19F8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7E74049-94B3-49AA-8CD7-9172B01C5E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7109F05-4687-4CFD-A436-163973A05E6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EAC0CE0-2AB5-4CBD-8E60-2ABDF65704F1}"/>
              </a:ext>
            </a:extLst>
          </p:cNvPr>
          <p:cNvSpPr>
            <a:spLocks noGrp="1"/>
          </p:cNvSpPr>
          <p:nvPr>
            <p:ph type="dt" sz="half" idx="10"/>
          </p:nvPr>
        </p:nvSpPr>
        <p:spPr/>
        <p:txBody>
          <a:bodyPr/>
          <a:lstStyle/>
          <a:p>
            <a:fld id="{2293E2BF-9ADC-477C-B985-ED6A3FE2C52E}" type="datetimeFigureOut">
              <a:rPr lang="ru-RU" smtClean="0"/>
              <a:pPr/>
              <a:t>21.04.2026</a:t>
            </a:fld>
            <a:endParaRPr lang="ru-RU"/>
          </a:p>
        </p:txBody>
      </p:sp>
      <p:sp>
        <p:nvSpPr>
          <p:cNvPr id="8" name="Нижний колонтитул 7">
            <a:extLst>
              <a:ext uri="{FF2B5EF4-FFF2-40B4-BE49-F238E27FC236}">
                <a16:creationId xmlns:a16="http://schemas.microsoft.com/office/drawing/2014/main" id="{3B3D1275-E8E5-480E-90E1-4EADE740B5E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1BCDE941-E13C-4D42-AF56-C64BB08DFB44}"/>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3090445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70D95C-0797-4F7D-BC50-20E74033F65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6A4E088-2564-49AE-8E4F-8DD392A1CF2D}"/>
              </a:ext>
            </a:extLst>
          </p:cNvPr>
          <p:cNvSpPr>
            <a:spLocks noGrp="1"/>
          </p:cNvSpPr>
          <p:nvPr>
            <p:ph type="dt" sz="half" idx="10"/>
          </p:nvPr>
        </p:nvSpPr>
        <p:spPr/>
        <p:txBody>
          <a:bodyPr/>
          <a:lstStyle/>
          <a:p>
            <a:fld id="{2293E2BF-9ADC-477C-B985-ED6A3FE2C52E}" type="datetimeFigureOut">
              <a:rPr lang="ru-RU" smtClean="0"/>
              <a:pPr/>
              <a:t>21.04.2026</a:t>
            </a:fld>
            <a:endParaRPr lang="ru-RU"/>
          </a:p>
        </p:txBody>
      </p:sp>
      <p:sp>
        <p:nvSpPr>
          <p:cNvPr id="4" name="Нижний колонтитул 3">
            <a:extLst>
              <a:ext uri="{FF2B5EF4-FFF2-40B4-BE49-F238E27FC236}">
                <a16:creationId xmlns:a16="http://schemas.microsoft.com/office/drawing/2014/main" id="{01D8E9E9-6661-4367-AB64-688C61CDFCF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15DA628-06E5-4D9C-A79C-DB0B4A4F2A07}"/>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1826673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F5E2C55-0969-41E2-8FFB-082F86A7F798}"/>
              </a:ext>
            </a:extLst>
          </p:cNvPr>
          <p:cNvSpPr>
            <a:spLocks noGrp="1"/>
          </p:cNvSpPr>
          <p:nvPr>
            <p:ph type="dt" sz="half" idx="10"/>
          </p:nvPr>
        </p:nvSpPr>
        <p:spPr/>
        <p:txBody>
          <a:bodyPr/>
          <a:lstStyle/>
          <a:p>
            <a:fld id="{2293E2BF-9ADC-477C-B985-ED6A3FE2C52E}" type="datetimeFigureOut">
              <a:rPr lang="ru-RU" smtClean="0"/>
              <a:pPr/>
              <a:t>21.04.2026</a:t>
            </a:fld>
            <a:endParaRPr lang="ru-RU"/>
          </a:p>
        </p:txBody>
      </p:sp>
      <p:sp>
        <p:nvSpPr>
          <p:cNvPr id="3" name="Нижний колонтитул 2">
            <a:extLst>
              <a:ext uri="{FF2B5EF4-FFF2-40B4-BE49-F238E27FC236}">
                <a16:creationId xmlns:a16="http://schemas.microsoft.com/office/drawing/2014/main" id="{62CE4470-2816-455C-8E37-FC40595D615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0095C40-48B2-41DD-A014-024576B74309}"/>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53755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5042B5-EF30-4606-8317-A279D26E470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AA24599-6234-48CF-AD9E-314A84EAE2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C3D57904-A3CD-4307-A279-44285096D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EA95DA4-8BB1-4E7F-AF48-045C67366AE1}"/>
              </a:ext>
            </a:extLst>
          </p:cNvPr>
          <p:cNvSpPr>
            <a:spLocks noGrp="1"/>
          </p:cNvSpPr>
          <p:nvPr>
            <p:ph type="dt" sz="half" idx="10"/>
          </p:nvPr>
        </p:nvSpPr>
        <p:spPr/>
        <p:txBody>
          <a:bodyPr/>
          <a:lstStyle/>
          <a:p>
            <a:fld id="{2293E2BF-9ADC-477C-B985-ED6A3FE2C52E}" type="datetimeFigureOut">
              <a:rPr lang="ru-RU" smtClean="0"/>
              <a:pPr/>
              <a:t>21.04.2026</a:t>
            </a:fld>
            <a:endParaRPr lang="ru-RU"/>
          </a:p>
        </p:txBody>
      </p:sp>
      <p:sp>
        <p:nvSpPr>
          <p:cNvPr id="6" name="Нижний колонтитул 5">
            <a:extLst>
              <a:ext uri="{FF2B5EF4-FFF2-40B4-BE49-F238E27FC236}">
                <a16:creationId xmlns:a16="http://schemas.microsoft.com/office/drawing/2014/main" id="{1465630F-C522-48EC-9F1F-E5EB2360123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721C11B-307E-411A-A095-F9ECC0B47831}"/>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3453670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431920-2195-4E28-AA90-D5435E4BA31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91F81EF-CBFD-4115-A513-0A50A4CDC8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7AC7EBD3-6E69-4898-8DE6-878FC9E5FD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E07ABFA-DDA1-49CD-87EA-ED4C527076D9}"/>
              </a:ext>
            </a:extLst>
          </p:cNvPr>
          <p:cNvSpPr>
            <a:spLocks noGrp="1"/>
          </p:cNvSpPr>
          <p:nvPr>
            <p:ph type="dt" sz="half" idx="10"/>
          </p:nvPr>
        </p:nvSpPr>
        <p:spPr/>
        <p:txBody>
          <a:bodyPr/>
          <a:lstStyle/>
          <a:p>
            <a:fld id="{2293E2BF-9ADC-477C-B985-ED6A3FE2C52E}" type="datetimeFigureOut">
              <a:rPr lang="ru-RU" smtClean="0"/>
              <a:pPr/>
              <a:t>21.04.2026</a:t>
            </a:fld>
            <a:endParaRPr lang="ru-RU"/>
          </a:p>
        </p:txBody>
      </p:sp>
      <p:sp>
        <p:nvSpPr>
          <p:cNvPr id="6" name="Нижний колонтитул 5">
            <a:extLst>
              <a:ext uri="{FF2B5EF4-FFF2-40B4-BE49-F238E27FC236}">
                <a16:creationId xmlns:a16="http://schemas.microsoft.com/office/drawing/2014/main" id="{73580AF6-21B1-4083-AAB1-2DACA204BA9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8C60580-281C-47D0-9648-B147512E3358}"/>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345419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CEC1A4-0E58-49C3-B439-240A1A9877A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D451F3B-FD5E-4E7C-85E3-1969A7FCC12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8B9DA68-4033-4F4D-BA02-F06DD5780F3F}"/>
              </a:ext>
            </a:extLst>
          </p:cNvPr>
          <p:cNvSpPr>
            <a:spLocks noGrp="1"/>
          </p:cNvSpPr>
          <p:nvPr>
            <p:ph type="dt" sz="half" idx="10"/>
          </p:nvPr>
        </p:nvSpPr>
        <p:spPr/>
        <p:txBody>
          <a:bodyPr/>
          <a:lstStyle/>
          <a:p>
            <a:fld id="{2293E2BF-9ADC-477C-B985-ED6A3FE2C52E}" type="datetimeFigureOut">
              <a:rPr lang="ru-RU" smtClean="0"/>
              <a:pPr/>
              <a:t>21.04.2026</a:t>
            </a:fld>
            <a:endParaRPr lang="ru-RU"/>
          </a:p>
        </p:txBody>
      </p:sp>
      <p:sp>
        <p:nvSpPr>
          <p:cNvPr id="5" name="Нижний колонтитул 4">
            <a:extLst>
              <a:ext uri="{FF2B5EF4-FFF2-40B4-BE49-F238E27FC236}">
                <a16:creationId xmlns:a16="http://schemas.microsoft.com/office/drawing/2014/main" id="{4E2F5F98-4F93-4447-9EB7-B7EBA24550E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E1C79D1-9967-4DDF-A07B-505B1BB8B517}"/>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207237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0057E58-D846-4199-8F9E-1C0B7031A875}"/>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14FF0D0-E51B-4909-9B60-E67E657A992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3366614-09B2-4A72-B948-DF23AB3418D5}"/>
              </a:ext>
            </a:extLst>
          </p:cNvPr>
          <p:cNvSpPr>
            <a:spLocks noGrp="1"/>
          </p:cNvSpPr>
          <p:nvPr>
            <p:ph type="dt" sz="half" idx="10"/>
          </p:nvPr>
        </p:nvSpPr>
        <p:spPr/>
        <p:txBody>
          <a:bodyPr/>
          <a:lstStyle/>
          <a:p>
            <a:fld id="{2293E2BF-9ADC-477C-B985-ED6A3FE2C52E}" type="datetimeFigureOut">
              <a:rPr lang="ru-RU" smtClean="0"/>
              <a:pPr/>
              <a:t>21.04.2026</a:t>
            </a:fld>
            <a:endParaRPr lang="ru-RU"/>
          </a:p>
        </p:txBody>
      </p:sp>
      <p:sp>
        <p:nvSpPr>
          <p:cNvPr id="5" name="Нижний колонтитул 4">
            <a:extLst>
              <a:ext uri="{FF2B5EF4-FFF2-40B4-BE49-F238E27FC236}">
                <a16:creationId xmlns:a16="http://schemas.microsoft.com/office/drawing/2014/main" id="{75A4C8D8-0894-4668-A55F-A450833BED6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EE9E2D4-6B9E-42F2-85D8-22619C9B4676}"/>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2159305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721462-A9E1-4536-9F2D-B2F8F2185D48}"/>
              </a:ext>
            </a:extLst>
          </p:cNvPr>
          <p:cNvSpPr>
            <a:spLocks noGrp="1"/>
          </p:cNvSpPr>
          <p:nvPr>
            <p:ph type="title"/>
          </p:nvPr>
        </p:nvSpPr>
        <p:spPr>
          <a:xfrm>
            <a:off x="838200" y="365125"/>
            <a:ext cx="10515599" cy="1325563"/>
          </a:xfrm>
        </p:spPr>
        <p:txBody>
          <a:bodyPr/>
          <a:lstStyle>
            <a:lvl1pPr>
              <a:defRPr b="1">
                <a:solidFill>
                  <a:schemeClr val="accent1"/>
                </a:solidFill>
              </a:defRPr>
            </a:lvl1pPr>
          </a:lstStyle>
          <a:p>
            <a:r>
              <a:rPr lang="ru-RU" dirty="0"/>
              <a:t>Образец заголовка</a:t>
            </a:r>
          </a:p>
        </p:txBody>
      </p:sp>
      <p:sp>
        <p:nvSpPr>
          <p:cNvPr id="6" name="Прямоугольник 5">
            <a:extLst>
              <a:ext uri="{FF2B5EF4-FFF2-40B4-BE49-F238E27FC236}">
                <a16:creationId xmlns:a16="http://schemas.microsoft.com/office/drawing/2014/main" id="{1D1B458C-BFE5-4FED-890B-A3C81CBD9E00}"/>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474EC097-BE1E-47C5-A4A4-558BFD9F9C06}"/>
              </a:ext>
            </a:extLst>
          </p:cNvPr>
          <p:cNvSpPr/>
          <p:nvPr userDrawn="1"/>
        </p:nvSpPr>
        <p:spPr>
          <a:xfrm>
            <a:off x="12450" y="6772425"/>
            <a:ext cx="12192000" cy="9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9" name="Группа 8">
            <a:extLst>
              <a:ext uri="{FF2B5EF4-FFF2-40B4-BE49-F238E27FC236}">
                <a16:creationId xmlns:a16="http://schemas.microsoft.com/office/drawing/2014/main" id="{ECD6CA42-8F84-4EF7-AC44-C6D7CA7B5256}"/>
              </a:ext>
            </a:extLst>
          </p:cNvPr>
          <p:cNvGrpSpPr/>
          <p:nvPr userDrawn="1"/>
        </p:nvGrpSpPr>
        <p:grpSpPr>
          <a:xfrm>
            <a:off x="0" y="49500"/>
            <a:ext cx="2844750" cy="274500"/>
            <a:chOff x="5228062" y="49500"/>
            <a:chExt cx="2844750" cy="274500"/>
          </a:xfrm>
          <a:solidFill>
            <a:schemeClr val="tx2"/>
          </a:solidFill>
        </p:grpSpPr>
        <p:sp>
          <p:nvSpPr>
            <p:cNvPr id="10" name="Прямоугольник 9">
              <a:extLst>
                <a:ext uri="{FF2B5EF4-FFF2-40B4-BE49-F238E27FC236}">
                  <a16:creationId xmlns:a16="http://schemas.microsoft.com/office/drawing/2014/main"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Блок-схема: объединение 10">
              <a:extLst>
                <a:ext uri="{FF2B5EF4-FFF2-40B4-BE49-F238E27FC236}">
                  <a16:creationId xmlns:a16="http://schemas.microsoft.com/office/drawing/2014/main"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2" name="Группа 11">
            <a:extLst>
              <a:ext uri="{FF2B5EF4-FFF2-40B4-BE49-F238E27FC236}">
                <a16:creationId xmlns:a16="http://schemas.microsoft.com/office/drawing/2014/main" id="{F77822EB-8A6C-4A70-8594-303E6651250C}"/>
              </a:ext>
            </a:extLst>
          </p:cNvPr>
          <p:cNvGrpSpPr/>
          <p:nvPr userDrawn="1"/>
        </p:nvGrpSpPr>
        <p:grpSpPr>
          <a:xfrm>
            <a:off x="9382650" y="6596925"/>
            <a:ext cx="2844750" cy="274500"/>
            <a:chOff x="9347250" y="6571200"/>
            <a:chExt cx="2844750" cy="274500"/>
          </a:xfrm>
          <a:solidFill>
            <a:schemeClr val="tx2"/>
          </a:solidFill>
        </p:grpSpPr>
        <p:sp>
          <p:nvSpPr>
            <p:cNvPr id="13" name="Прямоугольник 12">
              <a:extLst>
                <a:ext uri="{FF2B5EF4-FFF2-40B4-BE49-F238E27FC236}">
                  <a16:creationId xmlns:a16="http://schemas.microsoft.com/office/drawing/2014/main"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Блок-схема: объединение 13">
              <a:extLst>
                <a:ext uri="{FF2B5EF4-FFF2-40B4-BE49-F238E27FC236}">
                  <a16:creationId xmlns:a16="http://schemas.microsoft.com/office/drawing/2014/main"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6" name="Текст 18">
            <a:extLst>
              <a:ext uri="{FF2B5EF4-FFF2-40B4-BE49-F238E27FC236}">
                <a16:creationId xmlns:a16="http://schemas.microsoft.com/office/drawing/2014/main" id="{57C0137E-3F0D-4D70-B2CA-0E5AD27AD19D}"/>
              </a:ext>
            </a:extLst>
          </p:cNvPr>
          <p:cNvSpPr>
            <a:spLocks noGrp="1"/>
          </p:cNvSpPr>
          <p:nvPr>
            <p:ph type="body" sz="quarter" idx="14"/>
          </p:nvPr>
        </p:nvSpPr>
        <p:spPr>
          <a:xfrm>
            <a:off x="838200" y="2033588"/>
            <a:ext cx="10444163" cy="404971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34706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CBB7FDFF-D2AD-4235-A46C-DC66DD4D1013}"/>
              </a:ext>
            </a:extLst>
          </p:cNvPr>
          <p:cNvSpPr/>
          <p:nvPr userDrawn="1"/>
        </p:nvSpPr>
        <p:spPr>
          <a:xfrm>
            <a:off x="0" y="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solidFill>
            </a:endParaRPr>
          </a:p>
        </p:txBody>
      </p:sp>
      <p:sp>
        <p:nvSpPr>
          <p:cNvPr id="10" name="Текст 9">
            <a:extLst>
              <a:ext uri="{FF2B5EF4-FFF2-40B4-BE49-F238E27FC236}">
                <a16:creationId xmlns:a16="http://schemas.microsoft.com/office/drawing/2014/main" id="{4070D4A9-B599-4348-B256-0E428B8B824E}"/>
              </a:ext>
            </a:extLst>
          </p:cNvPr>
          <p:cNvSpPr>
            <a:spLocks noGrp="1"/>
          </p:cNvSpPr>
          <p:nvPr>
            <p:ph type="body" sz="quarter" idx="10"/>
          </p:nvPr>
        </p:nvSpPr>
        <p:spPr>
          <a:xfrm>
            <a:off x="785813" y="1314450"/>
            <a:ext cx="10664825" cy="10350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2" name="Текст 11">
            <a:extLst>
              <a:ext uri="{FF2B5EF4-FFF2-40B4-BE49-F238E27FC236}">
                <a16:creationId xmlns:a16="http://schemas.microsoft.com/office/drawing/2014/main" id="{6EF77BD0-0A00-4EB4-9CDD-5A98ACBE159B}"/>
              </a:ext>
            </a:extLst>
          </p:cNvPr>
          <p:cNvSpPr>
            <a:spLocks noGrp="1"/>
          </p:cNvSpPr>
          <p:nvPr>
            <p:ph type="body" sz="quarter" idx="11"/>
          </p:nvPr>
        </p:nvSpPr>
        <p:spPr>
          <a:xfrm>
            <a:off x="838200" y="2843213"/>
            <a:ext cx="10612438" cy="37814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3" name="Заголовок 12">
            <a:extLst>
              <a:ext uri="{FF2B5EF4-FFF2-40B4-BE49-F238E27FC236}">
                <a16:creationId xmlns:a16="http://schemas.microsoft.com/office/drawing/2014/main" id="{A9322F2F-857E-4FE4-BE4D-D21B4515EC5F}"/>
              </a:ext>
            </a:extLst>
          </p:cNvPr>
          <p:cNvSpPr>
            <a:spLocks noGrp="1"/>
          </p:cNvSpPr>
          <p:nvPr>
            <p:ph type="title"/>
          </p:nvPr>
        </p:nvSpPr>
        <p:spPr/>
        <p:txBody>
          <a:bodyPr/>
          <a:lstStyle>
            <a:lvl1pPr>
              <a:defRPr>
                <a:solidFill>
                  <a:schemeClr val="accent3"/>
                </a:solidFill>
              </a:defRPr>
            </a:lvl1pPr>
          </a:lstStyle>
          <a:p>
            <a:r>
              <a:rPr lang="ru-RU" dirty="0"/>
              <a:t>Образец заголовка</a:t>
            </a:r>
          </a:p>
        </p:txBody>
      </p:sp>
    </p:spTree>
    <p:extLst>
      <p:ext uri="{BB962C8B-B14F-4D97-AF65-F5344CB8AC3E}">
        <p14:creationId xmlns:p14="http://schemas.microsoft.com/office/powerpoint/2010/main" val="235216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CBB7FDFF-D2AD-4235-A46C-DC66DD4D1013}"/>
              </a:ext>
            </a:extLst>
          </p:cNvPr>
          <p:cNvSpPr/>
          <p:nvPr userDrawn="1"/>
        </p:nvSpPr>
        <p:spPr>
          <a:xfrm>
            <a:off x="0" y="450900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solidFill>
            </a:endParaRPr>
          </a:p>
        </p:txBody>
      </p:sp>
      <p:sp>
        <p:nvSpPr>
          <p:cNvPr id="10" name="Текст 9">
            <a:extLst>
              <a:ext uri="{FF2B5EF4-FFF2-40B4-BE49-F238E27FC236}">
                <a16:creationId xmlns:a16="http://schemas.microsoft.com/office/drawing/2014/main" id="{4070D4A9-B599-4348-B256-0E428B8B824E}"/>
              </a:ext>
            </a:extLst>
          </p:cNvPr>
          <p:cNvSpPr>
            <a:spLocks noGrp="1"/>
          </p:cNvSpPr>
          <p:nvPr>
            <p:ph type="body" sz="quarter" idx="10"/>
          </p:nvPr>
        </p:nvSpPr>
        <p:spPr>
          <a:xfrm>
            <a:off x="785813" y="1314450"/>
            <a:ext cx="10664825" cy="29245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Заголовок 3">
            <a:extLst>
              <a:ext uri="{FF2B5EF4-FFF2-40B4-BE49-F238E27FC236}">
                <a16:creationId xmlns:a16="http://schemas.microsoft.com/office/drawing/2014/main" id="{1D6F7538-3390-41DD-B230-F5083FB829A9}"/>
              </a:ext>
            </a:extLst>
          </p:cNvPr>
          <p:cNvSpPr>
            <a:spLocks noGrp="1"/>
          </p:cNvSpPr>
          <p:nvPr>
            <p:ph type="title"/>
          </p:nvPr>
        </p:nvSpPr>
        <p:spPr>
          <a:xfrm>
            <a:off x="785813" y="55937"/>
            <a:ext cx="10515600" cy="917937"/>
          </a:xfrm>
        </p:spPr>
        <p:txBody>
          <a:bodyPr/>
          <a:lstStyle/>
          <a:p>
            <a:r>
              <a:rPr lang="ru-RU"/>
              <a:t>Образец заголовка</a:t>
            </a:r>
          </a:p>
        </p:txBody>
      </p:sp>
    </p:spTree>
    <p:extLst>
      <p:ext uri="{BB962C8B-B14F-4D97-AF65-F5344CB8AC3E}">
        <p14:creationId xmlns:p14="http://schemas.microsoft.com/office/powerpoint/2010/main" val="168257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AB6D58-97DC-44E4-9E0A-561EED96B0BA}"/>
              </a:ext>
            </a:extLst>
          </p:cNvPr>
          <p:cNvSpPr>
            <a:spLocks noGrp="1"/>
          </p:cNvSpPr>
          <p:nvPr>
            <p:ph type="title"/>
          </p:nvPr>
        </p:nvSpPr>
        <p:spPr>
          <a:xfrm>
            <a:off x="3621000" y="365125"/>
            <a:ext cx="7732800" cy="1038875"/>
          </a:xfrm>
        </p:spPr>
        <p:txBody>
          <a:bodyPr/>
          <a:lstStyle/>
          <a:p>
            <a:r>
              <a:rPr lang="ru-RU"/>
              <a:t>Образец заголовка</a:t>
            </a:r>
          </a:p>
        </p:txBody>
      </p:sp>
      <p:sp>
        <p:nvSpPr>
          <p:cNvPr id="6" name="Прямоугольник 5">
            <a:extLst>
              <a:ext uri="{FF2B5EF4-FFF2-40B4-BE49-F238E27FC236}">
                <a16:creationId xmlns:a16="http://schemas.microsoft.com/office/drawing/2014/main" id="{CBB7FDFF-D2AD-4235-A46C-DC66DD4D1013}"/>
              </a:ext>
            </a:extLst>
          </p:cNvPr>
          <p:cNvSpPr/>
          <p:nvPr userDrawn="1"/>
        </p:nvSpPr>
        <p:spPr>
          <a:xfrm>
            <a:off x="0" y="0"/>
            <a:ext cx="285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Текст 3">
            <a:extLst>
              <a:ext uri="{FF2B5EF4-FFF2-40B4-BE49-F238E27FC236}">
                <a16:creationId xmlns:a16="http://schemas.microsoft.com/office/drawing/2014/main" id="{3E46014F-1F57-473C-840B-91CF6FA9A71D}"/>
              </a:ext>
            </a:extLst>
          </p:cNvPr>
          <p:cNvSpPr>
            <a:spLocks noGrp="1"/>
          </p:cNvSpPr>
          <p:nvPr>
            <p:ph type="body" sz="quarter" idx="10"/>
          </p:nvPr>
        </p:nvSpPr>
        <p:spPr>
          <a:xfrm>
            <a:off x="3576638" y="1673225"/>
            <a:ext cx="7785100" cy="495141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3395687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721462-A9E1-4536-9F2D-B2F8F2185D48}"/>
              </a:ext>
            </a:extLst>
          </p:cNvPr>
          <p:cNvSpPr>
            <a:spLocks noGrp="1"/>
          </p:cNvSpPr>
          <p:nvPr>
            <p:ph type="title"/>
          </p:nvPr>
        </p:nvSpPr>
        <p:spPr>
          <a:xfrm>
            <a:off x="6095998" y="365125"/>
            <a:ext cx="5257801" cy="1325563"/>
          </a:xfrm>
        </p:spPr>
        <p:txBody>
          <a:bodyPr/>
          <a:lstStyle>
            <a:lvl1pPr>
              <a:defRPr b="1">
                <a:solidFill>
                  <a:schemeClr val="accent1"/>
                </a:solidFill>
              </a:defRPr>
            </a:lvl1pPr>
          </a:lstStyle>
          <a:p>
            <a:r>
              <a:rPr lang="ru-RU" dirty="0"/>
              <a:t>Образец заголовка</a:t>
            </a:r>
          </a:p>
        </p:txBody>
      </p:sp>
      <p:sp>
        <p:nvSpPr>
          <p:cNvPr id="3" name="Дата 2">
            <a:extLst>
              <a:ext uri="{FF2B5EF4-FFF2-40B4-BE49-F238E27FC236}">
                <a16:creationId xmlns:a16="http://schemas.microsoft.com/office/drawing/2014/main" id="{A18D8509-D379-49B3-A4FE-EDBEE0641797}"/>
              </a:ext>
            </a:extLst>
          </p:cNvPr>
          <p:cNvSpPr>
            <a:spLocks noGrp="1"/>
          </p:cNvSpPr>
          <p:nvPr>
            <p:ph type="dt" sz="half" idx="10"/>
          </p:nvPr>
        </p:nvSpPr>
        <p:spPr/>
        <p:txBody>
          <a:bodyPr/>
          <a:lstStyle>
            <a:lvl1pPr>
              <a:defRPr>
                <a:solidFill>
                  <a:schemeClr val="accent1"/>
                </a:solidFill>
              </a:defRPr>
            </a:lvl1pPr>
          </a:lstStyle>
          <a:p>
            <a:fld id="{90FB3E60-2F82-4C12-95B3-7ACC1B0E5862}" type="datetimeFigureOut">
              <a:rPr lang="ru-RU" smtClean="0"/>
              <a:pPr/>
              <a:t>21.04.2026</a:t>
            </a:fld>
            <a:endParaRPr lang="ru-RU"/>
          </a:p>
        </p:txBody>
      </p:sp>
      <p:sp>
        <p:nvSpPr>
          <p:cNvPr id="6" name="Прямоугольник 5">
            <a:extLst>
              <a:ext uri="{FF2B5EF4-FFF2-40B4-BE49-F238E27FC236}">
                <a16:creationId xmlns:a16="http://schemas.microsoft.com/office/drawing/2014/main" id="{1D1B458C-BFE5-4FED-890B-A3C81CBD9E00}"/>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7" name="Прямоугольник 6">
            <a:extLst>
              <a:ext uri="{FF2B5EF4-FFF2-40B4-BE49-F238E27FC236}">
                <a16:creationId xmlns:a16="http://schemas.microsoft.com/office/drawing/2014/main" id="{474EC097-BE1E-47C5-A4A4-558BFD9F9C06}"/>
              </a:ext>
            </a:extLst>
          </p:cNvPr>
          <p:cNvSpPr/>
          <p:nvPr userDrawn="1"/>
        </p:nvSpPr>
        <p:spPr>
          <a:xfrm>
            <a:off x="12450" y="6772425"/>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8" name="Рисунок 2">
            <a:extLst>
              <a:ext uri="{FF2B5EF4-FFF2-40B4-BE49-F238E27FC236}">
                <a16:creationId xmlns:a16="http://schemas.microsoft.com/office/drawing/2014/main" id="{17DD4B55-CA6E-4B68-97C9-646C6EC1FBE1}"/>
              </a:ext>
            </a:extLst>
          </p:cNvPr>
          <p:cNvSpPr>
            <a:spLocks noGrp="1"/>
          </p:cNvSpPr>
          <p:nvPr>
            <p:ph type="pic" sz="quarter" idx="13"/>
          </p:nvPr>
        </p:nvSpPr>
        <p:spPr>
          <a:xfrm>
            <a:off x="20850" y="-575"/>
            <a:ext cx="5186362" cy="6858575"/>
          </a:xfrm>
          <a:solidFill>
            <a:schemeClr val="bg1"/>
          </a:solidFill>
        </p:spPr>
        <p:txBody>
          <a:bodyPr/>
          <a:lstStyle>
            <a:lvl1pPr>
              <a:defRPr>
                <a:solidFill>
                  <a:schemeClr val="accent1"/>
                </a:solidFill>
              </a:defRPr>
            </a:lvl1pPr>
          </a:lstStyle>
          <a:p>
            <a:endParaRPr lang="ru-RU"/>
          </a:p>
        </p:txBody>
      </p:sp>
      <p:grpSp>
        <p:nvGrpSpPr>
          <p:cNvPr id="9" name="Группа 8">
            <a:extLst>
              <a:ext uri="{FF2B5EF4-FFF2-40B4-BE49-F238E27FC236}">
                <a16:creationId xmlns:a16="http://schemas.microsoft.com/office/drawing/2014/main" id="{ECD6CA42-8F84-4EF7-AC44-C6D7CA7B5256}"/>
              </a:ext>
            </a:extLst>
          </p:cNvPr>
          <p:cNvGrpSpPr/>
          <p:nvPr userDrawn="1"/>
        </p:nvGrpSpPr>
        <p:grpSpPr>
          <a:xfrm>
            <a:off x="5207212" y="36075"/>
            <a:ext cx="2844750" cy="274500"/>
            <a:chOff x="5228062" y="49500"/>
            <a:chExt cx="2844750" cy="274500"/>
          </a:xfrm>
          <a:solidFill>
            <a:schemeClr val="accent1"/>
          </a:solidFill>
        </p:grpSpPr>
        <p:sp>
          <p:nvSpPr>
            <p:cNvPr id="10" name="Прямоугольник 9">
              <a:extLst>
                <a:ext uri="{FF2B5EF4-FFF2-40B4-BE49-F238E27FC236}">
                  <a16:creationId xmlns:a16="http://schemas.microsoft.com/office/drawing/2014/main"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1" name="Блок-схема: объединение 10">
              <a:extLst>
                <a:ext uri="{FF2B5EF4-FFF2-40B4-BE49-F238E27FC236}">
                  <a16:creationId xmlns:a16="http://schemas.microsoft.com/office/drawing/2014/main"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2" name="Группа 11">
            <a:extLst>
              <a:ext uri="{FF2B5EF4-FFF2-40B4-BE49-F238E27FC236}">
                <a16:creationId xmlns:a16="http://schemas.microsoft.com/office/drawing/2014/main" id="{F77822EB-8A6C-4A70-8594-303E6651250C}"/>
              </a:ext>
            </a:extLst>
          </p:cNvPr>
          <p:cNvGrpSpPr/>
          <p:nvPr userDrawn="1"/>
        </p:nvGrpSpPr>
        <p:grpSpPr>
          <a:xfrm>
            <a:off x="9382650" y="6596925"/>
            <a:ext cx="2844750" cy="274500"/>
            <a:chOff x="9347250" y="6571200"/>
            <a:chExt cx="2844750" cy="274500"/>
          </a:xfrm>
          <a:solidFill>
            <a:schemeClr val="accent1"/>
          </a:solidFill>
        </p:grpSpPr>
        <p:sp>
          <p:nvSpPr>
            <p:cNvPr id="13" name="Прямоугольник 12">
              <a:extLst>
                <a:ext uri="{FF2B5EF4-FFF2-40B4-BE49-F238E27FC236}">
                  <a16:creationId xmlns:a16="http://schemas.microsoft.com/office/drawing/2014/main"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4" name="Блок-схема: объединение 13">
              <a:extLst>
                <a:ext uri="{FF2B5EF4-FFF2-40B4-BE49-F238E27FC236}">
                  <a16:creationId xmlns:a16="http://schemas.microsoft.com/office/drawing/2014/main"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
        <p:nvSpPr>
          <p:cNvPr id="16" name="Текст 18">
            <a:extLst>
              <a:ext uri="{FF2B5EF4-FFF2-40B4-BE49-F238E27FC236}">
                <a16:creationId xmlns:a16="http://schemas.microsoft.com/office/drawing/2014/main" id="{57C0137E-3F0D-4D70-B2CA-0E5AD27AD19D}"/>
              </a:ext>
            </a:extLst>
          </p:cNvPr>
          <p:cNvSpPr>
            <a:spLocks noGrp="1"/>
          </p:cNvSpPr>
          <p:nvPr>
            <p:ph type="body" sz="quarter" idx="14"/>
          </p:nvPr>
        </p:nvSpPr>
        <p:spPr>
          <a:xfrm>
            <a:off x="6096000" y="2033588"/>
            <a:ext cx="5186363" cy="4049712"/>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84459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Пустой слайд">
    <p:bg>
      <p:bgPr>
        <a:solidFill>
          <a:schemeClr val="bg1"/>
        </a:solidFill>
        <a:effectLst/>
      </p:bgPr>
    </p:bg>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595E16D1-998B-48A7-9C66-2F192101B82F}"/>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6" name="Прямоугольник 5">
            <a:extLst>
              <a:ext uri="{FF2B5EF4-FFF2-40B4-BE49-F238E27FC236}">
                <a16:creationId xmlns:a16="http://schemas.microsoft.com/office/drawing/2014/main" id="{548120B5-0C92-46E1-BAA0-BA8A5399D9C2}"/>
              </a:ext>
            </a:extLst>
          </p:cNvPr>
          <p:cNvSpPr/>
          <p:nvPr userDrawn="1"/>
        </p:nvSpPr>
        <p:spPr>
          <a:xfrm>
            <a:off x="0" y="675900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7" name="Группа 6">
            <a:extLst>
              <a:ext uri="{FF2B5EF4-FFF2-40B4-BE49-F238E27FC236}">
                <a16:creationId xmlns:a16="http://schemas.microsoft.com/office/drawing/2014/main" id="{7BF0CE19-D07F-45F4-8B53-F4AE3EAC0AF5}"/>
              </a:ext>
            </a:extLst>
          </p:cNvPr>
          <p:cNvGrpSpPr/>
          <p:nvPr userDrawn="1"/>
        </p:nvGrpSpPr>
        <p:grpSpPr>
          <a:xfrm>
            <a:off x="4161000" y="150"/>
            <a:ext cx="2844750" cy="286020"/>
            <a:chOff x="9347250" y="37980"/>
            <a:chExt cx="2844750" cy="286020"/>
          </a:xfrm>
          <a:solidFill>
            <a:schemeClr val="accent1"/>
          </a:solidFill>
        </p:grpSpPr>
        <p:sp>
          <p:nvSpPr>
            <p:cNvPr id="8" name="Прямоугольник 7">
              <a:extLst>
                <a:ext uri="{FF2B5EF4-FFF2-40B4-BE49-F238E27FC236}">
                  <a16:creationId xmlns:a16="http://schemas.microsoft.com/office/drawing/2014/main" id="{56D0ED7C-6F6D-4A0C-B5BF-D4C886121974}"/>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9" name="Блок-схема: объединение 8">
              <a:extLst>
                <a:ext uri="{FF2B5EF4-FFF2-40B4-BE49-F238E27FC236}">
                  <a16:creationId xmlns:a16="http://schemas.microsoft.com/office/drawing/2014/main" id="{F6313D72-2173-410E-9DAC-5F683BF77D8C}"/>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0" name="Группа 9">
            <a:extLst>
              <a:ext uri="{FF2B5EF4-FFF2-40B4-BE49-F238E27FC236}">
                <a16:creationId xmlns:a16="http://schemas.microsoft.com/office/drawing/2014/main" id="{9D0FFF0F-DED0-4533-AA04-278237E63B65}"/>
              </a:ext>
            </a:extLst>
          </p:cNvPr>
          <p:cNvGrpSpPr/>
          <p:nvPr userDrawn="1"/>
        </p:nvGrpSpPr>
        <p:grpSpPr>
          <a:xfrm>
            <a:off x="-35250" y="6583500"/>
            <a:ext cx="2844750" cy="274500"/>
            <a:chOff x="-35250" y="6583500"/>
            <a:chExt cx="2844750" cy="274500"/>
          </a:xfrm>
          <a:solidFill>
            <a:schemeClr val="accent1"/>
          </a:solidFill>
        </p:grpSpPr>
        <p:sp>
          <p:nvSpPr>
            <p:cNvPr id="11" name="Прямоугольник 10">
              <a:extLst>
                <a:ext uri="{FF2B5EF4-FFF2-40B4-BE49-F238E27FC236}">
                  <a16:creationId xmlns:a16="http://schemas.microsoft.com/office/drawing/2014/main" id="{01E034F0-B288-495E-B8C4-5A4D6270B72C}"/>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2" name="Блок-схема: объединение 11">
              <a:extLst>
                <a:ext uri="{FF2B5EF4-FFF2-40B4-BE49-F238E27FC236}">
                  <a16:creationId xmlns:a16="http://schemas.microsoft.com/office/drawing/2014/main" id="{7F3095C1-9AE8-47F3-8F8B-8B149C02C892}"/>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
        <p:nvSpPr>
          <p:cNvPr id="13" name="Рисунок 2">
            <a:extLst>
              <a:ext uri="{FF2B5EF4-FFF2-40B4-BE49-F238E27FC236}">
                <a16:creationId xmlns:a16="http://schemas.microsoft.com/office/drawing/2014/main" id="{9563E350-4964-48DA-95EE-507A76F6014F}"/>
              </a:ext>
            </a:extLst>
          </p:cNvPr>
          <p:cNvSpPr>
            <a:spLocks noGrp="1"/>
          </p:cNvSpPr>
          <p:nvPr>
            <p:ph type="pic" sz="quarter" idx="10"/>
          </p:nvPr>
        </p:nvSpPr>
        <p:spPr>
          <a:xfrm>
            <a:off x="7005638" y="9000"/>
            <a:ext cx="5186362" cy="3330000"/>
          </a:xfrm>
        </p:spPr>
        <p:txBody>
          <a:bodyPr/>
          <a:lstStyle>
            <a:lvl1pPr>
              <a:defRPr>
                <a:solidFill>
                  <a:schemeClr val="accent1"/>
                </a:solidFill>
              </a:defRPr>
            </a:lvl1pPr>
          </a:lstStyle>
          <a:p>
            <a:endParaRPr lang="ru-RU"/>
          </a:p>
        </p:txBody>
      </p:sp>
      <p:sp>
        <p:nvSpPr>
          <p:cNvPr id="14" name="Заголовок 16">
            <a:extLst>
              <a:ext uri="{FF2B5EF4-FFF2-40B4-BE49-F238E27FC236}">
                <a16:creationId xmlns:a16="http://schemas.microsoft.com/office/drawing/2014/main" id="{E44DF226-C979-4C53-9AB3-F30F19A61E56}"/>
              </a:ext>
            </a:extLst>
          </p:cNvPr>
          <p:cNvSpPr>
            <a:spLocks noGrp="1"/>
          </p:cNvSpPr>
          <p:nvPr>
            <p:ph type="title"/>
          </p:nvPr>
        </p:nvSpPr>
        <p:spPr>
          <a:xfrm>
            <a:off x="664987" y="485501"/>
            <a:ext cx="5257800" cy="1325563"/>
          </a:xfrm>
        </p:spPr>
        <p:txBody>
          <a:bodyPr/>
          <a:lstStyle>
            <a:lvl1pPr>
              <a:defRPr b="1">
                <a:solidFill>
                  <a:schemeClr val="accent1"/>
                </a:solidFill>
              </a:defRPr>
            </a:lvl1pPr>
          </a:lstStyle>
          <a:p>
            <a:r>
              <a:rPr lang="ru-RU" dirty="0"/>
              <a:t>Образец заголовка</a:t>
            </a:r>
          </a:p>
        </p:txBody>
      </p:sp>
      <p:sp>
        <p:nvSpPr>
          <p:cNvPr id="15" name="Текст 18">
            <a:extLst>
              <a:ext uri="{FF2B5EF4-FFF2-40B4-BE49-F238E27FC236}">
                <a16:creationId xmlns:a16="http://schemas.microsoft.com/office/drawing/2014/main" id="{C0D997C5-63D2-40A5-8978-8A0E7A482F38}"/>
              </a:ext>
            </a:extLst>
          </p:cNvPr>
          <p:cNvSpPr>
            <a:spLocks noGrp="1"/>
          </p:cNvSpPr>
          <p:nvPr>
            <p:ph type="body" sz="quarter" idx="11"/>
          </p:nvPr>
        </p:nvSpPr>
        <p:spPr>
          <a:xfrm>
            <a:off x="664987" y="2153964"/>
            <a:ext cx="5186363" cy="4049712"/>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6" name="Рисунок 2">
            <a:extLst>
              <a:ext uri="{FF2B5EF4-FFF2-40B4-BE49-F238E27FC236}">
                <a16:creationId xmlns:a16="http://schemas.microsoft.com/office/drawing/2014/main" id="{0DC8507B-223A-4D10-9873-5F8CBA1FA68A}"/>
              </a:ext>
            </a:extLst>
          </p:cNvPr>
          <p:cNvSpPr>
            <a:spLocks noGrp="1"/>
          </p:cNvSpPr>
          <p:nvPr>
            <p:ph type="pic" sz="quarter" idx="12"/>
          </p:nvPr>
        </p:nvSpPr>
        <p:spPr>
          <a:xfrm>
            <a:off x="6984638" y="3519000"/>
            <a:ext cx="5186362" cy="3330000"/>
          </a:xfrm>
        </p:spPr>
        <p:txBody>
          <a:bodyPr/>
          <a:lstStyle>
            <a:lvl1pPr>
              <a:defRPr>
                <a:solidFill>
                  <a:schemeClr val="accent1"/>
                </a:solidFill>
              </a:defRPr>
            </a:lvl1pPr>
          </a:lstStyle>
          <a:p>
            <a:endParaRPr lang="ru-RU"/>
          </a:p>
        </p:txBody>
      </p:sp>
    </p:spTree>
    <p:extLst>
      <p:ext uri="{BB962C8B-B14F-4D97-AF65-F5344CB8AC3E}">
        <p14:creationId xmlns:p14="http://schemas.microsoft.com/office/powerpoint/2010/main" val="389263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C31BDB-50F3-43CA-877E-F9C7672D8469}"/>
              </a:ext>
            </a:extLst>
          </p:cNvPr>
          <p:cNvSpPr>
            <a:spLocks noGrp="1"/>
          </p:cNvSpPr>
          <p:nvPr>
            <p:ph type="title"/>
          </p:nvPr>
        </p:nvSpPr>
        <p:spPr/>
        <p:txBody>
          <a:bodyPr/>
          <a:lstStyle>
            <a:lvl1pPr>
              <a:defRPr b="1">
                <a:solidFill>
                  <a:schemeClr val="accent1"/>
                </a:solidFill>
              </a:defRPr>
            </a:lvl1pPr>
          </a:lstStyle>
          <a:p>
            <a:r>
              <a:rPr lang="ru-RU" dirty="0"/>
              <a:t>Образец заголовка</a:t>
            </a:r>
          </a:p>
        </p:txBody>
      </p:sp>
      <p:sp>
        <p:nvSpPr>
          <p:cNvPr id="7" name="Объект 2">
            <a:extLst>
              <a:ext uri="{FF2B5EF4-FFF2-40B4-BE49-F238E27FC236}">
                <a16:creationId xmlns:a16="http://schemas.microsoft.com/office/drawing/2014/main" id="{74453DF6-9509-45CB-BD4E-84F90C1C94D0}"/>
              </a:ext>
            </a:extLst>
          </p:cNvPr>
          <p:cNvSpPr>
            <a:spLocks noGrp="1"/>
          </p:cNvSpPr>
          <p:nvPr>
            <p:ph idx="1"/>
          </p:nvPr>
        </p:nvSpPr>
        <p:spPr>
          <a:xfrm>
            <a:off x="838200" y="1825625"/>
            <a:ext cx="10515600" cy="435133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 name="Прямоугольник 9">
            <a:extLst>
              <a:ext uri="{FF2B5EF4-FFF2-40B4-BE49-F238E27FC236}">
                <a16:creationId xmlns:a16="http://schemas.microsoft.com/office/drawing/2014/main" id="{8AF27442-62D0-4CA6-81B4-B7FDDA51A9A2}"/>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11" name="Прямоугольник 10">
            <a:extLst>
              <a:ext uri="{FF2B5EF4-FFF2-40B4-BE49-F238E27FC236}">
                <a16:creationId xmlns:a16="http://schemas.microsoft.com/office/drawing/2014/main" id="{E1FD6AC4-0F96-4D40-B8AD-EF85E9EDE11D}"/>
              </a:ext>
            </a:extLst>
          </p:cNvPr>
          <p:cNvSpPr/>
          <p:nvPr userDrawn="1"/>
        </p:nvSpPr>
        <p:spPr>
          <a:xfrm>
            <a:off x="0" y="675900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12" name="Группа 11">
            <a:extLst>
              <a:ext uri="{FF2B5EF4-FFF2-40B4-BE49-F238E27FC236}">
                <a16:creationId xmlns:a16="http://schemas.microsoft.com/office/drawing/2014/main" id="{73640FF5-D492-4210-9DE4-D7B66426125F}"/>
              </a:ext>
            </a:extLst>
          </p:cNvPr>
          <p:cNvGrpSpPr/>
          <p:nvPr userDrawn="1"/>
        </p:nvGrpSpPr>
        <p:grpSpPr>
          <a:xfrm>
            <a:off x="9347250" y="37980"/>
            <a:ext cx="2844750" cy="286020"/>
            <a:chOff x="9347250" y="37980"/>
            <a:chExt cx="2844750" cy="286020"/>
          </a:xfrm>
          <a:solidFill>
            <a:schemeClr val="accent1"/>
          </a:solidFill>
        </p:grpSpPr>
        <p:sp>
          <p:nvSpPr>
            <p:cNvPr id="13" name="Прямоугольник 12">
              <a:extLst>
                <a:ext uri="{FF2B5EF4-FFF2-40B4-BE49-F238E27FC236}">
                  <a16:creationId xmlns:a16="http://schemas.microsoft.com/office/drawing/2014/main" id="{062B47E0-EF90-4ECC-A73E-6E5DA1F62FCD}"/>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4" name="Блок-схема: объединение 13">
              <a:extLst>
                <a:ext uri="{FF2B5EF4-FFF2-40B4-BE49-F238E27FC236}">
                  <a16:creationId xmlns:a16="http://schemas.microsoft.com/office/drawing/2014/main" id="{2FC4DE4B-558A-425B-A23E-B63E93533558}"/>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5" name="Группа 14">
            <a:extLst>
              <a:ext uri="{FF2B5EF4-FFF2-40B4-BE49-F238E27FC236}">
                <a16:creationId xmlns:a16="http://schemas.microsoft.com/office/drawing/2014/main" id="{D1C3AA05-E7C7-4C27-A908-2E47AFEBA600}"/>
              </a:ext>
            </a:extLst>
          </p:cNvPr>
          <p:cNvGrpSpPr/>
          <p:nvPr userDrawn="1"/>
        </p:nvGrpSpPr>
        <p:grpSpPr>
          <a:xfrm>
            <a:off x="-35250" y="6583500"/>
            <a:ext cx="2844750" cy="274500"/>
            <a:chOff x="-35250" y="6583500"/>
            <a:chExt cx="2844750" cy="274500"/>
          </a:xfrm>
          <a:solidFill>
            <a:schemeClr val="accent1"/>
          </a:solidFill>
        </p:grpSpPr>
        <p:sp>
          <p:nvSpPr>
            <p:cNvPr id="16" name="Прямоугольник 15">
              <a:extLst>
                <a:ext uri="{FF2B5EF4-FFF2-40B4-BE49-F238E27FC236}">
                  <a16:creationId xmlns:a16="http://schemas.microsoft.com/office/drawing/2014/main" id="{D94BF255-53E4-439B-83D0-7DE93A9900DD}"/>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7" name="Блок-схема: объединение 16">
              <a:extLst>
                <a:ext uri="{FF2B5EF4-FFF2-40B4-BE49-F238E27FC236}">
                  <a16:creationId xmlns:a16="http://schemas.microsoft.com/office/drawing/2014/main" id="{E38044D4-D5F4-4E1E-8B74-E24D6E7B2929}"/>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Tree>
    <p:extLst>
      <p:ext uri="{BB962C8B-B14F-4D97-AF65-F5344CB8AC3E}">
        <p14:creationId xmlns:p14="http://schemas.microsoft.com/office/powerpoint/2010/main" val="1819083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bg>
      <p:bgPr>
        <a:solidFill>
          <a:schemeClr val="bg1"/>
        </a:solidFill>
        <a:effectLst/>
      </p:bgPr>
    </p:bg>
    <p:spTree>
      <p:nvGrpSpPr>
        <p:cNvPr id="1" name=""/>
        <p:cNvGrpSpPr/>
        <p:nvPr/>
      </p:nvGrpSpPr>
      <p:grpSpPr>
        <a:xfrm>
          <a:off x="0" y="0"/>
          <a:ext cx="0" cy="0"/>
          <a:chOff x="0" y="0"/>
          <a:chExt cx="0" cy="0"/>
        </a:xfrm>
      </p:grpSpPr>
      <p:sp>
        <p:nvSpPr>
          <p:cNvPr id="16" name="Заголовок 11">
            <a:extLst>
              <a:ext uri="{FF2B5EF4-FFF2-40B4-BE49-F238E27FC236}">
                <a16:creationId xmlns:a16="http://schemas.microsoft.com/office/drawing/2014/main" id="{AC7B45C4-0029-484F-BC10-E13FF56236DF}"/>
              </a:ext>
            </a:extLst>
          </p:cNvPr>
          <p:cNvSpPr>
            <a:spLocks noGrp="1"/>
          </p:cNvSpPr>
          <p:nvPr>
            <p:ph type="title"/>
          </p:nvPr>
        </p:nvSpPr>
        <p:spPr>
          <a:xfrm>
            <a:off x="425450" y="234000"/>
            <a:ext cx="11341100" cy="1035000"/>
          </a:xfrm>
        </p:spPr>
        <p:txBody>
          <a:bodyPr/>
          <a:lstStyle>
            <a:lvl1pPr>
              <a:defRPr>
                <a:solidFill>
                  <a:schemeClr val="accent1"/>
                </a:solidFill>
              </a:defRPr>
            </a:lvl1pPr>
          </a:lstStyle>
          <a:p>
            <a:r>
              <a:rPr lang="ru-RU" dirty="0"/>
              <a:t>Образец заголовка</a:t>
            </a:r>
          </a:p>
        </p:txBody>
      </p:sp>
      <p:sp>
        <p:nvSpPr>
          <p:cNvPr id="17" name="Рисунок 2">
            <a:extLst>
              <a:ext uri="{FF2B5EF4-FFF2-40B4-BE49-F238E27FC236}">
                <a16:creationId xmlns:a16="http://schemas.microsoft.com/office/drawing/2014/main" id="{F8FF044D-1DB9-4B7C-9D24-F0D3A3DD3C0C}"/>
              </a:ext>
            </a:extLst>
          </p:cNvPr>
          <p:cNvSpPr>
            <a:spLocks noGrp="1"/>
          </p:cNvSpPr>
          <p:nvPr>
            <p:ph type="pic" sz="quarter" idx="13"/>
          </p:nvPr>
        </p:nvSpPr>
        <p:spPr>
          <a:xfrm>
            <a:off x="425450" y="2303463"/>
            <a:ext cx="4005550" cy="1620837"/>
          </a:xfrm>
        </p:spPr>
        <p:txBody>
          <a:bodyPr/>
          <a:lstStyle>
            <a:lvl1pPr>
              <a:defRPr>
                <a:solidFill>
                  <a:schemeClr val="accent1"/>
                </a:solidFill>
              </a:defRPr>
            </a:lvl1pPr>
          </a:lstStyle>
          <a:p>
            <a:endParaRPr lang="ru-RU"/>
          </a:p>
        </p:txBody>
      </p:sp>
      <p:sp>
        <p:nvSpPr>
          <p:cNvPr id="18" name="Рисунок 2">
            <a:extLst>
              <a:ext uri="{FF2B5EF4-FFF2-40B4-BE49-F238E27FC236}">
                <a16:creationId xmlns:a16="http://schemas.microsoft.com/office/drawing/2014/main" id="{738784A2-81B9-4C54-8F48-52CB72EF9714}"/>
              </a:ext>
            </a:extLst>
          </p:cNvPr>
          <p:cNvSpPr>
            <a:spLocks noGrp="1"/>
          </p:cNvSpPr>
          <p:nvPr>
            <p:ph type="pic" sz="quarter" idx="14"/>
          </p:nvPr>
        </p:nvSpPr>
        <p:spPr>
          <a:xfrm>
            <a:off x="4595341" y="2303463"/>
            <a:ext cx="4005550" cy="1620837"/>
          </a:xfrm>
        </p:spPr>
        <p:txBody>
          <a:bodyPr/>
          <a:lstStyle>
            <a:lvl1pPr>
              <a:defRPr>
                <a:solidFill>
                  <a:schemeClr val="accent1"/>
                </a:solidFill>
              </a:defRPr>
            </a:lvl1pPr>
          </a:lstStyle>
          <a:p>
            <a:endParaRPr lang="ru-RU"/>
          </a:p>
        </p:txBody>
      </p:sp>
      <p:sp>
        <p:nvSpPr>
          <p:cNvPr id="19" name="Рисунок 2">
            <a:extLst>
              <a:ext uri="{FF2B5EF4-FFF2-40B4-BE49-F238E27FC236}">
                <a16:creationId xmlns:a16="http://schemas.microsoft.com/office/drawing/2014/main" id="{21C4B4FC-EB7C-4B83-9B03-36AC76ADC66E}"/>
              </a:ext>
            </a:extLst>
          </p:cNvPr>
          <p:cNvSpPr>
            <a:spLocks noGrp="1"/>
          </p:cNvSpPr>
          <p:nvPr>
            <p:ph type="pic" sz="quarter" idx="15"/>
          </p:nvPr>
        </p:nvSpPr>
        <p:spPr>
          <a:xfrm>
            <a:off x="8761675" y="2303463"/>
            <a:ext cx="3004875" cy="1620837"/>
          </a:xfrm>
        </p:spPr>
        <p:txBody>
          <a:bodyPr/>
          <a:lstStyle>
            <a:lvl1pPr>
              <a:defRPr>
                <a:solidFill>
                  <a:schemeClr val="accent1"/>
                </a:solidFill>
              </a:defRPr>
            </a:lvl1pPr>
          </a:lstStyle>
          <a:p>
            <a:endParaRPr lang="ru-RU"/>
          </a:p>
        </p:txBody>
      </p:sp>
      <p:sp>
        <p:nvSpPr>
          <p:cNvPr id="20" name="Рисунок 2">
            <a:extLst>
              <a:ext uri="{FF2B5EF4-FFF2-40B4-BE49-F238E27FC236}">
                <a16:creationId xmlns:a16="http://schemas.microsoft.com/office/drawing/2014/main" id="{FC421DAD-9956-40BC-B396-121BDF52207E}"/>
              </a:ext>
            </a:extLst>
          </p:cNvPr>
          <p:cNvSpPr>
            <a:spLocks noGrp="1"/>
          </p:cNvSpPr>
          <p:nvPr>
            <p:ph type="pic" sz="quarter" idx="16"/>
          </p:nvPr>
        </p:nvSpPr>
        <p:spPr>
          <a:xfrm>
            <a:off x="425450" y="4058163"/>
            <a:ext cx="3004875" cy="1620837"/>
          </a:xfrm>
        </p:spPr>
        <p:txBody>
          <a:bodyPr/>
          <a:lstStyle>
            <a:lvl1pPr>
              <a:defRPr>
                <a:solidFill>
                  <a:schemeClr val="accent1"/>
                </a:solidFill>
              </a:defRPr>
            </a:lvl1pPr>
          </a:lstStyle>
          <a:p>
            <a:endParaRPr lang="ru-RU"/>
          </a:p>
        </p:txBody>
      </p:sp>
      <p:sp>
        <p:nvSpPr>
          <p:cNvPr id="21" name="Рисунок 2">
            <a:extLst>
              <a:ext uri="{FF2B5EF4-FFF2-40B4-BE49-F238E27FC236}">
                <a16:creationId xmlns:a16="http://schemas.microsoft.com/office/drawing/2014/main" id="{0596AFFC-6327-4316-8A52-555C5499A3E5}"/>
              </a:ext>
            </a:extLst>
          </p:cNvPr>
          <p:cNvSpPr>
            <a:spLocks noGrp="1"/>
          </p:cNvSpPr>
          <p:nvPr>
            <p:ph type="pic" sz="quarter" idx="17"/>
          </p:nvPr>
        </p:nvSpPr>
        <p:spPr>
          <a:xfrm>
            <a:off x="3606109" y="4058163"/>
            <a:ext cx="4005550" cy="1620837"/>
          </a:xfrm>
        </p:spPr>
        <p:txBody>
          <a:bodyPr/>
          <a:lstStyle>
            <a:lvl1pPr>
              <a:defRPr>
                <a:solidFill>
                  <a:schemeClr val="accent1"/>
                </a:solidFill>
              </a:defRPr>
            </a:lvl1pPr>
          </a:lstStyle>
          <a:p>
            <a:endParaRPr lang="ru-RU"/>
          </a:p>
        </p:txBody>
      </p:sp>
      <p:sp>
        <p:nvSpPr>
          <p:cNvPr id="22" name="Рисунок 2">
            <a:extLst>
              <a:ext uri="{FF2B5EF4-FFF2-40B4-BE49-F238E27FC236}">
                <a16:creationId xmlns:a16="http://schemas.microsoft.com/office/drawing/2014/main" id="{709A8CBC-B10E-4729-8664-C17D4F6947A6}"/>
              </a:ext>
            </a:extLst>
          </p:cNvPr>
          <p:cNvSpPr>
            <a:spLocks noGrp="1"/>
          </p:cNvSpPr>
          <p:nvPr>
            <p:ph type="pic" sz="quarter" idx="18"/>
          </p:nvPr>
        </p:nvSpPr>
        <p:spPr>
          <a:xfrm>
            <a:off x="7776000" y="4058163"/>
            <a:ext cx="4005550" cy="1620837"/>
          </a:xfrm>
        </p:spPr>
        <p:txBody>
          <a:bodyPr/>
          <a:lstStyle>
            <a:lvl1pPr>
              <a:defRPr>
                <a:solidFill>
                  <a:schemeClr val="accent1"/>
                </a:solidFill>
              </a:defRPr>
            </a:lvl1pPr>
          </a:lstStyle>
          <a:p>
            <a:endParaRPr lang="ru-RU"/>
          </a:p>
        </p:txBody>
      </p:sp>
      <p:sp>
        <p:nvSpPr>
          <p:cNvPr id="23" name="Текст 4">
            <a:extLst>
              <a:ext uri="{FF2B5EF4-FFF2-40B4-BE49-F238E27FC236}">
                <a16:creationId xmlns:a16="http://schemas.microsoft.com/office/drawing/2014/main" id="{05550F69-FB7F-4160-902B-8FE3C5C275BB}"/>
              </a:ext>
            </a:extLst>
          </p:cNvPr>
          <p:cNvSpPr>
            <a:spLocks noGrp="1"/>
          </p:cNvSpPr>
          <p:nvPr>
            <p:ph type="body" sz="quarter" idx="19"/>
          </p:nvPr>
        </p:nvSpPr>
        <p:spPr>
          <a:xfrm>
            <a:off x="439739" y="1493838"/>
            <a:ext cx="11341100" cy="62706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77035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s://presentation-creation.ru/"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8E8430-DDB9-4451-9D36-B3AF2E7697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BE93D94-3035-46FC-A88F-4C3D803A53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FC1E060-1FC4-4335-BB7B-E97E627FA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93E2BF-9ADC-477C-B985-ED6A3FE2C52E}" type="datetimeFigureOut">
              <a:rPr lang="ru-RU" smtClean="0"/>
              <a:pPr/>
              <a:t>21.04.2026</a:t>
            </a:fld>
            <a:endParaRPr lang="ru-RU"/>
          </a:p>
        </p:txBody>
      </p:sp>
      <p:sp>
        <p:nvSpPr>
          <p:cNvPr id="5" name="Нижний колонтитул 4">
            <a:extLst>
              <a:ext uri="{FF2B5EF4-FFF2-40B4-BE49-F238E27FC236}">
                <a16:creationId xmlns:a16="http://schemas.microsoft.com/office/drawing/2014/main" id="{66DED04A-12F8-4119-ACB5-AA522965E3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DF0D0D2-7346-4BE2-B3F5-7DE8403A21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424E6-770A-4943-8DFB-C07B33ECB3B4}" type="slidenum">
              <a:rPr lang="ru-RU" smtClean="0"/>
              <a:pPr/>
              <a:t>‹#›</a:t>
            </a:fld>
            <a:endParaRPr lang="ru-RU"/>
          </a:p>
        </p:txBody>
      </p:sp>
      <p:pic>
        <p:nvPicPr>
          <p:cNvPr id="7" name="Рисунок 6">
            <a:hlinkClick r:id="rId21"/>
            <a:extLst>
              <a:ext uri="{FF2B5EF4-FFF2-40B4-BE49-F238E27FC236}">
                <a16:creationId xmlns:a16="http://schemas.microsoft.com/office/drawing/2014/main" id="{43780347-ADC3-4039-95E5-9DAF405C2D48}"/>
              </a:ext>
            </a:extLst>
          </p:cNvPr>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1194000" y="367393"/>
            <a:ext cx="757762" cy="757762"/>
          </a:xfrm>
          <a:prstGeom prst="rect">
            <a:avLst/>
          </a:prstGeom>
        </p:spPr>
      </p:pic>
    </p:spTree>
    <p:extLst>
      <p:ext uri="{BB962C8B-B14F-4D97-AF65-F5344CB8AC3E}">
        <p14:creationId xmlns:p14="http://schemas.microsoft.com/office/powerpoint/2010/main" val="280568907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5" r:id="rId3"/>
    <p:sldLayoutId id="2147483667" r:id="rId4"/>
    <p:sldLayoutId id="2147483666" r:id="rId5"/>
    <p:sldLayoutId id="2147483661" r:id="rId6"/>
    <p:sldLayoutId id="2147483662" r:id="rId7"/>
    <p:sldLayoutId id="2147483663" r:id="rId8"/>
    <p:sldLayoutId id="2147483664"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login.consultant.ru/link/?req=doc&amp;base=LAW&amp;n=312224" TargetMode="External"/><Relationship Id="rId2" Type="http://schemas.openxmlformats.org/officeDocument/2006/relationships/hyperlink" Target="https://login.consultant.ru/link/?req=doc&amp;base=LAW&amp;n=310897&amp;dst=102426" TargetMode="External"/><Relationship Id="rId1" Type="http://schemas.openxmlformats.org/officeDocument/2006/relationships/slideLayout" Target="../slideLayouts/slideLayout2.xml"/><Relationship Id="rId4" Type="http://schemas.openxmlformats.org/officeDocument/2006/relationships/hyperlink" Target="https://login.consultant.ru/link/?req=doc&amp;base=LAW&amp;n=310897&amp;dst=102430"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login.consultant.ru/link/?req=doc&amp;base=LAW&amp;n=310897&amp;dst=102435" TargetMode="External"/><Relationship Id="rId2" Type="http://schemas.openxmlformats.org/officeDocument/2006/relationships/hyperlink" Target="https://login.consultant.ru/link/?req=doc&amp;base=LAW&amp;n=310897&amp;dst=10941" TargetMode="External"/><Relationship Id="rId1" Type="http://schemas.openxmlformats.org/officeDocument/2006/relationships/slideLayout" Target="../slideLayouts/slideLayout2.xml"/><Relationship Id="rId5" Type="http://schemas.openxmlformats.org/officeDocument/2006/relationships/hyperlink" Target="https://login.consultant.ru/link/?req=doc&amp;base=PPN&amp;n=2&amp;dst=112001" TargetMode="External"/><Relationship Id="rId4" Type="http://schemas.openxmlformats.org/officeDocument/2006/relationships/hyperlink" Target="https://login.consultant.ru/link/?req=doc&amp;base=LAW&amp;n=310897&amp;dst=102439"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login.consultant.ru/link/?req=doc&amp;base=LAW&amp;n=310897&amp;dst=102445" TargetMode="External"/><Relationship Id="rId2" Type="http://schemas.openxmlformats.org/officeDocument/2006/relationships/hyperlink" Target="https://login.consultant.ru/link/?req=doc&amp;base=LAW&amp;n=310897&amp;dst=102440" TargetMode="External"/><Relationship Id="rId1" Type="http://schemas.openxmlformats.org/officeDocument/2006/relationships/slideLayout" Target="../slideLayouts/slideLayout2.xml"/><Relationship Id="rId6" Type="http://schemas.openxmlformats.org/officeDocument/2006/relationships/hyperlink" Target="https://login.consultant.ru/link/?req=doc&amp;base=LAW&amp;n=310897&amp;dst=4759" TargetMode="External"/><Relationship Id="rId5" Type="http://schemas.openxmlformats.org/officeDocument/2006/relationships/hyperlink" Target="https://login.consultant.ru/link/?req=doc&amp;base=PPN&amp;n=2&amp;dst=112181" TargetMode="External"/><Relationship Id="rId4" Type="http://schemas.openxmlformats.org/officeDocument/2006/relationships/hyperlink" Target="https://login.consultant.ru/link/?req=doc&amp;base=LAW&amp;n=310897&amp;dst=5802"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login.consultant.ru/link/?req=doc&amp;base=LAW&amp;n=412692&amp;dst=100134" TargetMode="External"/><Relationship Id="rId2" Type="http://schemas.openxmlformats.org/officeDocument/2006/relationships/hyperlink" Target="https://login.consultant.ru/link/?req=doc&amp;base=LAW&amp;n=412692&amp;dst=100098"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login.consultant.ru/link/?req=doc&amp;base=LAW&amp;n=310897&amp;dst=102448" TargetMode="External"/><Relationship Id="rId2" Type="http://schemas.openxmlformats.org/officeDocument/2006/relationships/hyperlink" Target="https://login.consultant.ru/link/?req=doc&amp;base=LAW&amp;n=310897&amp;dst=102450" TargetMode="External"/><Relationship Id="rId1" Type="http://schemas.openxmlformats.org/officeDocument/2006/relationships/slideLayout" Target="../slideLayouts/slideLayout2.xml"/><Relationship Id="rId6" Type="http://schemas.openxmlformats.org/officeDocument/2006/relationships/hyperlink" Target="https://login.consultant.ru/link/?req=doc&amp;base=LAW&amp;n=310897&amp;dst=102449" TargetMode="External"/><Relationship Id="rId5" Type="http://schemas.openxmlformats.org/officeDocument/2006/relationships/hyperlink" Target="https://login.consultant.ru/link/?req=doc&amp;base=LAW&amp;n=310897&amp;dst=2179" TargetMode="External"/><Relationship Id="rId4" Type="http://schemas.openxmlformats.org/officeDocument/2006/relationships/hyperlink" Target="https://login.consultant.ru/link/?req=doc&amp;base=LAW&amp;n=310897&amp;dst=101883"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login.consultant.ru/link/?req=doc&amp;base=LAW&amp;n=310897&amp;dst=9313" TargetMode="External"/><Relationship Id="rId2" Type="http://schemas.openxmlformats.org/officeDocument/2006/relationships/hyperlink" Target="https://login.consultant.ru/link/?req=doc&amp;base=LAW&amp;n=310897&amp;dst=102452" TargetMode="External"/><Relationship Id="rId1" Type="http://schemas.openxmlformats.org/officeDocument/2006/relationships/slideLayout" Target="../slideLayouts/slideLayout2.xml"/><Relationship Id="rId6" Type="http://schemas.openxmlformats.org/officeDocument/2006/relationships/hyperlink" Target="https://login.consultant.ru/link/?req=doc&amp;base=LAW&amp;n=310897&amp;dst=9312" TargetMode="External"/><Relationship Id="rId5" Type="http://schemas.openxmlformats.org/officeDocument/2006/relationships/hyperlink" Target="https://login.consultant.ru/link/?req=doc&amp;base=PPN&amp;n=2&amp;dst=111531" TargetMode="External"/><Relationship Id="rId4" Type="http://schemas.openxmlformats.org/officeDocument/2006/relationships/hyperlink" Target="https://login.consultant.ru/link/?req=doc&amp;base=LAW&amp;n=310897&amp;dst=9314"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login.consultant.ru/link/?req=doc&amp;base=LAW&amp;n=310897&amp;dst=103127" TargetMode="External"/><Relationship Id="rId2" Type="http://schemas.openxmlformats.org/officeDocument/2006/relationships/hyperlink" Target="https://login.consultant.ru/link/?req=doc&amp;base=LAW&amp;n=310897&amp;dst=102464" TargetMode="External"/><Relationship Id="rId1" Type="http://schemas.openxmlformats.org/officeDocument/2006/relationships/slideLayout" Target="../slideLayouts/slideLayout2.xml"/><Relationship Id="rId6" Type="http://schemas.openxmlformats.org/officeDocument/2006/relationships/hyperlink" Target="https://login.consultant.ru/link/?req=doc&amp;base=LAW&amp;n=310897&amp;dst=102465" TargetMode="External"/><Relationship Id="rId5" Type="http://schemas.openxmlformats.org/officeDocument/2006/relationships/hyperlink" Target="https://login.consultant.ru/link/?req=doc&amp;base=LAW&amp;n=310897&amp;dst=1528" TargetMode="External"/><Relationship Id="rId4" Type="http://schemas.openxmlformats.org/officeDocument/2006/relationships/hyperlink" Target="https://login.consultant.ru/link/?req=doc&amp;base=LAW&amp;n=310897&amp;dst=1522"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login.consultant.ru/link/?req=doc&amp;base=LAW&amp;n=310897&amp;dst=101844" TargetMode="External"/><Relationship Id="rId2" Type="http://schemas.openxmlformats.org/officeDocument/2006/relationships/hyperlink" Target="https://login.consultant.ru/link/?req=doc&amp;base=LAW&amp;n=310897&amp;dst=101843" TargetMode="External"/><Relationship Id="rId1" Type="http://schemas.openxmlformats.org/officeDocument/2006/relationships/slideLayout" Target="../slideLayouts/slideLayout2.xml"/><Relationship Id="rId5" Type="http://schemas.openxmlformats.org/officeDocument/2006/relationships/hyperlink" Target="https://login.consultant.ru/link/?req=doc&amp;base=LAW&amp;n=310897&amp;dst=101845" TargetMode="External"/><Relationship Id="rId4" Type="http://schemas.openxmlformats.org/officeDocument/2006/relationships/hyperlink" Target="https://login.consultant.ru/link/?req=doc&amp;base=LAW&amp;n=310897&amp;dst=102988"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login.consultant.ru/link/?req=doc&amp;base=LAW&amp;n=310897&amp;dst=103129" TargetMode="External"/><Relationship Id="rId2" Type="http://schemas.openxmlformats.org/officeDocument/2006/relationships/hyperlink" Target="https://login.consultant.ru/link/?req=doc&amp;base=LAW&amp;n=310897&amp;dst=102466" TargetMode="External"/><Relationship Id="rId1" Type="http://schemas.openxmlformats.org/officeDocument/2006/relationships/slideLayout" Target="../slideLayouts/slideLayout2.xml"/><Relationship Id="rId5" Type="http://schemas.openxmlformats.org/officeDocument/2006/relationships/hyperlink" Target="https://login.consultant.ru/link/?req=doc&amp;base=LAW&amp;n=310897&amp;dst=2259" TargetMode="External"/><Relationship Id="rId4" Type="http://schemas.openxmlformats.org/officeDocument/2006/relationships/hyperlink" Target="https://login.consultant.ru/link/?req=doc&amp;base=LAW&amp;n=310897&amp;dst=1522"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login.consultant.ru/link/?req=doc&amp;base=LAW&amp;n=310897&amp;dst=1519" TargetMode="External"/><Relationship Id="rId2" Type="http://schemas.openxmlformats.org/officeDocument/2006/relationships/hyperlink" Target="https://login.consultant.ru/link/?req=doc&amp;base=LAW&amp;n=310897&amp;dst=102467" TargetMode="External"/><Relationship Id="rId1" Type="http://schemas.openxmlformats.org/officeDocument/2006/relationships/slideLayout" Target="../slideLayouts/slideLayout2.xml"/><Relationship Id="rId6" Type="http://schemas.openxmlformats.org/officeDocument/2006/relationships/hyperlink" Target="https://login.consultant.ru/link/?req=doc&amp;base=LAW&amp;n=310897&amp;dst=1491" TargetMode="External"/><Relationship Id="rId5" Type="http://schemas.openxmlformats.org/officeDocument/2006/relationships/hyperlink" Target="https://login.consultant.ru/link/?req=doc&amp;base=LAW&amp;n=310897&amp;dst=102468" TargetMode="External"/><Relationship Id="rId4" Type="http://schemas.openxmlformats.org/officeDocument/2006/relationships/hyperlink" Target="https://login.consultant.ru/link/?req=doc&amp;base=LAW&amp;n=310897&amp;dst=1522"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login.consultant.ru/link/?req=doc&amp;base=LAW&amp;n=310897&amp;dst=102472" TargetMode="External"/><Relationship Id="rId2" Type="http://schemas.openxmlformats.org/officeDocument/2006/relationships/hyperlink" Target="https://login.consultant.ru/link/?req=doc&amp;base=LAW&amp;n=310897&amp;dst=102471" TargetMode="External"/><Relationship Id="rId1" Type="http://schemas.openxmlformats.org/officeDocument/2006/relationships/slideLayout" Target="../slideLayouts/slideLayout2.xml"/><Relationship Id="rId5" Type="http://schemas.openxmlformats.org/officeDocument/2006/relationships/hyperlink" Target="https://login.consultant.ru/link/?req=doc&amp;base=QUEST&amp;n=151583&amp;dst=100012" TargetMode="External"/><Relationship Id="rId4" Type="http://schemas.openxmlformats.org/officeDocument/2006/relationships/hyperlink" Target="https://login.consultant.ru/link/?req=doc&amp;base=LAW&amp;n=310897&amp;dst=3069"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login.consultant.ru/link/?req=doc&amp;base=LAW&amp;n=310897&amp;dst=102478" TargetMode="External"/><Relationship Id="rId2" Type="http://schemas.openxmlformats.org/officeDocument/2006/relationships/hyperlink" Target="https://login.consultant.ru/link/?req=doc&amp;base=LAW&amp;n=312224" TargetMode="External"/><Relationship Id="rId1" Type="http://schemas.openxmlformats.org/officeDocument/2006/relationships/slideLayout" Target="../slideLayouts/slideLayout2.xml"/><Relationship Id="rId4" Type="http://schemas.openxmlformats.org/officeDocument/2006/relationships/hyperlink" Target="https://login.consultant.ru/link/?req=doc&amp;base=LAW&amp;n=310897&amp;dst=102481"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login.consultant.ru/link/?req=doc&amp;base=LAW&amp;n=310897&amp;dst=102489" TargetMode="External"/><Relationship Id="rId2" Type="http://schemas.openxmlformats.org/officeDocument/2006/relationships/hyperlink" Target="https://login.consultant.ru/link/?req=doc&amp;base=LAW&amp;n=310897&amp;dst=102488" TargetMode="External"/><Relationship Id="rId1" Type="http://schemas.openxmlformats.org/officeDocument/2006/relationships/slideLayout" Target="../slideLayouts/slideLayout2.xml"/><Relationship Id="rId5" Type="http://schemas.openxmlformats.org/officeDocument/2006/relationships/hyperlink" Target="https://login.consultant.ru/link/?req=doc&amp;base=LAW&amp;n=310897&amp;dst=2260" TargetMode="External"/><Relationship Id="rId4" Type="http://schemas.openxmlformats.org/officeDocument/2006/relationships/hyperlink" Target="https://login.consultant.ru/link/?req=doc&amp;base=LAW&amp;n=310897&amp;dst=10249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login.consultant.ru/link/?req=doc&amp;base=LAW&amp;n=310897&amp;dst=9317" TargetMode="External"/><Relationship Id="rId2" Type="http://schemas.openxmlformats.org/officeDocument/2006/relationships/hyperlink" Target="https://login.consultant.ru/link/?req=doc&amp;base=LAW&amp;n=310897&amp;dst=9316" TargetMode="External"/><Relationship Id="rId1" Type="http://schemas.openxmlformats.org/officeDocument/2006/relationships/slideLayout" Target="../slideLayouts/slideLayout2.xml"/><Relationship Id="rId5" Type="http://schemas.openxmlformats.org/officeDocument/2006/relationships/hyperlink" Target="https://login.consultant.ru/link/?req=doc&amp;base=LAW&amp;n=310897&amp;dst=102471" TargetMode="External"/><Relationship Id="rId4" Type="http://schemas.openxmlformats.org/officeDocument/2006/relationships/hyperlink" Target="https://login.consultant.ru/link/?req=doc&amp;base=LAW&amp;n=310897&amp;dst=2261"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consultantplus://offline/ref=4B2F6FC3168B1049104A2BDE8BD328715A2D7D5C54F162524965DC6273C9638756F6273E21A7U0w7N" TargetMode="External"/><Relationship Id="rId2" Type="http://schemas.openxmlformats.org/officeDocument/2006/relationships/hyperlink" Target="consultantplus://offline/ref=4B2F6FC3168B1049104A2BDE8BD328715A2D7D5C54F162524965DC6273C9638756F6273422AFU0w7N"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login.consultant.ru/link/?req=doc&amp;base=LAW&amp;n=412738&amp;dst=12559" TargetMode="External"/><Relationship Id="rId2" Type="http://schemas.openxmlformats.org/officeDocument/2006/relationships/hyperlink" Target="https://login.consultant.ru/link/?req=doc&amp;base=LAW&amp;n=412738&amp;dst=5684" TargetMode="External"/><Relationship Id="rId1" Type="http://schemas.openxmlformats.org/officeDocument/2006/relationships/slideLayout" Target="../slideLayouts/slideLayout2.xml"/><Relationship Id="rId5" Type="http://schemas.openxmlformats.org/officeDocument/2006/relationships/hyperlink" Target="https://login.consultant.ru/link/?req=doc&amp;base=PBI&amp;n=237039&amp;dst=100078" TargetMode="External"/><Relationship Id="rId4" Type="http://schemas.openxmlformats.org/officeDocument/2006/relationships/hyperlink" Target="https://login.consultant.ru/link/?req=doc&amp;base=LAW&amp;n=412738&amp;dst=3298"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login.consultant.ru/link/?req=doc&amp;base=LAW&amp;n=412738&amp;dst=6450" TargetMode="External"/><Relationship Id="rId2" Type="http://schemas.openxmlformats.org/officeDocument/2006/relationships/hyperlink" Target="https://login.consultant.ru/link/?req=doc&amp;base=LAW&amp;n=412738&amp;dst=12480" TargetMode="External"/><Relationship Id="rId1" Type="http://schemas.openxmlformats.org/officeDocument/2006/relationships/slideLayout" Target="../slideLayouts/slideLayout2.xml"/><Relationship Id="rId6" Type="http://schemas.openxmlformats.org/officeDocument/2006/relationships/hyperlink" Target="https://login.consultant.ru/link/?req=doc&amp;base=LAW&amp;n=412738&amp;dst=12482" TargetMode="External"/><Relationship Id="rId5" Type="http://schemas.openxmlformats.org/officeDocument/2006/relationships/hyperlink" Target="https://login.consultant.ru/link/?req=doc&amp;base=LAW&amp;n=301430&amp;dst=100034" TargetMode="External"/><Relationship Id="rId4" Type="http://schemas.openxmlformats.org/officeDocument/2006/relationships/hyperlink" Target="https://login.consultant.ru/link/?req=doc&amp;base=LAW&amp;n=412738&amp;dst=16876"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login.consultant.ru/link/?req=doc&amp;base=LAW&amp;n=412738&amp;dst=20028"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login.consultant.ru/link/?req=doc&amp;base=LAW&amp;n=310897&amp;dst=101974"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login.consultant.ru/link/?req=doc&amp;base=LAW&amp;n=310897&amp;dst=104438"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login.consultant.ru/link/?req=doc&amp;base=PBI&amp;n=237025&amp;dst=100135"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hyperlink" Target="https://login.consultant.ru/link/?req=doc&amp;base=LAW&amp;n=342338&amp;dst=100117"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login.consultant.ru/link/?req=doc&amp;base=LAW&amp;n=310897&amp;dst=102503" TargetMode="External"/><Relationship Id="rId2" Type="http://schemas.openxmlformats.org/officeDocument/2006/relationships/hyperlink" Target="https://login.consultant.ru/link/?req=doc&amp;base=LAW&amp;n=310897&amp;dst=102502" TargetMode="External"/><Relationship Id="rId1" Type="http://schemas.openxmlformats.org/officeDocument/2006/relationships/slideLayout" Target="../slideLayouts/slideLayout2.xml"/><Relationship Id="rId4" Type="http://schemas.openxmlformats.org/officeDocument/2006/relationships/hyperlink" Target="https://login.consultant.ru/link/?req=doc&amp;base=LAW&amp;n=310897&amp;dst=102504"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login.consultant.ru/link/?req=doc&amp;base=LAW&amp;n=310897&amp;dst=102451" TargetMode="External"/><Relationship Id="rId2" Type="http://schemas.openxmlformats.org/officeDocument/2006/relationships/hyperlink" Target="https://login.consultant.ru/link/?req=doc&amp;base=LAW&amp;n=310897&amp;dst=102424" TargetMode="External"/><Relationship Id="rId1" Type="http://schemas.openxmlformats.org/officeDocument/2006/relationships/slideLayout" Target="../slideLayouts/slideLayout2.xml"/><Relationship Id="rId4" Type="http://schemas.openxmlformats.org/officeDocument/2006/relationships/hyperlink" Target="https://login.consultant.ru/link/?req=doc&amp;base=QUEST&amp;n=769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57A3F9B0-C61E-4C60-847E-58C20F285CD3}"/>
              </a:ext>
            </a:extLst>
          </p:cNvPr>
          <p:cNvSpPr/>
          <p:nvPr/>
        </p:nvSpPr>
        <p:spPr>
          <a:xfrm>
            <a:off x="0" y="0"/>
            <a:ext cx="12192000" cy="6858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a:extLst>
              <a:ext uri="{FF2B5EF4-FFF2-40B4-BE49-F238E27FC236}">
                <a16:creationId xmlns:a16="http://schemas.microsoft.com/office/drawing/2014/main" id="{C3A62C24-D04B-48C3-AA2C-139B09BA2CCB}"/>
              </a:ext>
            </a:extLst>
          </p:cNvPr>
          <p:cNvSpPr/>
          <p:nvPr/>
        </p:nvSpPr>
        <p:spPr>
          <a:xfrm>
            <a:off x="1255650" y="723800"/>
            <a:ext cx="9720000" cy="54675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рямоугольник 12">
            <a:extLst>
              <a:ext uri="{FF2B5EF4-FFF2-40B4-BE49-F238E27FC236}">
                <a16:creationId xmlns:a16="http://schemas.microsoft.com/office/drawing/2014/main" id="{B7677A69-23E8-4468-B0C1-F200BA6A0BB0}"/>
              </a:ext>
            </a:extLst>
          </p:cNvPr>
          <p:cNvSpPr/>
          <p:nvPr/>
        </p:nvSpPr>
        <p:spPr>
          <a:xfrm>
            <a:off x="456450" y="257400"/>
            <a:ext cx="11318400" cy="6366600"/>
          </a:xfrm>
          <a:prstGeom prst="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Заголовок 6">
            <a:extLst>
              <a:ext uri="{FF2B5EF4-FFF2-40B4-BE49-F238E27FC236}">
                <a16:creationId xmlns:a16="http://schemas.microsoft.com/office/drawing/2014/main" id="{F517E966-A564-45E1-84EA-531571F5224C}"/>
              </a:ext>
            </a:extLst>
          </p:cNvPr>
          <p:cNvSpPr txBox="1">
            <a:spLocks/>
          </p:cNvSpPr>
          <p:nvPr/>
        </p:nvSpPr>
        <p:spPr>
          <a:xfrm>
            <a:off x="1114722" y="2006711"/>
            <a:ext cx="9809371" cy="16557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solidFill>
                <a:schemeClr val="bg1"/>
              </a:solidFill>
              <a:latin typeface="+mn-lt"/>
              <a:cs typeface="Arial" pitchFamily="34" charset="0"/>
            </a:endParaRPr>
          </a:p>
        </p:txBody>
      </p:sp>
      <p:sp>
        <p:nvSpPr>
          <p:cNvPr id="18" name="Подзаголовок 7">
            <a:extLst>
              <a:ext uri="{FF2B5EF4-FFF2-40B4-BE49-F238E27FC236}">
                <a16:creationId xmlns:a16="http://schemas.microsoft.com/office/drawing/2014/main" id="{E2BDACE4-4494-4579-AE66-C36AE5DA67AB}"/>
              </a:ext>
            </a:extLst>
          </p:cNvPr>
          <p:cNvSpPr txBox="1">
            <a:spLocks/>
          </p:cNvSpPr>
          <p:nvPr/>
        </p:nvSpPr>
        <p:spPr>
          <a:xfrm>
            <a:off x="1310593" y="3356992"/>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ru-RU" sz="1800" b="1" dirty="0">
                <a:solidFill>
                  <a:schemeClr val="bg1"/>
                </a:solidFill>
                <a:latin typeface="Arial" pitchFamily="34" charset="0"/>
                <a:cs typeface="Arial" pitchFamily="34" charset="0"/>
              </a:rPr>
              <a:t>Спикер: Колмакова Полина Владимировна</a:t>
            </a:r>
          </a:p>
          <a:p>
            <a:pPr algn="l"/>
            <a:r>
              <a:rPr lang="ru-RU" sz="1800" dirty="0">
                <a:solidFill>
                  <a:schemeClr val="bg1"/>
                </a:solidFill>
                <a:latin typeface="Arial" pitchFamily="34" charset="0"/>
                <a:cs typeface="Arial" pitchFamily="34" charset="0"/>
              </a:rPr>
              <a:t>ведущий эксперт в области налогообложения, налоговый консультант,</a:t>
            </a:r>
          </a:p>
          <a:p>
            <a:pPr algn="l"/>
            <a:r>
              <a:rPr lang="ru-RU" sz="1800" dirty="0">
                <a:solidFill>
                  <a:schemeClr val="bg1"/>
                </a:solidFill>
                <a:latin typeface="Arial" pitchFamily="34" charset="0"/>
                <a:cs typeface="Arial" pitchFamily="34" charset="0"/>
              </a:rPr>
              <a:t>член Федеральной Палаты налоговых консультантов</a:t>
            </a:r>
          </a:p>
          <a:p>
            <a:pPr algn="l">
              <a:lnSpc>
                <a:spcPct val="100000"/>
              </a:lnSpc>
            </a:pPr>
            <a:endParaRPr lang="ru-RU" sz="1800" dirty="0">
              <a:solidFill>
                <a:schemeClr val="bg1"/>
              </a:solidFill>
            </a:endParaRPr>
          </a:p>
          <a:p>
            <a:pPr algn="l">
              <a:lnSpc>
                <a:spcPct val="100000"/>
              </a:lnSpc>
            </a:pPr>
            <a:endParaRPr lang="ru-RU" sz="1800" dirty="0">
              <a:solidFill>
                <a:schemeClr val="bg1"/>
              </a:solidFill>
            </a:endParaRPr>
          </a:p>
        </p:txBody>
      </p:sp>
      <p:sp>
        <p:nvSpPr>
          <p:cNvPr id="19" name="Текст 7"/>
          <p:cNvSpPr txBox="1">
            <a:spLocks/>
          </p:cNvSpPr>
          <p:nvPr/>
        </p:nvSpPr>
        <p:spPr bwMode="auto">
          <a:xfrm>
            <a:off x="4431000" y="5318175"/>
            <a:ext cx="6323100" cy="873125"/>
          </a:xfrm>
          <a:prstGeom prst="rect">
            <a:avLst/>
          </a:prstGeom>
          <a:noFill/>
          <a:ln w="9525">
            <a:noFill/>
            <a:miter lim="800000"/>
            <a:headEnd/>
            <a:tailEnd/>
          </a:ln>
        </p:spPr>
        <p:txBody>
          <a:bodyPr lIns="100794" tIns="50397" rIns="100794" bIns="50397"/>
          <a:lstStyle/>
          <a:p>
            <a:pPr algn="r">
              <a:buClr>
                <a:srgbClr val="C3260C"/>
              </a:buClr>
              <a:buSzPct val="130000"/>
              <a:buFont typeface="Georgia" pitchFamily="18" charset="0"/>
              <a:buNone/>
              <a:defRPr/>
            </a:pPr>
            <a:r>
              <a:rPr lang="ru-RU" b="1" kern="0" dirty="0">
                <a:solidFill>
                  <a:schemeClr val="bg1"/>
                </a:solidFill>
                <a:latin typeface="Arial" pitchFamily="34" charset="0"/>
                <a:cs typeface="Arial" pitchFamily="34" charset="0"/>
              </a:rPr>
              <a:t>Центр подготовки налоговых консультантов  </a:t>
            </a:r>
          </a:p>
          <a:p>
            <a:pPr algn="r">
              <a:spcBef>
                <a:spcPct val="20000"/>
              </a:spcBef>
              <a:spcAft>
                <a:spcPts val="331"/>
              </a:spcAft>
              <a:buClr>
                <a:srgbClr val="C3260C"/>
              </a:buClr>
              <a:buSzPct val="130000"/>
              <a:defRPr/>
            </a:pPr>
            <a:r>
              <a:rPr lang="ru-RU" b="1" kern="0" dirty="0">
                <a:solidFill>
                  <a:schemeClr val="bg1"/>
                </a:solidFill>
                <a:latin typeface="Arial" pitchFamily="34" charset="0"/>
                <a:cs typeface="Arial" pitchFamily="34" charset="0"/>
              </a:rPr>
              <a:t>(495) 925-03-87 </a:t>
            </a:r>
            <a:r>
              <a:rPr lang="en-US" b="1" kern="0" dirty="0" err="1">
                <a:solidFill>
                  <a:schemeClr val="bg1"/>
                </a:solidFill>
                <a:latin typeface="Arial" pitchFamily="34" charset="0"/>
                <a:cs typeface="Arial" pitchFamily="34" charset="0"/>
              </a:rPr>
              <a:t>nalog</a:t>
            </a:r>
            <a:r>
              <a:rPr lang="ru-RU" b="1" kern="0" dirty="0">
                <a:solidFill>
                  <a:schemeClr val="bg1"/>
                </a:solidFill>
                <a:latin typeface="Arial" pitchFamily="34" charset="0"/>
                <a:cs typeface="Arial" pitchFamily="34" charset="0"/>
              </a:rPr>
              <a:t>@</a:t>
            </a:r>
            <a:r>
              <a:rPr lang="en-US" b="1" kern="0" dirty="0" err="1">
                <a:solidFill>
                  <a:schemeClr val="bg1"/>
                </a:solidFill>
                <a:latin typeface="Arial" pitchFamily="34" charset="0"/>
                <a:cs typeface="Arial" pitchFamily="34" charset="0"/>
              </a:rPr>
              <a:t>cpnk</a:t>
            </a:r>
            <a:r>
              <a:rPr lang="ru-RU" b="1" kern="0" dirty="0">
                <a:solidFill>
                  <a:schemeClr val="bg1"/>
                </a:solidFill>
                <a:latin typeface="Arial" pitchFamily="34" charset="0"/>
                <a:cs typeface="Arial" pitchFamily="34" charset="0"/>
              </a:rPr>
              <a:t>.</a:t>
            </a:r>
            <a:r>
              <a:rPr lang="en-US" b="1" kern="0" dirty="0" err="1">
                <a:solidFill>
                  <a:schemeClr val="bg1"/>
                </a:solidFill>
                <a:latin typeface="Arial" pitchFamily="34" charset="0"/>
                <a:cs typeface="Arial" pitchFamily="34" charset="0"/>
              </a:rPr>
              <a:t>ru</a:t>
            </a:r>
            <a:r>
              <a:rPr lang="en-US" b="1" kern="0" dirty="0">
                <a:solidFill>
                  <a:schemeClr val="bg1"/>
                </a:solidFill>
                <a:latin typeface="Arial" pitchFamily="34" charset="0"/>
                <a:cs typeface="Arial" pitchFamily="34" charset="0"/>
              </a:rPr>
              <a:t> </a:t>
            </a:r>
            <a:r>
              <a:rPr lang="ru-RU" b="1" kern="0" dirty="0">
                <a:solidFill>
                  <a:schemeClr val="bg1"/>
                </a:solidFill>
                <a:latin typeface="Arial" pitchFamily="34" charset="0"/>
                <a:cs typeface="Arial" pitchFamily="34" charset="0"/>
              </a:rPr>
              <a:t> </a:t>
            </a:r>
            <a:r>
              <a:rPr lang="en-US" b="1" kern="0" dirty="0">
                <a:solidFill>
                  <a:schemeClr val="bg1"/>
                </a:solidFill>
                <a:latin typeface="Arial" pitchFamily="34" charset="0"/>
                <a:cs typeface="Arial" pitchFamily="34" charset="0"/>
              </a:rPr>
              <a:t>http</a:t>
            </a:r>
            <a:r>
              <a:rPr lang="ru-RU" b="1" kern="0" dirty="0">
                <a:solidFill>
                  <a:schemeClr val="bg1"/>
                </a:solidFill>
                <a:latin typeface="Arial" pitchFamily="34" charset="0"/>
                <a:cs typeface="Arial" pitchFamily="34" charset="0"/>
              </a:rPr>
              <a:t>://</a:t>
            </a:r>
            <a:r>
              <a:rPr lang="en-US" b="1" kern="0" dirty="0" err="1">
                <a:solidFill>
                  <a:schemeClr val="bg1"/>
                </a:solidFill>
                <a:latin typeface="Arial" pitchFamily="34" charset="0"/>
                <a:cs typeface="Arial" pitchFamily="34" charset="0"/>
              </a:rPr>
              <a:t>cpnk</a:t>
            </a:r>
            <a:r>
              <a:rPr lang="ru-RU" b="1" kern="0" dirty="0">
                <a:solidFill>
                  <a:schemeClr val="bg1"/>
                </a:solidFill>
                <a:latin typeface="Arial" pitchFamily="34" charset="0"/>
                <a:cs typeface="Arial" pitchFamily="34" charset="0"/>
              </a:rPr>
              <a:t>.</a:t>
            </a:r>
            <a:r>
              <a:rPr lang="en-US" b="1" kern="0" dirty="0" err="1">
                <a:solidFill>
                  <a:schemeClr val="bg1"/>
                </a:solidFill>
                <a:latin typeface="Arial" pitchFamily="34" charset="0"/>
                <a:cs typeface="Arial" pitchFamily="34" charset="0"/>
              </a:rPr>
              <a:t>ru</a:t>
            </a:r>
            <a:r>
              <a:rPr lang="ru-RU" b="1" kern="0" dirty="0">
                <a:solidFill>
                  <a:schemeClr val="bg1"/>
                </a:solidFill>
                <a:latin typeface="Arial" pitchFamily="34" charset="0"/>
                <a:cs typeface="Arial" pitchFamily="34" charset="0"/>
              </a:rPr>
              <a:t> </a:t>
            </a:r>
          </a:p>
          <a:p>
            <a:pPr>
              <a:spcBef>
                <a:spcPct val="20000"/>
              </a:spcBef>
              <a:spcAft>
                <a:spcPts val="331"/>
              </a:spcAft>
              <a:buClr>
                <a:srgbClr val="C3260C"/>
              </a:buClr>
              <a:buSzPct val="130000"/>
              <a:defRPr/>
            </a:pPr>
            <a:r>
              <a:rPr lang="ru-RU" kern="0" dirty="0">
                <a:solidFill>
                  <a:schemeClr val="bg1"/>
                </a:solidFill>
                <a:latin typeface="Arial" pitchFamily="34" charset="0"/>
                <a:cs typeface="Arial" pitchFamily="34" charset="0"/>
              </a:rPr>
              <a:t> </a:t>
            </a:r>
          </a:p>
          <a:p>
            <a:pPr>
              <a:spcBef>
                <a:spcPct val="20000"/>
              </a:spcBef>
              <a:spcAft>
                <a:spcPts val="331"/>
              </a:spcAft>
              <a:buClr>
                <a:srgbClr val="C3260C"/>
              </a:buClr>
              <a:buSzPct val="130000"/>
              <a:defRPr/>
            </a:pPr>
            <a:endParaRPr lang="ru-RU" kern="0" dirty="0">
              <a:solidFill>
                <a:schemeClr val="bg1"/>
              </a:solidFill>
              <a:latin typeface="Arial" pitchFamily="34" charset="0"/>
              <a:cs typeface="Arial" pitchFamily="34" charset="0"/>
            </a:endParaRPr>
          </a:p>
        </p:txBody>
      </p:sp>
      <p:sp>
        <p:nvSpPr>
          <p:cNvPr id="2" name="Прямоугольник 1">
            <a:extLst>
              <a:ext uri="{FF2B5EF4-FFF2-40B4-BE49-F238E27FC236}">
                <a16:creationId xmlns:a16="http://schemas.microsoft.com/office/drawing/2014/main" id="{892686D5-7E88-4B20-9B15-705D7187B43B}"/>
              </a:ext>
            </a:extLst>
          </p:cNvPr>
          <p:cNvSpPr/>
          <p:nvPr/>
        </p:nvSpPr>
        <p:spPr>
          <a:xfrm>
            <a:off x="2137285" y="1844824"/>
            <a:ext cx="7956730" cy="769441"/>
          </a:xfrm>
          <a:prstGeom prst="rect">
            <a:avLst/>
          </a:prstGeom>
        </p:spPr>
        <p:txBody>
          <a:bodyPr wrap="none">
            <a:spAutoFit/>
          </a:bodyPr>
          <a:lstStyle/>
          <a:p>
            <a:pPr algn="ctr"/>
            <a:r>
              <a:rPr lang="ru-RU" sz="4400" b="1" dirty="0">
                <a:solidFill>
                  <a:schemeClr val="bg1"/>
                </a:solidFill>
              </a:rPr>
              <a:t>Налог на прибыль организаций</a:t>
            </a:r>
          </a:p>
        </p:txBody>
      </p:sp>
    </p:spTree>
    <p:extLst>
      <p:ext uri="{BB962C8B-B14F-4D97-AF65-F5344CB8AC3E}">
        <p14:creationId xmlns:p14="http://schemas.microsoft.com/office/powerpoint/2010/main" val="1595613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416" y="-171400"/>
            <a:ext cx="10515599" cy="1325563"/>
          </a:xfrm>
        </p:spPr>
        <p:txBody>
          <a:bodyPr>
            <a:normAutofit/>
          </a:bodyPr>
          <a:lstStyle/>
          <a:p>
            <a:r>
              <a:rPr lang="ru-RU" sz="2800" dirty="0">
                <a:latin typeface="+mn-lt"/>
              </a:rPr>
              <a:t>Признание дохода с длительным производственным циклом</a:t>
            </a:r>
          </a:p>
        </p:txBody>
      </p:sp>
      <p:sp>
        <p:nvSpPr>
          <p:cNvPr id="3" name="Текст 2"/>
          <p:cNvSpPr>
            <a:spLocks noGrp="1"/>
          </p:cNvSpPr>
          <p:nvPr>
            <p:ph type="body" sz="quarter" idx="14"/>
          </p:nvPr>
        </p:nvSpPr>
        <p:spPr>
          <a:xfrm>
            <a:off x="263352" y="764704"/>
            <a:ext cx="11737304" cy="5286412"/>
          </a:xfrm>
        </p:spPr>
        <p:txBody>
          <a:bodyPr>
            <a:noAutofit/>
          </a:bodyPr>
          <a:lstStyle/>
          <a:p>
            <a:pPr algn="just">
              <a:spcBef>
                <a:spcPts val="0"/>
              </a:spcBef>
            </a:pPr>
            <a:r>
              <a:rPr lang="ru-RU" sz="2000" b="1" dirty="0"/>
              <a:t>Пример 1. </a:t>
            </a:r>
          </a:p>
          <a:p>
            <a:pPr algn="just">
              <a:spcBef>
                <a:spcPts val="0"/>
              </a:spcBef>
            </a:pPr>
            <a:r>
              <a:rPr lang="ru-RU" sz="2000" dirty="0"/>
              <a:t>Организация заключила договор на выполнение монтажных работ на сумму 3 068 000 руб. (в том числе НДС - 468 000 руб.). Срок действия договора - с 12.12.20</a:t>
            </a:r>
            <a:r>
              <a:rPr lang="en-US" sz="2000" dirty="0"/>
              <a:t>24</a:t>
            </a:r>
            <a:r>
              <a:rPr lang="ru-RU" sz="2000" dirty="0"/>
              <a:t> по 20.04.20</a:t>
            </a:r>
            <a:r>
              <a:rPr lang="en-US" sz="2000" dirty="0"/>
              <a:t>25</a:t>
            </a:r>
            <a:r>
              <a:rPr lang="ru-RU" sz="2000" dirty="0"/>
              <a:t>. При этом поэтапная сдача работ договором не предусмотрена.</a:t>
            </a:r>
          </a:p>
          <a:p>
            <a:pPr algn="just">
              <a:spcBef>
                <a:spcPts val="0"/>
              </a:spcBef>
            </a:pPr>
            <a:r>
              <a:rPr lang="ru-RU" sz="2000" dirty="0"/>
              <a:t>Учетной политикой организации установлено, что исчисление ежемесячных авансовых платежей производится исходя из фактически полученной прибыли. Отчетным периодом по налогу на прибыль признаются месяц, два месяца, три месяца и т.д.</a:t>
            </a:r>
          </a:p>
          <a:p>
            <a:pPr algn="just">
              <a:spcBef>
                <a:spcPts val="0"/>
              </a:spcBef>
            </a:pPr>
            <a:r>
              <a:rPr lang="ru-RU" sz="2000" dirty="0"/>
              <a:t>Доходы по долгосрочным договорам признаются равномерно в течение срока действия этих договоров.</a:t>
            </a:r>
          </a:p>
          <a:p>
            <a:pPr algn="just">
              <a:spcBef>
                <a:spcPts val="0"/>
              </a:spcBef>
            </a:pPr>
            <a:r>
              <a:rPr lang="ru-RU" sz="2000" dirty="0"/>
              <a:t>Продолжительность выполнения работ по договору в календарных днях составляет 130 дней (20 + 31 + 28 + 31 + 20).</a:t>
            </a:r>
          </a:p>
          <a:p>
            <a:pPr algn="just">
              <a:spcBef>
                <a:spcPts val="0"/>
              </a:spcBef>
            </a:pPr>
            <a:r>
              <a:rPr lang="ru-RU" sz="2000" dirty="0"/>
              <a:t>В расчете на каждый день выполнения работ приходится доход в размере 20 000 руб. ((3 068 000 руб. - 468 000 руб.) / 130 </a:t>
            </a:r>
            <a:r>
              <a:rPr lang="ru-RU" sz="2000" dirty="0" err="1"/>
              <a:t>дн</a:t>
            </a:r>
            <a:r>
              <a:rPr lang="ru-RU" sz="2000" dirty="0"/>
              <a:t>.).</a:t>
            </a:r>
          </a:p>
          <a:p>
            <a:pPr algn="just">
              <a:spcBef>
                <a:spcPts val="0"/>
              </a:spcBef>
            </a:pPr>
            <a:r>
              <a:rPr lang="ru-RU" sz="2000" dirty="0"/>
              <a:t>Умножая ежедневную сумму дохода (20 000 руб.) на количество дней действия договора в том или ином периоде, получим сумму дохода, относящуюся к этому периоду.</a:t>
            </a:r>
          </a:p>
          <a:p>
            <a:pPr algn="just">
              <a:spcBef>
                <a:spcPts val="0"/>
              </a:spcBef>
            </a:pPr>
            <a:r>
              <a:rPr lang="ru-RU" sz="2000" dirty="0"/>
              <a:t>В декабре 20</a:t>
            </a:r>
            <a:r>
              <a:rPr lang="en-US" sz="2000" dirty="0"/>
              <a:t>24</a:t>
            </a:r>
            <a:r>
              <a:rPr lang="ru-RU" sz="2000" dirty="0"/>
              <a:t> г. она составит 400 000 руб. (20 000 руб. </a:t>
            </a:r>
            <a:r>
              <a:rPr lang="ru-RU" sz="2000" dirty="0" err="1"/>
              <a:t>x</a:t>
            </a:r>
            <a:r>
              <a:rPr lang="ru-RU" sz="2000" dirty="0"/>
              <a:t> 20 </a:t>
            </a:r>
            <a:r>
              <a:rPr lang="ru-RU" sz="2000" dirty="0" err="1"/>
              <a:t>дн</a:t>
            </a:r>
            <a:r>
              <a:rPr lang="ru-RU" sz="2000" dirty="0"/>
              <a:t>.).</a:t>
            </a:r>
          </a:p>
          <a:p>
            <a:pPr algn="just">
              <a:spcBef>
                <a:spcPts val="0"/>
              </a:spcBef>
            </a:pPr>
            <a:endParaRPr lang="ru-RU" sz="2000" dirty="0"/>
          </a:p>
          <a:p>
            <a:pPr algn="just">
              <a:spcBef>
                <a:spcPts val="0"/>
              </a:spcBef>
            </a:pPr>
            <a:r>
              <a:rPr lang="ru-RU" sz="2000" dirty="0"/>
              <a:t>В 20</a:t>
            </a:r>
            <a:r>
              <a:rPr lang="en-US" sz="2000" dirty="0"/>
              <a:t>25</a:t>
            </a:r>
            <a:r>
              <a:rPr lang="ru-RU" sz="2000" dirty="0"/>
              <a:t> г. доход будет отражаться в декларации по налогу на прибыль (нарастающим итогом):</a:t>
            </a:r>
          </a:p>
          <a:p>
            <a:pPr algn="just">
              <a:spcBef>
                <a:spcPts val="0"/>
              </a:spcBef>
            </a:pPr>
            <a:r>
              <a:rPr lang="ru-RU" sz="2000" dirty="0"/>
              <a:t>- январь - 620 000 руб. (20 000 руб. </a:t>
            </a:r>
            <a:r>
              <a:rPr lang="ru-RU" sz="2000" dirty="0" err="1"/>
              <a:t>x</a:t>
            </a:r>
            <a:r>
              <a:rPr lang="ru-RU" sz="2000" dirty="0"/>
              <a:t> 31 </a:t>
            </a:r>
            <a:r>
              <a:rPr lang="ru-RU" sz="2000" dirty="0" err="1"/>
              <a:t>дн</a:t>
            </a:r>
            <a:r>
              <a:rPr lang="ru-RU" sz="2000" dirty="0"/>
              <a:t>.);</a:t>
            </a:r>
          </a:p>
          <a:p>
            <a:pPr algn="just">
              <a:spcBef>
                <a:spcPts val="0"/>
              </a:spcBef>
            </a:pPr>
            <a:r>
              <a:rPr lang="ru-RU" sz="2000" dirty="0"/>
              <a:t>- с января по февраль - 1 180 000 руб. (20 000 руб. </a:t>
            </a:r>
            <a:r>
              <a:rPr lang="ru-RU" sz="2000" dirty="0" err="1"/>
              <a:t>x</a:t>
            </a:r>
            <a:r>
              <a:rPr lang="ru-RU" sz="2000" dirty="0"/>
              <a:t> 59 </a:t>
            </a:r>
            <a:r>
              <a:rPr lang="ru-RU" sz="2000" dirty="0" err="1"/>
              <a:t>дн</a:t>
            </a:r>
            <a:r>
              <a:rPr lang="ru-RU" sz="2000" dirty="0"/>
              <a:t>.);</a:t>
            </a:r>
          </a:p>
          <a:p>
            <a:pPr algn="just">
              <a:spcBef>
                <a:spcPts val="0"/>
              </a:spcBef>
            </a:pPr>
            <a:r>
              <a:rPr lang="ru-RU" sz="2000" dirty="0"/>
              <a:t>- с января по март - 1 800 000 руб. (20 000 руб. </a:t>
            </a:r>
            <a:r>
              <a:rPr lang="ru-RU" sz="2000" dirty="0" err="1"/>
              <a:t>x</a:t>
            </a:r>
            <a:r>
              <a:rPr lang="ru-RU" sz="2000" dirty="0"/>
              <a:t> 90 </a:t>
            </a:r>
            <a:r>
              <a:rPr lang="ru-RU" sz="2000" dirty="0" err="1"/>
              <a:t>дн</a:t>
            </a:r>
            <a:r>
              <a:rPr lang="ru-RU" sz="2000" dirty="0"/>
              <a:t>.);</a:t>
            </a:r>
          </a:p>
          <a:p>
            <a:pPr algn="just">
              <a:spcBef>
                <a:spcPts val="0"/>
              </a:spcBef>
            </a:pPr>
            <a:r>
              <a:rPr lang="ru-RU" sz="2000" dirty="0"/>
              <a:t>- с января по апрель - 2 200 000 руб. (20 000 руб. </a:t>
            </a:r>
            <a:r>
              <a:rPr lang="ru-RU" sz="2000" dirty="0" err="1"/>
              <a:t>x</a:t>
            </a:r>
            <a:r>
              <a:rPr lang="ru-RU" sz="2000" dirty="0"/>
              <a:t> 110 </a:t>
            </a:r>
            <a:r>
              <a:rPr lang="ru-RU" sz="2000" dirty="0" err="1"/>
              <a:t>дн</a:t>
            </a:r>
            <a:r>
              <a:rPr lang="ru-RU" sz="2000" dirty="0"/>
              <a:t>.).</a:t>
            </a:r>
          </a:p>
          <a:p>
            <a:pPr algn="just"/>
            <a:endParaRPr lang="ru-RU" sz="3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416" y="0"/>
            <a:ext cx="10515599" cy="1325563"/>
          </a:xfrm>
        </p:spPr>
        <p:txBody>
          <a:bodyPr>
            <a:normAutofit/>
          </a:bodyPr>
          <a:lstStyle/>
          <a:p>
            <a:r>
              <a:rPr lang="ru-RU" sz="2800" dirty="0">
                <a:latin typeface="+mn-lt"/>
              </a:rPr>
              <a:t>Признание дохода с длительным производственным циклом</a:t>
            </a:r>
          </a:p>
        </p:txBody>
      </p:sp>
      <p:sp>
        <p:nvSpPr>
          <p:cNvPr id="3" name="Текст 2"/>
          <p:cNvSpPr>
            <a:spLocks noGrp="1"/>
          </p:cNvSpPr>
          <p:nvPr>
            <p:ph type="body" sz="quarter" idx="14"/>
          </p:nvPr>
        </p:nvSpPr>
        <p:spPr>
          <a:xfrm>
            <a:off x="407368" y="908720"/>
            <a:ext cx="11521280" cy="5715016"/>
          </a:xfrm>
        </p:spPr>
        <p:txBody>
          <a:bodyPr>
            <a:noAutofit/>
          </a:bodyPr>
          <a:lstStyle/>
          <a:p>
            <a:pPr algn="just">
              <a:spcBef>
                <a:spcPts val="0"/>
              </a:spcBef>
            </a:pPr>
            <a:r>
              <a:rPr lang="ru-RU" sz="1800" b="1" dirty="0"/>
              <a:t>Пример 2. </a:t>
            </a:r>
          </a:p>
          <a:p>
            <a:pPr algn="just">
              <a:spcBef>
                <a:spcPts val="0"/>
              </a:spcBef>
            </a:pPr>
            <a:r>
              <a:rPr lang="ru-RU" sz="1800" dirty="0"/>
              <a:t>Организация заключила договор на выполнение монтажных работ на сумму 3 068 000 руб. (в том числе НДС - 468 000 руб.). Срок действия договора - с 12.12.20</a:t>
            </a:r>
            <a:r>
              <a:rPr lang="en-US" sz="1800" dirty="0"/>
              <a:t>24</a:t>
            </a:r>
            <a:r>
              <a:rPr lang="ru-RU" sz="1800" dirty="0"/>
              <a:t> по 20.04.20</a:t>
            </a:r>
            <a:r>
              <a:rPr lang="en-US" sz="1800" dirty="0"/>
              <a:t>25</a:t>
            </a:r>
            <a:r>
              <a:rPr lang="ru-RU" sz="1800" dirty="0"/>
              <a:t>. При этом поэтапная сдача работ договором не предусмотрена.</a:t>
            </a:r>
          </a:p>
          <a:p>
            <a:pPr algn="just">
              <a:spcBef>
                <a:spcPts val="0"/>
              </a:spcBef>
            </a:pPr>
            <a:r>
              <a:rPr lang="ru-RU" sz="1800" dirty="0"/>
              <a:t>Учетной политикой организации установлено, что доходы по долгосрочным договорам, не предусматривающим поэтапную сдачу работ, признаются пропорционально фактическим расходам в общем объеме расходов по этим договорам.</a:t>
            </a:r>
          </a:p>
          <a:p>
            <a:pPr algn="just">
              <a:spcBef>
                <a:spcPts val="0"/>
              </a:spcBef>
            </a:pPr>
            <a:r>
              <a:rPr lang="ru-RU" sz="1800" dirty="0"/>
              <a:t>Объем общих расходов по смете составляет 2 000 000 руб.</a:t>
            </a:r>
          </a:p>
          <a:p>
            <a:pPr algn="just">
              <a:spcBef>
                <a:spcPts val="0"/>
              </a:spcBef>
            </a:pPr>
            <a:endParaRPr lang="ru-RU" sz="1800" dirty="0"/>
          </a:p>
          <a:p>
            <a:pPr algn="just">
              <a:spcBef>
                <a:spcPts val="0"/>
              </a:spcBef>
            </a:pPr>
            <a:r>
              <a:rPr lang="ru-RU" sz="1800" dirty="0"/>
              <a:t>Фактические расходы организации составили в декабре 20</a:t>
            </a:r>
            <a:r>
              <a:rPr lang="en-US" sz="1800" dirty="0"/>
              <a:t>24</a:t>
            </a:r>
            <a:r>
              <a:rPr lang="ru-RU" sz="1800" dirty="0"/>
              <a:t> г. 800 000 руб., в январе 20</a:t>
            </a:r>
            <a:r>
              <a:rPr lang="en-US" sz="1800" dirty="0"/>
              <a:t>25</a:t>
            </a:r>
            <a:r>
              <a:rPr lang="ru-RU" sz="1800" dirty="0"/>
              <a:t> г. - 400 000 руб., в феврале 20</a:t>
            </a:r>
            <a:r>
              <a:rPr lang="en-US" sz="1800" dirty="0"/>
              <a:t>25</a:t>
            </a:r>
            <a:r>
              <a:rPr lang="ru-RU" sz="1800" dirty="0"/>
              <a:t> г. - 350 000 руб., в марте 20</a:t>
            </a:r>
            <a:r>
              <a:rPr lang="en-US" sz="1800" dirty="0"/>
              <a:t>25</a:t>
            </a:r>
            <a:r>
              <a:rPr lang="ru-RU" sz="1800" dirty="0"/>
              <a:t> г. - 250 000 руб., в апреле 20</a:t>
            </a:r>
            <a:r>
              <a:rPr lang="en-US" sz="1800" dirty="0"/>
              <a:t>25</a:t>
            </a:r>
            <a:r>
              <a:rPr lang="ru-RU" sz="1800" dirty="0"/>
              <a:t> г. - 200 000 руб.</a:t>
            </a:r>
          </a:p>
          <a:p>
            <a:pPr algn="just">
              <a:spcBef>
                <a:spcPts val="0"/>
              </a:spcBef>
            </a:pPr>
            <a:r>
              <a:rPr lang="ru-RU" sz="1800" dirty="0"/>
              <a:t>Доход по договору составит 2 600 000 руб. (3 068 000 - 468 000).</a:t>
            </a:r>
          </a:p>
          <a:p>
            <a:pPr algn="just">
              <a:spcBef>
                <a:spcPts val="0"/>
              </a:spcBef>
            </a:pPr>
            <a:r>
              <a:rPr lang="ru-RU" sz="1800" dirty="0"/>
              <a:t>Рассчитаем сумму, которую необходимо включить в доход:</a:t>
            </a:r>
          </a:p>
          <a:p>
            <a:pPr algn="just">
              <a:spcBef>
                <a:spcPts val="0"/>
              </a:spcBef>
            </a:pPr>
            <a:r>
              <a:rPr lang="ru-RU" sz="1800" dirty="0"/>
              <a:t>- в декабре 20</a:t>
            </a:r>
            <a:r>
              <a:rPr lang="en-US" sz="1800" dirty="0"/>
              <a:t>24</a:t>
            </a:r>
            <a:r>
              <a:rPr lang="ru-RU" sz="1800" dirty="0"/>
              <a:t> г. - 1 040 000 руб. (2 600 000 </a:t>
            </a:r>
            <a:r>
              <a:rPr lang="ru-RU" sz="1800" dirty="0" err="1"/>
              <a:t>x</a:t>
            </a:r>
            <a:r>
              <a:rPr lang="ru-RU" sz="1800" dirty="0"/>
              <a:t> 800 000 / 2 000 000);</a:t>
            </a:r>
          </a:p>
          <a:p>
            <a:pPr algn="just">
              <a:spcBef>
                <a:spcPts val="0"/>
              </a:spcBef>
            </a:pPr>
            <a:r>
              <a:rPr lang="ru-RU" sz="1800" dirty="0"/>
              <a:t>- в январе 20</a:t>
            </a:r>
            <a:r>
              <a:rPr lang="en-US" sz="1800" dirty="0"/>
              <a:t>25</a:t>
            </a:r>
            <a:r>
              <a:rPr lang="ru-RU" sz="1800" dirty="0"/>
              <a:t> г. - 520 000 руб. (2 600 000 </a:t>
            </a:r>
            <a:r>
              <a:rPr lang="ru-RU" sz="1800" dirty="0" err="1"/>
              <a:t>x</a:t>
            </a:r>
            <a:r>
              <a:rPr lang="ru-RU" sz="1800" dirty="0"/>
              <a:t> 400 000 / 2 000 000);</a:t>
            </a:r>
          </a:p>
          <a:p>
            <a:pPr algn="just">
              <a:spcBef>
                <a:spcPts val="0"/>
              </a:spcBef>
            </a:pPr>
            <a:r>
              <a:rPr lang="ru-RU" sz="1800" dirty="0"/>
              <a:t>- в феврале 20</a:t>
            </a:r>
            <a:r>
              <a:rPr lang="en-US" sz="1800" dirty="0"/>
              <a:t>25</a:t>
            </a:r>
            <a:r>
              <a:rPr lang="ru-RU" sz="1800" dirty="0"/>
              <a:t> г. - 455 000 руб. (2 600 000 </a:t>
            </a:r>
            <a:r>
              <a:rPr lang="ru-RU" sz="1800" dirty="0" err="1"/>
              <a:t>x</a:t>
            </a:r>
            <a:r>
              <a:rPr lang="ru-RU" sz="1800" dirty="0"/>
              <a:t> 350 000 / 2 000 000);</a:t>
            </a:r>
          </a:p>
          <a:p>
            <a:pPr algn="just">
              <a:spcBef>
                <a:spcPts val="0"/>
              </a:spcBef>
            </a:pPr>
            <a:r>
              <a:rPr lang="ru-RU" sz="1800" dirty="0"/>
              <a:t>- в марте 20</a:t>
            </a:r>
            <a:r>
              <a:rPr lang="en-US" sz="1800" dirty="0"/>
              <a:t>25</a:t>
            </a:r>
            <a:r>
              <a:rPr lang="ru-RU" sz="1800" dirty="0"/>
              <a:t> г. - 325 000 руб. (2 600 000 </a:t>
            </a:r>
            <a:r>
              <a:rPr lang="ru-RU" sz="1800" dirty="0" err="1"/>
              <a:t>x</a:t>
            </a:r>
            <a:r>
              <a:rPr lang="ru-RU" sz="1800" dirty="0"/>
              <a:t> 250 000 / 2 000 000);</a:t>
            </a:r>
          </a:p>
          <a:p>
            <a:pPr algn="just">
              <a:spcBef>
                <a:spcPts val="0"/>
              </a:spcBef>
            </a:pPr>
            <a:r>
              <a:rPr lang="ru-RU" sz="1800" dirty="0"/>
              <a:t>- в апреле 20</a:t>
            </a:r>
            <a:r>
              <a:rPr lang="en-US" sz="1800" dirty="0"/>
              <a:t>25</a:t>
            </a:r>
            <a:r>
              <a:rPr lang="ru-RU" sz="1800" dirty="0"/>
              <a:t> г. - 260 000 руб. (2 600 000 </a:t>
            </a:r>
            <a:r>
              <a:rPr lang="ru-RU" sz="1800" dirty="0" err="1"/>
              <a:t>x</a:t>
            </a:r>
            <a:r>
              <a:rPr lang="ru-RU" sz="1800" dirty="0"/>
              <a:t> 200 000 / 2 000 000).</a:t>
            </a:r>
          </a:p>
          <a:p>
            <a:pPr algn="just">
              <a:spcBef>
                <a:spcPts val="0"/>
              </a:spcBef>
            </a:pPr>
            <a:r>
              <a:rPr lang="ru-RU" sz="1800" dirty="0"/>
              <a:t>В 20</a:t>
            </a:r>
            <a:r>
              <a:rPr lang="en-US" sz="1800" dirty="0"/>
              <a:t>25</a:t>
            </a:r>
            <a:r>
              <a:rPr lang="ru-RU" sz="1800" dirty="0"/>
              <a:t> г. доход будет отражаться в декларации по налогу на прибыль (нарастающим итогом):</a:t>
            </a:r>
          </a:p>
          <a:p>
            <a:pPr algn="just">
              <a:spcBef>
                <a:spcPts val="0"/>
              </a:spcBef>
            </a:pPr>
            <a:r>
              <a:rPr lang="ru-RU" sz="1800" dirty="0"/>
              <a:t>- январь - 520 000 руб.;</a:t>
            </a:r>
          </a:p>
          <a:p>
            <a:pPr algn="just">
              <a:spcBef>
                <a:spcPts val="0"/>
              </a:spcBef>
            </a:pPr>
            <a:r>
              <a:rPr lang="ru-RU" sz="1800" dirty="0"/>
              <a:t>- с января по февраль - 975 000 руб. (520 000 + 455 000);</a:t>
            </a:r>
          </a:p>
          <a:p>
            <a:pPr algn="just">
              <a:spcBef>
                <a:spcPts val="0"/>
              </a:spcBef>
            </a:pPr>
            <a:r>
              <a:rPr lang="ru-RU" sz="1800" dirty="0"/>
              <a:t>- с января по март - 1 300 000 руб. (975 000 + 325 000);</a:t>
            </a:r>
          </a:p>
          <a:p>
            <a:pPr algn="just">
              <a:spcBef>
                <a:spcPts val="0"/>
              </a:spcBef>
            </a:pPr>
            <a:r>
              <a:rPr lang="ru-RU" sz="1800" dirty="0"/>
              <a:t>- с января по апрель - 1 560 000 руб. (1 300 000 + 260 000).</a:t>
            </a:r>
          </a:p>
          <a:p>
            <a:pPr algn="just"/>
            <a:endParaRPr lang="ru-RU" sz="1200" dirty="0"/>
          </a:p>
          <a:p>
            <a:pPr algn="just"/>
            <a:endParaRPr lang="ru-RU" sz="1200" dirty="0"/>
          </a:p>
          <a:p>
            <a:pPr algn="just"/>
            <a:endParaRPr lang="ru-RU" sz="3600" dirty="0"/>
          </a:p>
          <a:p>
            <a:pPr algn="just"/>
            <a:endParaRPr lang="ru-RU" sz="3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8150" y="0"/>
            <a:ext cx="10515599" cy="1325563"/>
          </a:xfrm>
        </p:spPr>
        <p:txBody>
          <a:bodyPr>
            <a:normAutofit/>
          </a:bodyPr>
          <a:lstStyle/>
          <a:p>
            <a:r>
              <a:rPr lang="ru-RU" sz="2800" dirty="0" err="1">
                <a:latin typeface="+mn-lt"/>
              </a:rPr>
              <a:t>Внереализационные</a:t>
            </a:r>
            <a:r>
              <a:rPr lang="ru-RU" sz="2800" dirty="0">
                <a:latin typeface="+mn-lt"/>
              </a:rPr>
              <a:t> доходы ст.250 НК РФ,ст.271 НК РФ</a:t>
            </a:r>
          </a:p>
        </p:txBody>
      </p:sp>
      <p:graphicFrame>
        <p:nvGraphicFramePr>
          <p:cNvPr id="4" name="Таблица 3"/>
          <p:cNvGraphicFramePr>
            <a:graphicFrameLocks noGrp="1"/>
          </p:cNvGraphicFramePr>
          <p:nvPr>
            <p:extLst>
              <p:ext uri="{D42A27DB-BD31-4B8C-83A1-F6EECF244321}">
                <p14:modId xmlns:p14="http://schemas.microsoft.com/office/powerpoint/2010/main" val="1830843625"/>
              </p:ext>
            </p:extLst>
          </p:nvPr>
        </p:nvGraphicFramePr>
        <p:xfrm>
          <a:off x="666712" y="928670"/>
          <a:ext cx="10644262" cy="5541691"/>
        </p:xfrm>
        <a:graphic>
          <a:graphicData uri="http://schemas.openxmlformats.org/drawingml/2006/table">
            <a:tbl>
              <a:tblPr/>
              <a:tblGrid>
                <a:gridCol w="5322131">
                  <a:extLst>
                    <a:ext uri="{9D8B030D-6E8A-4147-A177-3AD203B41FA5}">
                      <a16:colId xmlns:a16="http://schemas.microsoft.com/office/drawing/2014/main" val="20000"/>
                    </a:ext>
                  </a:extLst>
                </a:gridCol>
                <a:gridCol w="5322131">
                  <a:extLst>
                    <a:ext uri="{9D8B030D-6E8A-4147-A177-3AD203B41FA5}">
                      <a16:colId xmlns:a16="http://schemas.microsoft.com/office/drawing/2014/main" val="20001"/>
                    </a:ext>
                  </a:extLst>
                </a:gridCol>
              </a:tblGrid>
              <a:tr h="550591">
                <a:tc>
                  <a:txBody>
                    <a:bodyPr/>
                    <a:lstStyle/>
                    <a:p>
                      <a:pPr algn="ctr">
                        <a:lnSpc>
                          <a:spcPct val="115000"/>
                        </a:lnSpc>
                        <a:spcAft>
                          <a:spcPts val="0"/>
                        </a:spcAft>
                      </a:pPr>
                      <a:r>
                        <a:rPr lang="ru-RU" sz="1800" dirty="0">
                          <a:solidFill>
                            <a:srgbClr val="025373"/>
                          </a:solidFill>
                          <a:latin typeface="Calibri"/>
                          <a:ea typeface="Calibri"/>
                          <a:cs typeface="Calibri"/>
                        </a:rPr>
                        <a:t>Вид дохода</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800">
                          <a:solidFill>
                            <a:srgbClr val="025373"/>
                          </a:solidFill>
                          <a:latin typeface="Calibri"/>
                          <a:ea typeface="Calibri"/>
                          <a:cs typeface="Calibri"/>
                        </a:rPr>
                        <a:t>Дата признания</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79904">
                <a:tc>
                  <a:txBody>
                    <a:bodyPr/>
                    <a:lstStyle/>
                    <a:p>
                      <a:pPr>
                        <a:lnSpc>
                          <a:spcPct val="115000"/>
                        </a:lnSpc>
                        <a:spcAft>
                          <a:spcPts val="0"/>
                        </a:spcAft>
                      </a:pPr>
                      <a:r>
                        <a:rPr lang="ru-RU" sz="1800" dirty="0">
                          <a:solidFill>
                            <a:srgbClr val="025373"/>
                          </a:solidFill>
                          <a:latin typeface="Calibri"/>
                          <a:ea typeface="Calibri"/>
                          <a:cs typeface="Calibri"/>
                        </a:rPr>
                        <a:t>Доходы в виде безвозмездно полученного имущества (работ, услуг) и иные аналогичные доходы (</a:t>
                      </a:r>
                      <a:r>
                        <a:rPr lang="ru-RU" sz="1800" u="none" strike="noStrike" dirty="0" err="1">
                          <a:solidFill>
                            <a:srgbClr val="025373"/>
                          </a:solidFill>
                          <a:latin typeface="Calibri"/>
                          <a:ea typeface="Calibri"/>
                          <a:cs typeface="Calibri"/>
                          <a:hlinkClick r:id="rId2"/>
                        </a:rPr>
                        <a:t>пп</a:t>
                      </a:r>
                      <a:r>
                        <a:rPr lang="ru-RU" sz="1800" u="none" strike="noStrike" dirty="0">
                          <a:solidFill>
                            <a:srgbClr val="025373"/>
                          </a:solidFill>
                          <a:latin typeface="Calibri"/>
                          <a:ea typeface="Calibri"/>
                          <a:cs typeface="Calibri"/>
                          <a:hlinkClick r:id="rId2"/>
                        </a:rPr>
                        <a:t>. 1 п. 4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Дата подписания акта приемки-передачи имущества (работ, услуг)</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55784">
                <a:tc>
                  <a:txBody>
                    <a:bodyPr/>
                    <a:lstStyle/>
                    <a:p>
                      <a:pPr>
                        <a:lnSpc>
                          <a:spcPct val="115000"/>
                        </a:lnSpc>
                        <a:spcAft>
                          <a:spcPts val="0"/>
                        </a:spcAft>
                      </a:pPr>
                      <a:r>
                        <a:rPr lang="ru-RU" sz="1800" dirty="0">
                          <a:solidFill>
                            <a:srgbClr val="025373"/>
                          </a:solidFill>
                          <a:latin typeface="Calibri"/>
                          <a:ea typeface="Calibri"/>
                          <a:cs typeface="Calibri"/>
                        </a:rPr>
                        <a:t>Доходы в виде:</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дивидендов от долевого участия в деятельности других организаций;</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безвозмездно полученных денежных средств;</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сумм возврата ранее уплаченных некоммерческим организациям взносов, которые были включены в состав расходов;</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процентов, начисляемых на сумму требований конкурсного кредитора в соответствии с Федеральным </a:t>
                      </a:r>
                      <a:r>
                        <a:rPr lang="ru-RU" sz="1800" u="none" strike="noStrike" dirty="0">
                          <a:solidFill>
                            <a:srgbClr val="025373"/>
                          </a:solidFill>
                          <a:latin typeface="Calibri"/>
                          <a:ea typeface="Calibri"/>
                          <a:cs typeface="Calibri"/>
                          <a:hlinkClick r:id="rId3"/>
                        </a:rPr>
                        <a:t>законом</a:t>
                      </a:r>
                      <a:r>
                        <a:rPr lang="ru-RU" sz="1800" dirty="0">
                          <a:solidFill>
                            <a:srgbClr val="025373"/>
                          </a:solidFill>
                          <a:latin typeface="Calibri"/>
                          <a:ea typeface="Calibri"/>
                          <a:cs typeface="Calibri"/>
                        </a:rPr>
                        <a:t> от 26.10.2002 N 127-ФЗ "О несостоятельности (банкротстве)";</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иные аналогичные доходы (</a:t>
                      </a:r>
                      <a:r>
                        <a:rPr lang="ru-RU" sz="1800" u="none" strike="noStrike" dirty="0" err="1">
                          <a:solidFill>
                            <a:srgbClr val="025373"/>
                          </a:solidFill>
                          <a:latin typeface="Calibri"/>
                          <a:ea typeface="Calibri"/>
                          <a:cs typeface="Calibri"/>
                          <a:hlinkClick r:id="rId4"/>
                        </a:rPr>
                        <a:t>пп</a:t>
                      </a:r>
                      <a:r>
                        <a:rPr lang="ru-RU" sz="1800" u="none" strike="noStrike" dirty="0">
                          <a:solidFill>
                            <a:srgbClr val="025373"/>
                          </a:solidFill>
                          <a:latin typeface="Calibri"/>
                          <a:ea typeface="Calibri"/>
                          <a:cs typeface="Calibri"/>
                          <a:hlinkClick r:id="rId4"/>
                        </a:rPr>
                        <a:t>. 2 п. 4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Дата поступления денежных средств на расчетный счет (в кассу)</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8150" y="0"/>
            <a:ext cx="10515599" cy="1325563"/>
          </a:xfrm>
        </p:spPr>
        <p:txBody>
          <a:bodyPr>
            <a:normAutofit/>
          </a:bodyPr>
          <a:lstStyle/>
          <a:p>
            <a:r>
              <a:rPr lang="ru-RU" sz="2800" dirty="0">
                <a:latin typeface="+mn-lt"/>
              </a:rPr>
              <a:t>Внереализационные доходы ст.250 НК РФ, ст.271 НК РФ </a:t>
            </a:r>
          </a:p>
        </p:txBody>
      </p:sp>
      <p:graphicFrame>
        <p:nvGraphicFramePr>
          <p:cNvPr id="5" name="Таблица 4"/>
          <p:cNvGraphicFramePr>
            <a:graphicFrameLocks noGrp="1"/>
          </p:cNvGraphicFramePr>
          <p:nvPr>
            <p:extLst>
              <p:ext uri="{D42A27DB-BD31-4B8C-83A1-F6EECF244321}">
                <p14:modId xmlns:p14="http://schemas.microsoft.com/office/powerpoint/2010/main" val="2436173637"/>
              </p:ext>
            </p:extLst>
          </p:nvPr>
        </p:nvGraphicFramePr>
        <p:xfrm>
          <a:off x="767408" y="1052736"/>
          <a:ext cx="10858576" cy="5382843"/>
        </p:xfrm>
        <a:graphic>
          <a:graphicData uri="http://schemas.openxmlformats.org/drawingml/2006/table">
            <a:tbl>
              <a:tblPr/>
              <a:tblGrid>
                <a:gridCol w="5429288">
                  <a:extLst>
                    <a:ext uri="{9D8B030D-6E8A-4147-A177-3AD203B41FA5}">
                      <a16:colId xmlns:a16="http://schemas.microsoft.com/office/drawing/2014/main" val="20000"/>
                    </a:ext>
                  </a:extLst>
                </a:gridCol>
                <a:gridCol w="5429288">
                  <a:extLst>
                    <a:ext uri="{9D8B030D-6E8A-4147-A177-3AD203B41FA5}">
                      <a16:colId xmlns:a16="http://schemas.microsoft.com/office/drawing/2014/main" val="20001"/>
                    </a:ext>
                  </a:extLst>
                </a:gridCol>
              </a:tblGrid>
              <a:tr h="1428760">
                <a:tc>
                  <a:txBody>
                    <a:bodyPr/>
                    <a:lstStyle/>
                    <a:p>
                      <a:pPr>
                        <a:lnSpc>
                          <a:spcPct val="115000"/>
                        </a:lnSpc>
                        <a:spcAft>
                          <a:spcPts val="0"/>
                        </a:spcAft>
                      </a:pPr>
                      <a:r>
                        <a:rPr lang="ru-RU" sz="1800" dirty="0">
                          <a:solidFill>
                            <a:srgbClr val="025373"/>
                          </a:solidFill>
                          <a:latin typeface="Calibri"/>
                          <a:ea typeface="Calibri"/>
                          <a:cs typeface="Calibri"/>
                        </a:rPr>
                        <a:t>Доходы в виде дивидендов, полученных в </a:t>
                      </a:r>
                      <a:r>
                        <a:rPr lang="ru-RU" sz="1800" dirty="0" err="1">
                          <a:solidFill>
                            <a:srgbClr val="025373"/>
                          </a:solidFill>
                          <a:latin typeface="Calibri"/>
                          <a:ea typeface="Calibri"/>
                          <a:cs typeface="Calibri"/>
                        </a:rPr>
                        <a:t>неденежной</a:t>
                      </a:r>
                      <a:r>
                        <a:rPr lang="ru-RU" sz="1800" dirty="0">
                          <a:solidFill>
                            <a:srgbClr val="025373"/>
                          </a:solidFill>
                          <a:latin typeface="Calibri"/>
                          <a:ea typeface="Calibri"/>
                          <a:cs typeface="Calibri"/>
                        </a:rPr>
                        <a:t> форме (</a:t>
                      </a:r>
                      <a:r>
                        <a:rPr lang="ru-RU" sz="1800" u="none" strike="noStrike" dirty="0" err="1">
                          <a:solidFill>
                            <a:srgbClr val="025373"/>
                          </a:solidFill>
                          <a:latin typeface="Calibri"/>
                          <a:ea typeface="Calibri"/>
                          <a:cs typeface="Calibri"/>
                          <a:hlinkClick r:id="rId2"/>
                        </a:rPr>
                        <a:t>пп</a:t>
                      </a:r>
                      <a:r>
                        <a:rPr lang="ru-RU" sz="1800" u="none" strike="noStrike" dirty="0">
                          <a:solidFill>
                            <a:srgbClr val="025373"/>
                          </a:solidFill>
                          <a:latin typeface="Calibri"/>
                          <a:ea typeface="Calibri"/>
                          <a:cs typeface="Calibri"/>
                          <a:hlinkClick r:id="rId2"/>
                        </a:rPr>
                        <a:t>. 2.1 п. 4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Одна из следующих дат:</a:t>
                      </a:r>
                      <a:endParaRPr lang="ru-RU" sz="1800">
                        <a:solidFill>
                          <a:srgbClr val="025373"/>
                        </a:solidFill>
                        <a:latin typeface="Calibri"/>
                        <a:ea typeface="Calibri"/>
                        <a:cs typeface="Times New Roman"/>
                      </a:endParaRPr>
                    </a:p>
                    <a:p>
                      <a:pPr>
                        <a:lnSpc>
                          <a:spcPct val="115000"/>
                        </a:lnSpc>
                        <a:spcAft>
                          <a:spcPts val="0"/>
                        </a:spcAft>
                      </a:pPr>
                      <a:r>
                        <a:rPr lang="ru-RU" sz="1800">
                          <a:solidFill>
                            <a:srgbClr val="025373"/>
                          </a:solidFill>
                          <a:latin typeface="Calibri"/>
                          <a:ea typeface="Calibri"/>
                          <a:cs typeface="Calibri"/>
                        </a:rPr>
                        <a:t>- дата получения недвижимости по передаточному акту или иному документу, подтверждающему передачу;</a:t>
                      </a:r>
                      <a:endParaRPr lang="ru-RU" sz="1800">
                        <a:solidFill>
                          <a:srgbClr val="025373"/>
                        </a:solidFill>
                        <a:latin typeface="Calibri"/>
                        <a:ea typeface="Calibri"/>
                        <a:cs typeface="Times New Roman"/>
                      </a:endParaRPr>
                    </a:p>
                    <a:p>
                      <a:pPr>
                        <a:lnSpc>
                          <a:spcPct val="115000"/>
                        </a:lnSpc>
                        <a:spcAft>
                          <a:spcPts val="0"/>
                        </a:spcAft>
                      </a:pPr>
                      <a:r>
                        <a:rPr lang="ru-RU" sz="1800">
                          <a:solidFill>
                            <a:srgbClr val="025373"/>
                          </a:solidFill>
                          <a:latin typeface="Calibri"/>
                          <a:ea typeface="Calibri"/>
                          <a:cs typeface="Calibri"/>
                        </a:rPr>
                        <a:t>- дата перехода права собственности на имущество, не являющееся недвижимым (включая ценные бумаги)</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690699">
                <a:tc>
                  <a:txBody>
                    <a:bodyPr/>
                    <a:lstStyle/>
                    <a:p>
                      <a:pPr>
                        <a:lnSpc>
                          <a:spcPct val="115000"/>
                        </a:lnSpc>
                        <a:spcAft>
                          <a:spcPts val="0"/>
                        </a:spcAft>
                      </a:pPr>
                      <a:r>
                        <a:rPr lang="ru-RU" sz="1800" dirty="0">
                          <a:solidFill>
                            <a:srgbClr val="025373"/>
                          </a:solidFill>
                          <a:latin typeface="Calibri"/>
                          <a:ea typeface="Calibri"/>
                          <a:cs typeface="Calibri"/>
                        </a:rPr>
                        <a:t>Доходы от сдачи имущества в аренду.</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Лицензионные платежи (включая роялти) за пользование объектами интеллектуальной собственности.</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Иные аналогичные доходы (</a:t>
                      </a:r>
                      <a:r>
                        <a:rPr lang="ru-RU" sz="1800" u="none" strike="noStrike" dirty="0" err="1">
                          <a:solidFill>
                            <a:srgbClr val="025373"/>
                          </a:solidFill>
                          <a:latin typeface="Calibri"/>
                          <a:ea typeface="Calibri"/>
                          <a:cs typeface="Calibri"/>
                          <a:hlinkClick r:id="rId3"/>
                        </a:rPr>
                        <a:t>пп</a:t>
                      </a:r>
                      <a:r>
                        <a:rPr lang="ru-RU" sz="1800" u="none" strike="noStrike" dirty="0">
                          <a:solidFill>
                            <a:srgbClr val="025373"/>
                          </a:solidFill>
                          <a:latin typeface="Calibri"/>
                          <a:ea typeface="Calibri"/>
                          <a:cs typeface="Calibri"/>
                          <a:hlinkClick r:id="rId3"/>
                        </a:rPr>
                        <a:t>. 3 п. 4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Одна из следующих дат:</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дата расчетов по договору;</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дата предъявления документов для расчетов;</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последний день отчетного (налогового) периода</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28815">
                <a:tc>
                  <a:txBody>
                    <a:bodyPr/>
                    <a:lstStyle/>
                    <a:p>
                      <a:pPr>
                        <a:lnSpc>
                          <a:spcPct val="115000"/>
                        </a:lnSpc>
                        <a:spcAft>
                          <a:spcPts val="0"/>
                        </a:spcAft>
                      </a:pPr>
                      <a:r>
                        <a:rPr lang="ru-RU" sz="1800">
                          <a:solidFill>
                            <a:srgbClr val="025373"/>
                          </a:solidFill>
                          <a:latin typeface="Calibri"/>
                          <a:ea typeface="Calibri"/>
                          <a:cs typeface="Calibri"/>
                        </a:rPr>
                        <a:t>Штрафы, пени, иные санкции за нарушение обязательств.</a:t>
                      </a:r>
                      <a:endParaRPr lang="ru-RU" sz="1800">
                        <a:solidFill>
                          <a:srgbClr val="025373"/>
                        </a:solidFill>
                        <a:latin typeface="Calibri"/>
                        <a:ea typeface="Calibri"/>
                        <a:cs typeface="Times New Roman"/>
                      </a:endParaRPr>
                    </a:p>
                    <a:p>
                      <a:pPr>
                        <a:lnSpc>
                          <a:spcPct val="115000"/>
                        </a:lnSpc>
                        <a:spcAft>
                          <a:spcPts val="0"/>
                        </a:spcAft>
                      </a:pPr>
                      <a:r>
                        <a:rPr lang="ru-RU" sz="1800">
                          <a:solidFill>
                            <a:srgbClr val="025373"/>
                          </a:solidFill>
                          <a:latin typeface="Calibri"/>
                          <a:ea typeface="Calibri"/>
                          <a:cs typeface="Calibri"/>
                        </a:rPr>
                        <a:t>Суммы возмещения убытков (ущерба) (</a:t>
                      </a:r>
                      <a:r>
                        <a:rPr lang="ru-RU" sz="1800" u="none" strike="noStrike">
                          <a:solidFill>
                            <a:srgbClr val="025373"/>
                          </a:solidFill>
                          <a:latin typeface="Calibri"/>
                          <a:ea typeface="Calibri"/>
                          <a:cs typeface="Calibri"/>
                          <a:hlinkClick r:id="rId4"/>
                        </a:rPr>
                        <a:t>пп. 4 п. 4 ст. 271</a:t>
                      </a:r>
                      <a:r>
                        <a:rPr lang="ru-RU" sz="1800">
                          <a:solidFill>
                            <a:srgbClr val="025373"/>
                          </a:solidFill>
                          <a:latin typeface="Calibri"/>
                          <a:ea typeface="Calibri"/>
                          <a:cs typeface="Calibri"/>
                        </a:rPr>
                        <a:t> НК РФ)</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Одна из следующих дат:</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дата признания должником сумм штрафных санкций;</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дата вступления в законную силу решения суда </a:t>
                      </a:r>
                      <a:r>
                        <a:rPr lang="ru-RU" sz="1800" u="none" strike="noStrike" dirty="0">
                          <a:solidFill>
                            <a:srgbClr val="025373"/>
                          </a:solidFill>
                          <a:latin typeface="Calibri"/>
                          <a:ea typeface="Calibri"/>
                          <a:cs typeface="Calibri"/>
                          <a:hlinkClick r:id="rId5"/>
                        </a:rPr>
                        <a:t>&lt;*&gt;</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8150" y="0"/>
            <a:ext cx="10515599" cy="1325563"/>
          </a:xfrm>
        </p:spPr>
        <p:txBody>
          <a:bodyPr>
            <a:normAutofit/>
          </a:bodyPr>
          <a:lstStyle/>
          <a:p>
            <a:r>
              <a:rPr lang="ru-RU" sz="2800" dirty="0" err="1">
                <a:latin typeface="+mn-lt"/>
              </a:rPr>
              <a:t>Внереализационные</a:t>
            </a:r>
            <a:r>
              <a:rPr lang="ru-RU" sz="2800" dirty="0">
                <a:latin typeface="+mn-lt"/>
              </a:rPr>
              <a:t> доходы ст.250 НК РФ,ст.271 НК РФ</a:t>
            </a:r>
          </a:p>
        </p:txBody>
      </p:sp>
      <p:graphicFrame>
        <p:nvGraphicFramePr>
          <p:cNvPr id="3" name="Таблица 2"/>
          <p:cNvGraphicFramePr>
            <a:graphicFrameLocks noGrp="1"/>
          </p:cNvGraphicFramePr>
          <p:nvPr>
            <p:extLst>
              <p:ext uri="{D42A27DB-BD31-4B8C-83A1-F6EECF244321}">
                <p14:modId xmlns:p14="http://schemas.microsoft.com/office/powerpoint/2010/main" val="1461309006"/>
              </p:ext>
            </p:extLst>
          </p:nvPr>
        </p:nvGraphicFramePr>
        <p:xfrm>
          <a:off x="666712" y="1071546"/>
          <a:ext cx="10715700" cy="4545330"/>
        </p:xfrm>
        <a:graphic>
          <a:graphicData uri="http://schemas.openxmlformats.org/drawingml/2006/table">
            <a:tbl>
              <a:tblPr/>
              <a:tblGrid>
                <a:gridCol w="5357850">
                  <a:extLst>
                    <a:ext uri="{9D8B030D-6E8A-4147-A177-3AD203B41FA5}">
                      <a16:colId xmlns:a16="http://schemas.microsoft.com/office/drawing/2014/main" val="20000"/>
                    </a:ext>
                  </a:extLst>
                </a:gridCol>
                <a:gridCol w="5357850">
                  <a:extLst>
                    <a:ext uri="{9D8B030D-6E8A-4147-A177-3AD203B41FA5}">
                      <a16:colId xmlns:a16="http://schemas.microsoft.com/office/drawing/2014/main" val="20001"/>
                    </a:ext>
                  </a:extLst>
                </a:gridCol>
              </a:tblGrid>
              <a:tr h="0">
                <a:tc>
                  <a:txBody>
                    <a:bodyPr/>
                    <a:lstStyle/>
                    <a:p>
                      <a:pPr>
                        <a:lnSpc>
                          <a:spcPct val="115000"/>
                        </a:lnSpc>
                        <a:spcAft>
                          <a:spcPts val="0"/>
                        </a:spcAft>
                      </a:pPr>
                      <a:r>
                        <a:rPr lang="ru-RU" sz="1600" dirty="0">
                          <a:solidFill>
                            <a:srgbClr val="025373"/>
                          </a:solidFill>
                          <a:latin typeface="Calibri"/>
                          <a:ea typeface="Calibri"/>
                          <a:cs typeface="Calibri"/>
                        </a:rPr>
                        <a:t>Суммы восстановленных резервов и иные аналогичные доходы.</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Доход от участия в простом товариществе.</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Доход от доверительного управления имуществом.</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Иные аналогичные доходы (</a:t>
                      </a:r>
                      <a:r>
                        <a:rPr lang="ru-RU" sz="1600" u="none" strike="noStrike" dirty="0" err="1">
                          <a:solidFill>
                            <a:srgbClr val="025373"/>
                          </a:solidFill>
                          <a:latin typeface="Calibri"/>
                          <a:ea typeface="Calibri"/>
                          <a:cs typeface="Calibri"/>
                          <a:hlinkClick r:id="rId2"/>
                        </a:rPr>
                        <a:t>пп</a:t>
                      </a:r>
                      <a:r>
                        <a:rPr lang="ru-RU" sz="1600" u="none" strike="noStrike" dirty="0">
                          <a:solidFill>
                            <a:srgbClr val="025373"/>
                          </a:solidFill>
                          <a:latin typeface="Calibri"/>
                          <a:ea typeface="Calibri"/>
                          <a:cs typeface="Calibri"/>
                          <a:hlinkClick r:id="rId2"/>
                        </a:rPr>
                        <a:t>. 5 п. 4 ст. 271</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25373"/>
                          </a:solidFill>
                          <a:latin typeface="Calibri"/>
                          <a:ea typeface="Calibri"/>
                          <a:cs typeface="Calibri"/>
                        </a:rPr>
                        <a:t>Последний день отчетного (налогового) периода</a:t>
                      </a:r>
                      <a:endParaRPr lang="ru-RU" sz="16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1600" dirty="0">
                          <a:solidFill>
                            <a:srgbClr val="025373"/>
                          </a:solidFill>
                          <a:latin typeface="Calibri"/>
                          <a:ea typeface="Calibri"/>
                          <a:cs typeface="Calibri"/>
                        </a:rPr>
                        <a:t>Доходы прошлых лет, выявленные в отчетном (налоговом) периоде (</a:t>
                      </a:r>
                      <a:r>
                        <a:rPr lang="ru-RU" sz="1600" u="none" strike="noStrike" dirty="0" err="1">
                          <a:solidFill>
                            <a:srgbClr val="025373"/>
                          </a:solidFill>
                          <a:latin typeface="Calibri"/>
                          <a:ea typeface="Calibri"/>
                          <a:cs typeface="Calibri"/>
                          <a:hlinkClick r:id="rId3"/>
                        </a:rPr>
                        <a:t>пп</a:t>
                      </a:r>
                      <a:r>
                        <a:rPr lang="ru-RU" sz="1600" u="none" strike="noStrike" dirty="0">
                          <a:solidFill>
                            <a:srgbClr val="025373"/>
                          </a:solidFill>
                          <a:latin typeface="Calibri"/>
                          <a:ea typeface="Calibri"/>
                          <a:cs typeface="Calibri"/>
                          <a:hlinkClick r:id="rId3"/>
                        </a:rPr>
                        <a:t>. 6 п. 4 ст. 271</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25373"/>
                          </a:solidFill>
                          <a:latin typeface="Calibri"/>
                          <a:ea typeface="Calibri"/>
                          <a:cs typeface="Calibri"/>
                        </a:rPr>
                        <a:t>Дата выявления дохода (получения или обнаружения документов, подтверждающих наличие дохода)</a:t>
                      </a:r>
                      <a:endParaRPr lang="ru-RU" sz="16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ru-RU" sz="1600" dirty="0">
                          <a:solidFill>
                            <a:srgbClr val="025373"/>
                          </a:solidFill>
                          <a:latin typeface="Calibri"/>
                          <a:ea typeface="Calibri"/>
                          <a:cs typeface="Calibri"/>
                        </a:rPr>
                        <a:t>Доходы в виде (</a:t>
                      </a:r>
                      <a:r>
                        <a:rPr lang="ru-RU" sz="1600" u="none" strike="noStrike" dirty="0" err="1">
                          <a:solidFill>
                            <a:srgbClr val="025373"/>
                          </a:solidFill>
                          <a:latin typeface="Calibri"/>
                          <a:ea typeface="Calibri"/>
                          <a:cs typeface="Calibri"/>
                          <a:hlinkClick r:id="rId4"/>
                        </a:rPr>
                        <a:t>пп</a:t>
                      </a:r>
                      <a:r>
                        <a:rPr lang="ru-RU" sz="1600" u="none" strike="noStrike" dirty="0">
                          <a:solidFill>
                            <a:srgbClr val="025373"/>
                          </a:solidFill>
                          <a:latin typeface="Calibri"/>
                          <a:ea typeface="Calibri"/>
                          <a:cs typeface="Calibri"/>
                          <a:hlinkClick r:id="rId4"/>
                        </a:rPr>
                        <a:t>. 7 п. 4 ст. 271</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положительной курсовой разницы по имуществу и требованиям (обязательствам), стоимость которых выражена в иностранной валюте </a:t>
                      </a:r>
                      <a:r>
                        <a:rPr lang="ru-RU" sz="1600" u="none" strike="noStrike" dirty="0">
                          <a:solidFill>
                            <a:srgbClr val="025373"/>
                          </a:solidFill>
                          <a:latin typeface="Calibri"/>
                          <a:ea typeface="Calibri"/>
                          <a:cs typeface="Calibri"/>
                          <a:hlinkClick r:id="rId5"/>
                        </a:rPr>
                        <a:t>&lt;*&gt;</a:t>
                      </a:r>
                      <a:r>
                        <a:rPr lang="ru-RU" sz="1600" dirty="0">
                          <a:solidFill>
                            <a:srgbClr val="025373"/>
                          </a:solidFill>
                          <a:latin typeface="Calibri"/>
                          <a:ea typeface="Calibri"/>
                          <a:cs typeface="Calibri"/>
                        </a:rPr>
                        <a:t>;</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положительной переоценки стоимости драгоценных металлов;</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положительной переоценки требований (обязательств), выраженных в драгоценных металлах. **</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a:ea typeface="Calibri"/>
                          <a:cs typeface="Calibri"/>
                        </a:rPr>
                        <a:t>Одна из следующих дат:</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дата перехода права собственности на иностранную валюту и драгоценные металлы</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последнее число текущего месяца</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Прямоугольник 3"/>
          <p:cNvSpPr/>
          <p:nvPr/>
        </p:nvSpPr>
        <p:spPr>
          <a:xfrm>
            <a:off x="595274" y="5715016"/>
            <a:ext cx="10858576" cy="646331"/>
          </a:xfrm>
          <a:prstGeom prst="rect">
            <a:avLst/>
          </a:prstGeom>
        </p:spPr>
        <p:txBody>
          <a:bodyPr wrap="square">
            <a:spAutoFit/>
          </a:bodyPr>
          <a:lstStyle/>
          <a:p>
            <a:r>
              <a:rPr lang="ru-RU" dirty="0">
                <a:solidFill>
                  <a:srgbClr val="025373"/>
                </a:solidFill>
                <a:ea typeface="Calibri"/>
                <a:cs typeface="Calibri"/>
                <a:hlinkClick r:id="rId5"/>
              </a:rPr>
              <a:t>* </a:t>
            </a:r>
            <a:r>
              <a:rPr lang="ru-RU" dirty="0">
                <a:solidFill>
                  <a:srgbClr val="025373"/>
                </a:solidFill>
              </a:rPr>
              <a:t>Не учитываются в составе доходов результаты переоценки выданных и полученных авансов в иностранной валюте (</a:t>
            </a:r>
            <a:r>
              <a:rPr lang="ru-RU" dirty="0">
                <a:solidFill>
                  <a:srgbClr val="025373"/>
                </a:solidFill>
                <a:hlinkClick r:id="rId6"/>
              </a:rPr>
              <a:t>п. 11 ст. 250 НК РФ).</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8150" y="142852"/>
            <a:ext cx="10515599" cy="1325563"/>
          </a:xfrm>
        </p:spPr>
        <p:txBody>
          <a:bodyPr>
            <a:normAutofit/>
          </a:bodyPr>
          <a:lstStyle/>
          <a:p>
            <a:r>
              <a:rPr lang="ru-RU" sz="2800" dirty="0" err="1">
                <a:latin typeface="+mn-lt"/>
              </a:rPr>
              <a:t>Внереализационные</a:t>
            </a:r>
            <a:r>
              <a:rPr lang="ru-RU" sz="2800" dirty="0">
                <a:latin typeface="+mn-lt"/>
              </a:rPr>
              <a:t> доходы. Курсовые разницы 2022 - 2027гг.</a:t>
            </a:r>
          </a:p>
        </p:txBody>
      </p:sp>
      <p:sp>
        <p:nvSpPr>
          <p:cNvPr id="4" name="Прямоугольник 3"/>
          <p:cNvSpPr/>
          <p:nvPr/>
        </p:nvSpPr>
        <p:spPr>
          <a:xfrm>
            <a:off x="738150" y="1428736"/>
            <a:ext cx="10758450" cy="2862322"/>
          </a:xfrm>
          <a:prstGeom prst="rect">
            <a:avLst/>
          </a:prstGeom>
        </p:spPr>
        <p:txBody>
          <a:bodyPr wrap="square">
            <a:spAutoFit/>
          </a:bodyPr>
          <a:lstStyle/>
          <a:p>
            <a:pPr algn="just"/>
            <a:endParaRPr lang="ru-RU" sz="2000" dirty="0"/>
          </a:p>
          <a:p>
            <a:pPr algn="just"/>
            <a:r>
              <a:rPr lang="ru-RU" sz="2000" dirty="0">
                <a:solidFill>
                  <a:srgbClr val="025373"/>
                </a:solidFill>
              </a:rPr>
              <a:t>Для положительных и отрицательных курсовых </a:t>
            </a:r>
            <a:r>
              <a:rPr lang="ru-RU" sz="2000" dirty="0" err="1">
                <a:solidFill>
                  <a:srgbClr val="025373"/>
                </a:solidFill>
              </a:rPr>
              <a:t>разниц</a:t>
            </a:r>
            <a:r>
              <a:rPr lang="ru-RU" sz="2000" dirty="0">
                <a:solidFill>
                  <a:srgbClr val="025373"/>
                </a:solidFill>
              </a:rPr>
              <a:t> по обязательствам и требованиям в иностранной валюте установили особый порядок: их нужно признавать в доходах и расходах на дату прекращения или исполнения требования либо обязательства (п. п. 12 и 13 ст. 2 закона 67-ФЗ от 26.03.2022). Это касается положительных курсовых </a:t>
            </a:r>
            <a:r>
              <a:rPr lang="ru-RU" sz="2000" dirty="0" err="1">
                <a:solidFill>
                  <a:srgbClr val="025373"/>
                </a:solidFill>
              </a:rPr>
              <a:t>разниц</a:t>
            </a:r>
            <a:r>
              <a:rPr lang="ru-RU" sz="2000" dirty="0">
                <a:solidFill>
                  <a:srgbClr val="025373"/>
                </a:solidFill>
              </a:rPr>
              <a:t>, которые возникли в 2022 - 2027 годах, и отрицательных, возникших в 2023 - 2027 годах.</a:t>
            </a:r>
            <a:endParaRPr lang="ru-RU" sz="2000" dirty="0">
              <a:solidFill>
                <a:srgbClr val="025373"/>
              </a:solidFill>
              <a:hlinkClick r:id="rId2"/>
            </a:endParaRPr>
          </a:p>
          <a:p>
            <a:pPr algn="just"/>
            <a:r>
              <a:rPr lang="ru-RU" sz="2000" dirty="0">
                <a:solidFill>
                  <a:srgbClr val="025373"/>
                </a:solidFill>
              </a:rPr>
              <a:t>Правило для положительных </a:t>
            </a:r>
            <a:r>
              <a:rPr lang="ru-RU" sz="2000" dirty="0" err="1">
                <a:solidFill>
                  <a:srgbClr val="025373"/>
                </a:solidFill>
              </a:rPr>
              <a:t>разниц</a:t>
            </a:r>
            <a:r>
              <a:rPr lang="ru-RU" sz="2000" dirty="0">
                <a:solidFill>
                  <a:srgbClr val="025373"/>
                </a:solidFill>
              </a:rPr>
              <a:t> распространили на правоотношения с 1 января 2022 года. Для отрицательных оно вступит в силу только 1 января 2023 года (ч. ч. 2 и 4 ст. 5 закона 67-ФЗ от 26.03.2022</a:t>
            </a:r>
            <a:r>
              <a:rPr lang="ru-RU" sz="2000" dirty="0">
                <a:solidFill>
                  <a:srgbClr val="025373"/>
                </a:solidFill>
                <a:hlinkClick r:id="rId3"/>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8150" y="0"/>
            <a:ext cx="10515599" cy="1325563"/>
          </a:xfrm>
        </p:spPr>
        <p:txBody>
          <a:bodyPr>
            <a:normAutofit/>
          </a:bodyPr>
          <a:lstStyle/>
          <a:p>
            <a:r>
              <a:rPr lang="ru-RU" sz="2800" dirty="0" err="1">
                <a:latin typeface="+mn-lt"/>
              </a:rPr>
              <a:t>Внереализационные</a:t>
            </a:r>
            <a:r>
              <a:rPr lang="ru-RU" sz="2800" dirty="0">
                <a:latin typeface="+mn-lt"/>
              </a:rPr>
              <a:t> доходы</a:t>
            </a:r>
          </a:p>
        </p:txBody>
      </p:sp>
      <p:graphicFrame>
        <p:nvGraphicFramePr>
          <p:cNvPr id="3" name="Таблица 2"/>
          <p:cNvGraphicFramePr>
            <a:graphicFrameLocks noGrp="1"/>
          </p:cNvGraphicFramePr>
          <p:nvPr>
            <p:extLst>
              <p:ext uri="{D42A27DB-BD31-4B8C-83A1-F6EECF244321}">
                <p14:modId xmlns:p14="http://schemas.microsoft.com/office/powerpoint/2010/main" val="619436182"/>
              </p:ext>
            </p:extLst>
          </p:nvPr>
        </p:nvGraphicFramePr>
        <p:xfrm>
          <a:off x="595274" y="1214422"/>
          <a:ext cx="10930014" cy="5380482"/>
        </p:xfrm>
        <a:graphic>
          <a:graphicData uri="http://schemas.openxmlformats.org/drawingml/2006/table">
            <a:tbl>
              <a:tblPr/>
              <a:tblGrid>
                <a:gridCol w="5465007">
                  <a:extLst>
                    <a:ext uri="{9D8B030D-6E8A-4147-A177-3AD203B41FA5}">
                      <a16:colId xmlns:a16="http://schemas.microsoft.com/office/drawing/2014/main" val="20000"/>
                    </a:ext>
                  </a:extLst>
                </a:gridCol>
                <a:gridCol w="5465007">
                  <a:extLst>
                    <a:ext uri="{9D8B030D-6E8A-4147-A177-3AD203B41FA5}">
                      <a16:colId xmlns:a16="http://schemas.microsoft.com/office/drawing/2014/main" val="20001"/>
                    </a:ext>
                  </a:extLst>
                </a:gridCol>
              </a:tblGrid>
              <a:tr h="628870">
                <a:tc>
                  <a:txBody>
                    <a:bodyPr/>
                    <a:lstStyle/>
                    <a:p>
                      <a:pPr>
                        <a:lnSpc>
                          <a:spcPct val="115000"/>
                        </a:lnSpc>
                        <a:spcAft>
                          <a:spcPts val="0"/>
                        </a:spcAft>
                      </a:pPr>
                      <a:r>
                        <a:rPr lang="ru-RU" sz="1800" dirty="0">
                          <a:solidFill>
                            <a:srgbClr val="025373"/>
                          </a:solidFill>
                          <a:latin typeface="Calibri"/>
                          <a:ea typeface="Calibri"/>
                          <a:cs typeface="Calibri"/>
                        </a:rPr>
                        <a:t>Доходы от продажи (покупки) иностранной валюты (</a:t>
                      </a:r>
                      <a:r>
                        <a:rPr lang="ru-RU" sz="1800" u="none" strike="noStrike" dirty="0" err="1">
                          <a:solidFill>
                            <a:srgbClr val="025373"/>
                          </a:solidFill>
                          <a:latin typeface="Calibri"/>
                          <a:ea typeface="Calibri"/>
                          <a:cs typeface="Calibri"/>
                          <a:hlinkClick r:id="rId2"/>
                        </a:rPr>
                        <a:t>пп</a:t>
                      </a:r>
                      <a:r>
                        <a:rPr lang="ru-RU" sz="1800" u="none" strike="noStrike" dirty="0">
                          <a:solidFill>
                            <a:srgbClr val="025373"/>
                          </a:solidFill>
                          <a:latin typeface="Calibri"/>
                          <a:ea typeface="Calibri"/>
                          <a:cs typeface="Calibri"/>
                          <a:hlinkClick r:id="rId2"/>
                        </a:rPr>
                        <a:t>. 10 п. 4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Дата перехода права собственности на иностранную валюту</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05002">
                <a:tc>
                  <a:txBody>
                    <a:bodyPr/>
                    <a:lstStyle/>
                    <a:p>
                      <a:pPr>
                        <a:lnSpc>
                          <a:spcPct val="115000"/>
                        </a:lnSpc>
                        <a:spcAft>
                          <a:spcPts val="0"/>
                        </a:spcAft>
                      </a:pPr>
                      <a:r>
                        <a:rPr lang="ru-RU" sz="1800" dirty="0">
                          <a:solidFill>
                            <a:srgbClr val="025373"/>
                          </a:solidFill>
                          <a:latin typeface="Calibri"/>
                          <a:ea typeface="Calibri"/>
                          <a:cs typeface="Calibri"/>
                        </a:rPr>
                        <a:t>Доходы в виде полученных материалов или иного имущества при ликвидации выводимого из эксплуатации амортизируемого имущества (</a:t>
                      </a:r>
                      <a:r>
                        <a:rPr lang="ru-RU" sz="1800" u="none" strike="noStrike" dirty="0" err="1">
                          <a:solidFill>
                            <a:srgbClr val="025373"/>
                          </a:solidFill>
                          <a:latin typeface="Calibri"/>
                          <a:ea typeface="Calibri"/>
                          <a:cs typeface="Calibri"/>
                          <a:hlinkClick r:id="rId3"/>
                        </a:rPr>
                        <a:t>пп</a:t>
                      </a:r>
                      <a:r>
                        <a:rPr lang="ru-RU" sz="1800" u="none" strike="noStrike" dirty="0">
                          <a:solidFill>
                            <a:srgbClr val="025373"/>
                          </a:solidFill>
                          <a:latin typeface="Calibri"/>
                          <a:ea typeface="Calibri"/>
                          <a:cs typeface="Calibri"/>
                          <a:hlinkClick r:id="rId3"/>
                        </a:rPr>
                        <a:t>. 8 п. 4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Дата составления акта ликвидации амортизируемого имущества</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509532">
                <a:tc>
                  <a:txBody>
                    <a:bodyPr/>
                    <a:lstStyle/>
                    <a:p>
                      <a:pPr>
                        <a:lnSpc>
                          <a:spcPct val="115000"/>
                        </a:lnSpc>
                        <a:spcAft>
                          <a:spcPts val="0"/>
                        </a:spcAft>
                      </a:pPr>
                      <a:r>
                        <a:rPr lang="ru-RU" sz="1800" dirty="0">
                          <a:solidFill>
                            <a:srgbClr val="025373"/>
                          </a:solidFill>
                          <a:latin typeface="Calibri"/>
                          <a:ea typeface="Calibri"/>
                          <a:cs typeface="Calibri"/>
                        </a:rPr>
                        <a:t>Доходы в виде:</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имущества, полученного в рамках благотворительной деятельности, целевых поступлений, целевого финансирования (</a:t>
                      </a:r>
                      <a:r>
                        <a:rPr lang="ru-RU" sz="1800" u="none" strike="noStrike" dirty="0" err="1">
                          <a:solidFill>
                            <a:srgbClr val="025373"/>
                          </a:solidFill>
                          <a:latin typeface="Calibri"/>
                          <a:ea typeface="Calibri"/>
                          <a:cs typeface="Calibri"/>
                          <a:hlinkClick r:id="rId4"/>
                        </a:rPr>
                        <a:t>пп</a:t>
                      </a:r>
                      <a:r>
                        <a:rPr lang="ru-RU" sz="1800" u="none" strike="noStrike" dirty="0">
                          <a:solidFill>
                            <a:srgbClr val="025373"/>
                          </a:solidFill>
                          <a:latin typeface="Calibri"/>
                          <a:ea typeface="Calibri"/>
                          <a:cs typeface="Calibri"/>
                          <a:hlinkClick r:id="rId4"/>
                        </a:rPr>
                        <a:t>. 14 ст. 250</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средств, предназначенных для формирования резервов по обеспечению безопасности особо </a:t>
                      </a:r>
                      <a:r>
                        <a:rPr lang="ru-RU" sz="1800" dirty="0" err="1">
                          <a:solidFill>
                            <a:srgbClr val="025373"/>
                          </a:solidFill>
                          <a:latin typeface="Calibri"/>
                          <a:ea typeface="Calibri"/>
                          <a:cs typeface="Calibri"/>
                        </a:rPr>
                        <a:t>радиационно</a:t>
                      </a:r>
                      <a:r>
                        <a:rPr lang="ru-RU" sz="1800" dirty="0">
                          <a:solidFill>
                            <a:srgbClr val="025373"/>
                          </a:solidFill>
                          <a:latin typeface="Calibri"/>
                          <a:ea typeface="Calibri"/>
                          <a:cs typeface="Calibri"/>
                        </a:rPr>
                        <a:t> и </a:t>
                      </a:r>
                      <a:r>
                        <a:rPr lang="ru-RU" sz="1800" dirty="0" err="1">
                          <a:solidFill>
                            <a:srgbClr val="025373"/>
                          </a:solidFill>
                          <a:latin typeface="Calibri"/>
                          <a:ea typeface="Calibri"/>
                          <a:cs typeface="Calibri"/>
                        </a:rPr>
                        <a:t>ядерно</a:t>
                      </a:r>
                      <a:r>
                        <a:rPr lang="ru-RU" sz="1800" dirty="0">
                          <a:solidFill>
                            <a:srgbClr val="025373"/>
                          </a:solidFill>
                          <a:latin typeface="Calibri"/>
                          <a:ea typeface="Calibri"/>
                          <a:cs typeface="Calibri"/>
                        </a:rPr>
                        <a:t> опасных производств и объектов (</a:t>
                      </a:r>
                      <a:r>
                        <a:rPr lang="ru-RU" sz="1800" u="none" strike="noStrike" dirty="0" err="1">
                          <a:solidFill>
                            <a:srgbClr val="025373"/>
                          </a:solidFill>
                          <a:latin typeface="Calibri"/>
                          <a:ea typeface="Calibri"/>
                          <a:cs typeface="Calibri"/>
                          <a:hlinkClick r:id="rId5"/>
                        </a:rPr>
                        <a:t>пп</a:t>
                      </a:r>
                      <a:r>
                        <a:rPr lang="ru-RU" sz="1800" u="none" strike="noStrike" dirty="0">
                          <a:solidFill>
                            <a:srgbClr val="025373"/>
                          </a:solidFill>
                          <a:latin typeface="Calibri"/>
                          <a:ea typeface="Calibri"/>
                          <a:cs typeface="Calibri"/>
                          <a:hlinkClick r:id="rId5"/>
                        </a:rPr>
                        <a:t>. 15 ст. 250</a:t>
                      </a:r>
                      <a:r>
                        <a:rPr lang="ru-RU" sz="1800" dirty="0">
                          <a:solidFill>
                            <a:srgbClr val="025373"/>
                          </a:solidFill>
                          <a:latin typeface="Calibri"/>
                          <a:ea typeface="Calibri"/>
                          <a:cs typeface="Calibri"/>
                        </a:rPr>
                        <a:t> НК РФ) (</a:t>
                      </a:r>
                      <a:r>
                        <a:rPr lang="ru-RU" sz="1800" u="none" strike="noStrike" dirty="0" err="1">
                          <a:solidFill>
                            <a:srgbClr val="025373"/>
                          </a:solidFill>
                          <a:latin typeface="Calibri"/>
                          <a:ea typeface="Calibri"/>
                          <a:cs typeface="Calibri"/>
                          <a:hlinkClick r:id="rId6"/>
                        </a:rPr>
                        <a:t>пп</a:t>
                      </a:r>
                      <a:r>
                        <a:rPr lang="ru-RU" sz="1800" u="none" strike="noStrike" dirty="0">
                          <a:solidFill>
                            <a:srgbClr val="025373"/>
                          </a:solidFill>
                          <a:latin typeface="Calibri"/>
                          <a:ea typeface="Calibri"/>
                          <a:cs typeface="Calibri"/>
                          <a:hlinkClick r:id="rId6"/>
                        </a:rPr>
                        <a:t>. 9 п. 4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Одна из следующих дат:</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дата, когда получатель имущества использовал имущество не по целевому назначению;</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дата нарушения условий, на которых предоставлялось соответствующее имущество</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8150" y="15205"/>
            <a:ext cx="10515599" cy="1325563"/>
          </a:xfrm>
        </p:spPr>
        <p:txBody>
          <a:bodyPr>
            <a:normAutofit/>
          </a:bodyPr>
          <a:lstStyle/>
          <a:p>
            <a:r>
              <a:rPr lang="ru-RU" sz="2800" dirty="0" err="1">
                <a:latin typeface="+mn-lt"/>
              </a:rPr>
              <a:t>Внереализационные</a:t>
            </a:r>
            <a:r>
              <a:rPr lang="ru-RU" sz="2800" dirty="0">
                <a:latin typeface="+mn-lt"/>
              </a:rPr>
              <a:t> доходы</a:t>
            </a:r>
          </a:p>
        </p:txBody>
      </p:sp>
      <p:graphicFrame>
        <p:nvGraphicFramePr>
          <p:cNvPr id="4" name="Таблица 3"/>
          <p:cNvGraphicFramePr>
            <a:graphicFrameLocks noGrp="1"/>
          </p:cNvGraphicFramePr>
          <p:nvPr>
            <p:extLst>
              <p:ext uri="{D42A27DB-BD31-4B8C-83A1-F6EECF244321}">
                <p14:modId xmlns:p14="http://schemas.microsoft.com/office/powerpoint/2010/main" val="3985559627"/>
              </p:ext>
            </p:extLst>
          </p:nvPr>
        </p:nvGraphicFramePr>
        <p:xfrm>
          <a:off x="809588" y="1357298"/>
          <a:ext cx="10287072" cy="5269484"/>
        </p:xfrm>
        <a:graphic>
          <a:graphicData uri="http://schemas.openxmlformats.org/drawingml/2006/table">
            <a:tbl>
              <a:tblPr/>
              <a:tblGrid>
                <a:gridCol w="5143536">
                  <a:extLst>
                    <a:ext uri="{9D8B030D-6E8A-4147-A177-3AD203B41FA5}">
                      <a16:colId xmlns:a16="http://schemas.microsoft.com/office/drawing/2014/main" val="20000"/>
                    </a:ext>
                  </a:extLst>
                </a:gridCol>
                <a:gridCol w="5143536">
                  <a:extLst>
                    <a:ext uri="{9D8B030D-6E8A-4147-A177-3AD203B41FA5}">
                      <a16:colId xmlns:a16="http://schemas.microsoft.com/office/drawing/2014/main" val="20001"/>
                    </a:ext>
                  </a:extLst>
                </a:gridCol>
              </a:tblGrid>
              <a:tr h="1285884">
                <a:tc>
                  <a:txBody>
                    <a:bodyPr/>
                    <a:lstStyle/>
                    <a:p>
                      <a:pPr>
                        <a:lnSpc>
                          <a:spcPct val="115000"/>
                        </a:lnSpc>
                        <a:spcAft>
                          <a:spcPts val="0"/>
                        </a:spcAft>
                      </a:pPr>
                      <a:r>
                        <a:rPr lang="ru-RU" sz="1800" dirty="0">
                          <a:solidFill>
                            <a:srgbClr val="025373"/>
                          </a:solidFill>
                          <a:latin typeface="Calibri"/>
                          <a:ea typeface="Calibri"/>
                          <a:cs typeface="Calibri"/>
                        </a:rPr>
                        <a:t>Доходы по договорам займа или иным аналогичным договорам (включая долговые обязательства, оформленные ценными бумагами), срок действия которых приходится более чем на один отчетный (налоговый) период (кроме процентов, начисляемых на сумму требований конкурсного кредитора) (</a:t>
                      </a:r>
                      <a:r>
                        <a:rPr lang="ru-RU" sz="1800" u="none" strike="noStrike" dirty="0" err="1">
                          <a:solidFill>
                            <a:srgbClr val="025373"/>
                          </a:solidFill>
                          <a:latin typeface="Calibri"/>
                          <a:ea typeface="Calibri"/>
                          <a:cs typeface="Calibri"/>
                          <a:hlinkClick r:id="rId2"/>
                        </a:rPr>
                        <a:t>абз</a:t>
                      </a:r>
                      <a:r>
                        <a:rPr lang="ru-RU" sz="1800" u="none" strike="noStrike" dirty="0">
                          <a:solidFill>
                            <a:srgbClr val="025373"/>
                          </a:solidFill>
                          <a:latin typeface="Calibri"/>
                          <a:ea typeface="Calibri"/>
                          <a:cs typeface="Calibri"/>
                          <a:hlinkClick r:id="rId2"/>
                        </a:rPr>
                        <a:t>. 1</a:t>
                      </a:r>
                      <a:r>
                        <a:rPr lang="ru-RU" sz="1800" dirty="0">
                          <a:solidFill>
                            <a:srgbClr val="025373"/>
                          </a:solidFill>
                          <a:latin typeface="Calibri"/>
                          <a:ea typeface="Calibri"/>
                          <a:cs typeface="Calibri"/>
                        </a:rPr>
                        <a:t>, </a:t>
                      </a:r>
                      <a:r>
                        <a:rPr lang="ru-RU" sz="1800" u="none" strike="noStrike" dirty="0">
                          <a:solidFill>
                            <a:srgbClr val="025373"/>
                          </a:solidFill>
                          <a:latin typeface="Calibri"/>
                          <a:ea typeface="Calibri"/>
                          <a:cs typeface="Calibri"/>
                          <a:hlinkClick r:id="rId3"/>
                        </a:rPr>
                        <a:t>3</a:t>
                      </a:r>
                      <a:r>
                        <a:rPr lang="ru-RU" sz="1800" dirty="0">
                          <a:solidFill>
                            <a:srgbClr val="025373"/>
                          </a:solidFill>
                          <a:latin typeface="Calibri"/>
                          <a:ea typeface="Calibri"/>
                          <a:cs typeface="Calibri"/>
                        </a:rPr>
                        <a:t>, </a:t>
                      </a:r>
                      <a:r>
                        <a:rPr lang="ru-RU" sz="1800" u="none" strike="noStrike" dirty="0">
                          <a:solidFill>
                            <a:srgbClr val="025373"/>
                          </a:solidFill>
                          <a:latin typeface="Calibri"/>
                          <a:ea typeface="Calibri"/>
                          <a:cs typeface="Calibri"/>
                          <a:hlinkClick r:id="rId4"/>
                        </a:rPr>
                        <a:t>4 п. 6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Одна из следующих дат:</a:t>
                      </a:r>
                      <a:endParaRPr lang="ru-RU" sz="1800">
                        <a:solidFill>
                          <a:srgbClr val="025373"/>
                        </a:solidFill>
                        <a:latin typeface="Calibri"/>
                        <a:ea typeface="Calibri"/>
                        <a:cs typeface="Times New Roman"/>
                      </a:endParaRPr>
                    </a:p>
                    <a:p>
                      <a:pPr>
                        <a:lnSpc>
                          <a:spcPct val="115000"/>
                        </a:lnSpc>
                        <a:spcAft>
                          <a:spcPts val="0"/>
                        </a:spcAft>
                      </a:pPr>
                      <a:r>
                        <a:rPr lang="ru-RU" sz="1800">
                          <a:solidFill>
                            <a:srgbClr val="025373"/>
                          </a:solidFill>
                          <a:latin typeface="Calibri"/>
                          <a:ea typeface="Calibri"/>
                          <a:cs typeface="Calibri"/>
                        </a:rPr>
                        <a:t>- последнее число каждого месяца действия долгового обязательства </a:t>
                      </a:r>
                      <a:r>
                        <a:rPr lang="ru-RU" sz="1800" u="none" strike="noStrike">
                          <a:solidFill>
                            <a:srgbClr val="025373"/>
                          </a:solidFill>
                          <a:latin typeface="Calibri"/>
                          <a:ea typeface="Calibri"/>
                          <a:cs typeface="Calibri"/>
                          <a:hlinkClick r:id="rId5"/>
                        </a:rPr>
                        <a:t>&lt;***&gt;</a:t>
                      </a:r>
                      <a:r>
                        <a:rPr lang="ru-RU" sz="1800">
                          <a:solidFill>
                            <a:srgbClr val="025373"/>
                          </a:solidFill>
                          <a:latin typeface="Calibri"/>
                          <a:ea typeface="Calibri"/>
                          <a:cs typeface="Calibri"/>
                        </a:rPr>
                        <a:t>;</a:t>
                      </a:r>
                      <a:endParaRPr lang="ru-RU" sz="1800">
                        <a:solidFill>
                          <a:srgbClr val="025373"/>
                        </a:solidFill>
                        <a:latin typeface="Calibri"/>
                        <a:ea typeface="Calibri"/>
                        <a:cs typeface="Times New Roman"/>
                      </a:endParaRPr>
                    </a:p>
                    <a:p>
                      <a:pPr>
                        <a:lnSpc>
                          <a:spcPct val="115000"/>
                        </a:lnSpc>
                        <a:spcAft>
                          <a:spcPts val="0"/>
                        </a:spcAft>
                      </a:pPr>
                      <a:r>
                        <a:rPr lang="ru-RU" sz="1800">
                          <a:solidFill>
                            <a:srgbClr val="025373"/>
                          </a:solidFill>
                          <a:latin typeface="Calibri"/>
                          <a:ea typeface="Calibri"/>
                          <a:cs typeface="Calibri"/>
                        </a:rPr>
                        <a:t>- дата прекращения действия договора (погашения долгового обязательства).</a:t>
                      </a:r>
                      <a:endParaRPr lang="ru-RU" sz="1800">
                        <a:solidFill>
                          <a:srgbClr val="025373"/>
                        </a:solidFill>
                        <a:latin typeface="Calibri"/>
                        <a:ea typeface="Calibri"/>
                        <a:cs typeface="Times New Roman"/>
                      </a:endParaRPr>
                    </a:p>
                    <a:p>
                      <a:pPr>
                        <a:lnSpc>
                          <a:spcPct val="115000"/>
                        </a:lnSpc>
                        <a:spcAft>
                          <a:spcPts val="0"/>
                        </a:spcAft>
                      </a:pPr>
                      <a:r>
                        <a:rPr lang="ru-RU" sz="1800">
                          <a:solidFill>
                            <a:srgbClr val="025373"/>
                          </a:solidFill>
                          <a:latin typeface="Calibri"/>
                          <a:ea typeface="Calibri"/>
                          <a:cs typeface="Calibri"/>
                        </a:rPr>
                        <a:t>В аналитическом учете такие доходы отражаются ежемесячно</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1800" dirty="0">
                          <a:solidFill>
                            <a:srgbClr val="025373"/>
                          </a:solidFill>
                          <a:latin typeface="Calibri"/>
                          <a:ea typeface="Calibri"/>
                          <a:cs typeface="Calibri"/>
                        </a:rPr>
                        <a:t>Доходы по договорам займа или иным аналогичным договорам (включая долговые обязательства, оформленные ценными бумагами), исполнение обязательств по которым зависит от стоимости (или иного значения) базового актива с начислением в период действия договора фиксированной процентной ставки (</a:t>
                      </a:r>
                      <a:r>
                        <a:rPr lang="ru-RU" sz="1800" u="none" strike="noStrike" dirty="0">
                          <a:solidFill>
                            <a:srgbClr val="025373"/>
                          </a:solidFill>
                          <a:latin typeface="Calibri"/>
                          <a:ea typeface="Calibri"/>
                          <a:cs typeface="Calibri"/>
                          <a:hlinkClick r:id="rId6"/>
                        </a:rPr>
                        <a:t>п. 6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Доходы, начисленные исходя из фиксированной ставки, - на последнее число каждого месяца.</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Доходы, фактически полученные исходя из сложившейся стоимости (или иного значения) базового актива, - на дату исполнения обязательств по договору</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73729" name="Rectangle 1"/>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991544" y="836712"/>
            <a:ext cx="7916862" cy="5057775"/>
          </a:xfrm>
          <a:prstGeom prst="rect">
            <a:avLst/>
          </a:prstGeom>
          <a:noFill/>
          <a:ln w="9525">
            <a:noFill/>
            <a:miter lim="800000"/>
            <a:headEnd/>
            <a:tailEnd/>
          </a:ln>
          <a:effectLst/>
        </p:spPr>
      </p:pic>
      <p:sp>
        <p:nvSpPr>
          <p:cNvPr id="5" name="Прямоугольник 4"/>
          <p:cNvSpPr/>
          <p:nvPr/>
        </p:nvSpPr>
        <p:spPr>
          <a:xfrm>
            <a:off x="407368" y="6093296"/>
            <a:ext cx="4938788" cy="369332"/>
          </a:xfrm>
          <a:prstGeom prst="rect">
            <a:avLst/>
          </a:prstGeom>
        </p:spPr>
        <p:txBody>
          <a:bodyPr wrap="none">
            <a:spAutoFit/>
          </a:bodyPr>
          <a:lstStyle/>
          <a:p>
            <a:r>
              <a:rPr lang="ru-RU" dirty="0"/>
              <a:t>Источник: </a:t>
            </a:r>
            <a:r>
              <a:rPr lang="en-US" dirty="0"/>
              <a:t>https://glavkniga.ru/elver/2025/8/7699</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Учет расходов, связанных с производством и реализацией. Метод начисления ст.272 НК РФ</a:t>
            </a:r>
          </a:p>
        </p:txBody>
      </p:sp>
      <p:graphicFrame>
        <p:nvGraphicFramePr>
          <p:cNvPr id="4" name="Таблица 3"/>
          <p:cNvGraphicFramePr>
            <a:graphicFrameLocks noGrp="1"/>
          </p:cNvGraphicFramePr>
          <p:nvPr>
            <p:extLst>
              <p:ext uri="{D42A27DB-BD31-4B8C-83A1-F6EECF244321}">
                <p14:modId xmlns:p14="http://schemas.microsoft.com/office/powerpoint/2010/main" val="2671010144"/>
              </p:ext>
            </p:extLst>
          </p:nvPr>
        </p:nvGraphicFramePr>
        <p:xfrm>
          <a:off x="809588" y="1785926"/>
          <a:ext cx="10287074" cy="4025138"/>
        </p:xfrm>
        <a:graphic>
          <a:graphicData uri="http://schemas.openxmlformats.org/drawingml/2006/table">
            <a:tbl>
              <a:tblPr/>
              <a:tblGrid>
                <a:gridCol w="5143537">
                  <a:extLst>
                    <a:ext uri="{9D8B030D-6E8A-4147-A177-3AD203B41FA5}">
                      <a16:colId xmlns:a16="http://schemas.microsoft.com/office/drawing/2014/main" val="20000"/>
                    </a:ext>
                  </a:extLst>
                </a:gridCol>
                <a:gridCol w="5143537">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ru-RU" sz="1800" dirty="0">
                          <a:solidFill>
                            <a:srgbClr val="025373"/>
                          </a:solidFill>
                          <a:latin typeface="Calibri"/>
                          <a:ea typeface="Calibri"/>
                          <a:cs typeface="Calibri"/>
                        </a:rPr>
                        <a:t>Вид расхода</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800">
                          <a:solidFill>
                            <a:srgbClr val="025373"/>
                          </a:solidFill>
                          <a:latin typeface="Calibri"/>
                          <a:ea typeface="Calibri"/>
                          <a:cs typeface="Calibri"/>
                        </a:rPr>
                        <a:t>Дата признания</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1800" dirty="0">
                          <a:solidFill>
                            <a:srgbClr val="025373"/>
                          </a:solidFill>
                          <a:latin typeface="Calibri"/>
                          <a:ea typeface="Calibri"/>
                          <a:cs typeface="Calibri"/>
                        </a:rPr>
                        <a:t>Расходы по приобретению сырья и материалов, приходящихся на произведенные товары (работы, услуги) (</a:t>
                      </a:r>
                      <a:r>
                        <a:rPr lang="ru-RU" sz="1800" u="none" strike="noStrike" dirty="0" err="1">
                          <a:solidFill>
                            <a:srgbClr val="025373"/>
                          </a:solidFill>
                          <a:latin typeface="Calibri"/>
                          <a:ea typeface="Calibri"/>
                          <a:cs typeface="Calibri"/>
                          <a:hlinkClick r:id="rId2"/>
                        </a:rPr>
                        <a:t>абз</a:t>
                      </a:r>
                      <a:r>
                        <a:rPr lang="ru-RU" sz="1800" u="none" strike="noStrike" dirty="0">
                          <a:solidFill>
                            <a:srgbClr val="025373"/>
                          </a:solidFill>
                          <a:latin typeface="Calibri"/>
                          <a:ea typeface="Calibri"/>
                          <a:cs typeface="Calibri"/>
                          <a:hlinkClick r:id="rId2"/>
                        </a:rPr>
                        <a:t>. 2 п. 2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Дата передачи в производство сырья и материалов</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ru-RU" sz="1800" dirty="0">
                          <a:solidFill>
                            <a:srgbClr val="025373"/>
                          </a:solidFill>
                          <a:latin typeface="Calibri"/>
                          <a:ea typeface="Calibri"/>
                          <a:cs typeface="Calibri"/>
                        </a:rPr>
                        <a:t>Если такие расходы организация относит к прямым расходам (</a:t>
                      </a:r>
                      <a:r>
                        <a:rPr lang="ru-RU" sz="1800" u="none" strike="noStrike" dirty="0" err="1">
                          <a:solidFill>
                            <a:srgbClr val="025373"/>
                          </a:solidFill>
                          <a:latin typeface="Calibri"/>
                          <a:ea typeface="Calibri"/>
                          <a:cs typeface="Calibri"/>
                          <a:hlinkClick r:id="rId3"/>
                        </a:rPr>
                        <a:t>абз</a:t>
                      </a:r>
                      <a:r>
                        <a:rPr lang="ru-RU" sz="1800" u="none" strike="noStrike" dirty="0">
                          <a:solidFill>
                            <a:srgbClr val="025373"/>
                          </a:solidFill>
                          <a:latin typeface="Calibri"/>
                          <a:ea typeface="Calibri"/>
                          <a:cs typeface="Calibri"/>
                          <a:hlinkClick r:id="rId3"/>
                        </a:rPr>
                        <a:t>. 6 п. 1</a:t>
                      </a:r>
                      <a:r>
                        <a:rPr lang="ru-RU" sz="1800" dirty="0">
                          <a:solidFill>
                            <a:srgbClr val="025373"/>
                          </a:solidFill>
                          <a:latin typeface="Calibri"/>
                          <a:ea typeface="Calibri"/>
                          <a:cs typeface="Calibri"/>
                        </a:rPr>
                        <a:t>, </a:t>
                      </a:r>
                      <a:r>
                        <a:rPr lang="ru-RU" sz="1800" u="none" strike="noStrike" dirty="0" err="1">
                          <a:solidFill>
                            <a:srgbClr val="025373"/>
                          </a:solidFill>
                          <a:latin typeface="Calibri"/>
                          <a:ea typeface="Calibri"/>
                          <a:cs typeface="Calibri"/>
                          <a:hlinkClick r:id="rId4"/>
                        </a:rPr>
                        <a:t>абз</a:t>
                      </a:r>
                      <a:r>
                        <a:rPr lang="ru-RU" sz="1800" u="none" strike="noStrike" dirty="0">
                          <a:solidFill>
                            <a:srgbClr val="025373"/>
                          </a:solidFill>
                          <a:latin typeface="Calibri"/>
                          <a:ea typeface="Calibri"/>
                          <a:cs typeface="Calibri"/>
                          <a:hlinkClick r:id="rId4"/>
                        </a:rPr>
                        <a:t>. 2 п. 2 ст. 318</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По мере реализации продукции, работ, услуг</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ru-RU" sz="1800">
                          <a:solidFill>
                            <a:srgbClr val="025373"/>
                          </a:solidFill>
                          <a:latin typeface="Calibri"/>
                          <a:ea typeface="Calibri"/>
                          <a:cs typeface="Calibri"/>
                        </a:rPr>
                        <a:t>Расходы торговых организаций по приобретению покупных товаров (</a:t>
                      </a:r>
                      <a:r>
                        <a:rPr lang="ru-RU" sz="1800" u="none" strike="noStrike">
                          <a:solidFill>
                            <a:srgbClr val="025373"/>
                          </a:solidFill>
                          <a:latin typeface="Calibri"/>
                          <a:ea typeface="Calibri"/>
                          <a:cs typeface="Calibri"/>
                          <a:hlinkClick r:id="rId5"/>
                        </a:rPr>
                        <a:t>ст. 320</a:t>
                      </a:r>
                      <a:r>
                        <a:rPr lang="ru-RU" sz="1800">
                          <a:solidFill>
                            <a:srgbClr val="025373"/>
                          </a:solidFill>
                          <a:latin typeface="Calibri"/>
                          <a:ea typeface="Calibri"/>
                          <a:cs typeface="Calibri"/>
                        </a:rPr>
                        <a:t> НК РФ)</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Дата реализации этих товаров</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ru-RU" sz="1800">
                          <a:solidFill>
                            <a:srgbClr val="025373"/>
                          </a:solidFill>
                          <a:latin typeface="Calibri"/>
                          <a:ea typeface="Calibri"/>
                          <a:cs typeface="Calibri"/>
                        </a:rPr>
                        <a:t>Расходы, связанные с выполнением работ, услуг производственного характера (</a:t>
                      </a:r>
                      <a:r>
                        <a:rPr lang="ru-RU" sz="1800" u="none" strike="noStrike">
                          <a:solidFill>
                            <a:srgbClr val="025373"/>
                          </a:solidFill>
                          <a:latin typeface="Calibri"/>
                          <a:ea typeface="Calibri"/>
                          <a:cs typeface="Calibri"/>
                          <a:hlinkClick r:id="rId6"/>
                        </a:rPr>
                        <a:t>абз. 3 п. 2 ст. 272</a:t>
                      </a:r>
                      <a:r>
                        <a:rPr lang="ru-RU" sz="1800">
                          <a:solidFill>
                            <a:srgbClr val="025373"/>
                          </a:solidFill>
                          <a:latin typeface="Calibri"/>
                          <a:ea typeface="Calibri"/>
                          <a:cs typeface="Calibri"/>
                        </a:rPr>
                        <a:t> НК РФ)</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Дата подписания акта приемки-передачи работ (услуг)</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Налогоплательщики</a:t>
            </a:r>
          </a:p>
        </p:txBody>
      </p:sp>
      <p:graphicFrame>
        <p:nvGraphicFramePr>
          <p:cNvPr id="4" name="Таблица 3"/>
          <p:cNvGraphicFramePr>
            <a:graphicFrameLocks noGrp="1"/>
          </p:cNvGraphicFramePr>
          <p:nvPr/>
        </p:nvGraphicFramePr>
        <p:xfrm>
          <a:off x="952464" y="1714488"/>
          <a:ext cx="9858446" cy="3954579"/>
        </p:xfrm>
        <a:graphic>
          <a:graphicData uri="http://schemas.openxmlformats.org/drawingml/2006/table">
            <a:tbl>
              <a:tblPr/>
              <a:tblGrid>
                <a:gridCol w="4929223">
                  <a:extLst>
                    <a:ext uri="{9D8B030D-6E8A-4147-A177-3AD203B41FA5}">
                      <a16:colId xmlns:a16="http://schemas.microsoft.com/office/drawing/2014/main" val="20000"/>
                    </a:ext>
                  </a:extLst>
                </a:gridCol>
                <a:gridCol w="4929223">
                  <a:extLst>
                    <a:ext uri="{9D8B030D-6E8A-4147-A177-3AD203B41FA5}">
                      <a16:colId xmlns:a16="http://schemas.microsoft.com/office/drawing/2014/main" val="20001"/>
                    </a:ext>
                  </a:extLst>
                </a:gridCol>
              </a:tblGrid>
              <a:tr h="713079">
                <a:tc>
                  <a:txBody>
                    <a:bodyPr/>
                    <a:lstStyle/>
                    <a:p>
                      <a:pPr algn="ctr">
                        <a:lnSpc>
                          <a:spcPct val="115000"/>
                        </a:lnSpc>
                        <a:spcAft>
                          <a:spcPts val="0"/>
                        </a:spcAft>
                      </a:pPr>
                      <a:r>
                        <a:rPr lang="ru-RU" sz="2000" dirty="0">
                          <a:solidFill>
                            <a:srgbClr val="025373"/>
                          </a:solidFill>
                          <a:latin typeface="Calibri"/>
                          <a:ea typeface="Calibri"/>
                          <a:cs typeface="Calibri"/>
                        </a:rPr>
                        <a:t>Налогоплательщики</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a:solidFill>
                            <a:srgbClr val="025373"/>
                          </a:solidFill>
                          <a:latin typeface="Calibri"/>
                          <a:ea typeface="Calibri"/>
                          <a:cs typeface="Calibri"/>
                        </a:rPr>
                        <a:t>Что такое прибыль для целей налогообложения</a:t>
                      </a:r>
                      <a:endParaRPr lang="ru-RU" sz="20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16689">
                <a:tc>
                  <a:txBody>
                    <a:bodyPr/>
                    <a:lstStyle/>
                    <a:p>
                      <a:pPr>
                        <a:lnSpc>
                          <a:spcPct val="115000"/>
                        </a:lnSpc>
                        <a:spcAft>
                          <a:spcPts val="0"/>
                        </a:spcAft>
                      </a:pPr>
                      <a:r>
                        <a:rPr lang="ru-RU" sz="2000" dirty="0">
                          <a:solidFill>
                            <a:srgbClr val="025373"/>
                          </a:solidFill>
                          <a:latin typeface="Calibri"/>
                          <a:ea typeface="Calibri"/>
                          <a:cs typeface="Calibri"/>
                        </a:rPr>
                        <a:t>Российские организации</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dirty="0">
                          <a:solidFill>
                            <a:srgbClr val="025373"/>
                          </a:solidFill>
                          <a:latin typeface="Calibri"/>
                          <a:ea typeface="Calibri"/>
                          <a:cs typeface="Calibri"/>
                        </a:rPr>
                        <a:t>Доходы, уменьшенные на расходы (</a:t>
                      </a:r>
                      <a:r>
                        <a:rPr lang="ru-RU" sz="2000" u="none" strike="noStrike" dirty="0">
                          <a:solidFill>
                            <a:srgbClr val="025373"/>
                          </a:solidFill>
                          <a:latin typeface="Calibri"/>
                          <a:ea typeface="Calibri"/>
                          <a:cs typeface="Calibri"/>
                          <a:hlinkClick r:id="rId2"/>
                        </a:rPr>
                        <a:t>п. 1 ст. 247</a:t>
                      </a:r>
                      <a:r>
                        <a:rPr lang="ru-RU" sz="2000" dirty="0">
                          <a:solidFill>
                            <a:srgbClr val="025373"/>
                          </a:solidFill>
                          <a:latin typeface="Calibri"/>
                          <a:ea typeface="Calibri"/>
                          <a:cs typeface="Calibri"/>
                        </a:rPr>
                        <a:t> НК РФ)</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63942">
                <a:tc>
                  <a:txBody>
                    <a:bodyPr/>
                    <a:lstStyle/>
                    <a:p>
                      <a:pPr>
                        <a:lnSpc>
                          <a:spcPct val="115000"/>
                        </a:lnSpc>
                        <a:spcAft>
                          <a:spcPts val="0"/>
                        </a:spcAft>
                      </a:pPr>
                      <a:r>
                        <a:rPr lang="ru-RU" sz="2000" dirty="0">
                          <a:solidFill>
                            <a:srgbClr val="025373"/>
                          </a:solidFill>
                          <a:latin typeface="Calibri"/>
                          <a:ea typeface="Calibri"/>
                          <a:cs typeface="Calibri"/>
                        </a:rPr>
                        <a:t>Иностранные организации, осуществляющие деятельность в РФ через постоянное представительство</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dirty="0">
                          <a:solidFill>
                            <a:srgbClr val="025373"/>
                          </a:solidFill>
                          <a:latin typeface="Calibri"/>
                          <a:ea typeface="Calibri"/>
                          <a:cs typeface="Calibri"/>
                        </a:rPr>
                        <a:t>Доходы представительства, уменьшенные на расходы представительства (</a:t>
                      </a:r>
                      <a:r>
                        <a:rPr lang="ru-RU" sz="2000" u="none" strike="noStrike" dirty="0">
                          <a:solidFill>
                            <a:srgbClr val="025373"/>
                          </a:solidFill>
                          <a:latin typeface="Calibri"/>
                          <a:ea typeface="Calibri"/>
                          <a:cs typeface="Calibri"/>
                          <a:hlinkClick r:id="rId3"/>
                        </a:rPr>
                        <a:t>п. 2 ст. 247</a:t>
                      </a:r>
                      <a:r>
                        <a:rPr lang="ru-RU" sz="2000" dirty="0">
                          <a:solidFill>
                            <a:srgbClr val="025373"/>
                          </a:solidFill>
                          <a:latin typeface="Calibri"/>
                          <a:ea typeface="Calibri"/>
                          <a:cs typeface="Calibri"/>
                        </a:rPr>
                        <a:t> НК РФ)</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63942">
                <a:tc>
                  <a:txBody>
                    <a:bodyPr/>
                    <a:lstStyle/>
                    <a:p>
                      <a:pPr>
                        <a:lnSpc>
                          <a:spcPct val="115000"/>
                        </a:lnSpc>
                        <a:spcAft>
                          <a:spcPts val="0"/>
                        </a:spcAft>
                      </a:pPr>
                      <a:r>
                        <a:rPr lang="ru-RU" sz="2000">
                          <a:solidFill>
                            <a:srgbClr val="025373"/>
                          </a:solidFill>
                          <a:latin typeface="Calibri"/>
                          <a:ea typeface="Calibri"/>
                          <a:cs typeface="Calibri"/>
                        </a:rPr>
                        <a:t>Иные иностранные организации</a:t>
                      </a:r>
                      <a:endParaRPr lang="ru-RU" sz="20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dirty="0">
                          <a:solidFill>
                            <a:srgbClr val="025373"/>
                          </a:solidFill>
                          <a:latin typeface="Calibri"/>
                          <a:ea typeface="Calibri"/>
                          <a:cs typeface="Calibri"/>
                        </a:rPr>
                        <a:t>Доходы, полученные в РФ</a:t>
                      </a:r>
                      <a:endParaRPr lang="ru-RU" sz="2000" dirty="0">
                        <a:solidFill>
                          <a:srgbClr val="025373"/>
                        </a:solidFill>
                        <a:latin typeface="Calibri"/>
                        <a:ea typeface="Calibri"/>
                        <a:cs typeface="Times New Roman"/>
                      </a:endParaRPr>
                    </a:p>
                    <a:p>
                      <a:pPr>
                        <a:lnSpc>
                          <a:spcPct val="115000"/>
                        </a:lnSpc>
                        <a:spcAft>
                          <a:spcPts val="0"/>
                        </a:spcAft>
                      </a:pPr>
                      <a:r>
                        <a:rPr lang="ru-RU" sz="2000" dirty="0">
                          <a:solidFill>
                            <a:srgbClr val="025373"/>
                          </a:solidFill>
                          <a:latin typeface="Calibri"/>
                          <a:ea typeface="Calibri"/>
                          <a:cs typeface="Calibri"/>
                        </a:rPr>
                        <a:t>Перечень таких доходов установлен </a:t>
                      </a:r>
                      <a:r>
                        <a:rPr lang="ru-RU" sz="2000" u="none" strike="noStrike" dirty="0">
                          <a:solidFill>
                            <a:srgbClr val="025373"/>
                          </a:solidFill>
                          <a:latin typeface="Calibri"/>
                          <a:ea typeface="Calibri"/>
                          <a:cs typeface="Calibri"/>
                          <a:hlinkClick r:id="rId4"/>
                        </a:rPr>
                        <a:t>ст. 309</a:t>
                      </a:r>
                      <a:r>
                        <a:rPr lang="ru-RU" sz="2000" dirty="0">
                          <a:solidFill>
                            <a:srgbClr val="025373"/>
                          </a:solidFill>
                          <a:latin typeface="Calibri"/>
                          <a:ea typeface="Calibri"/>
                          <a:cs typeface="Calibri"/>
                        </a:rPr>
                        <a:t> НК РФ (</a:t>
                      </a:r>
                      <a:r>
                        <a:rPr lang="ru-RU" sz="2000" u="none" strike="noStrike" dirty="0">
                          <a:solidFill>
                            <a:srgbClr val="025373"/>
                          </a:solidFill>
                          <a:latin typeface="Calibri"/>
                          <a:ea typeface="Calibri"/>
                          <a:cs typeface="Calibri"/>
                          <a:hlinkClick r:id="rId5"/>
                        </a:rPr>
                        <a:t>п. 3 ст. 247</a:t>
                      </a:r>
                      <a:r>
                        <a:rPr lang="ru-RU" sz="2000" dirty="0">
                          <a:solidFill>
                            <a:srgbClr val="025373"/>
                          </a:solidFill>
                          <a:latin typeface="Calibri"/>
                          <a:ea typeface="Calibri"/>
                          <a:cs typeface="Calibri"/>
                        </a:rPr>
                        <a:t> НК РФ)</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Содержимое 2">
            <a:extLst>
              <a:ext uri="{FF2B5EF4-FFF2-40B4-BE49-F238E27FC236}">
                <a16:creationId xmlns:a16="http://schemas.microsoft.com/office/drawing/2014/main" id="{6EBEE38A-889E-43DA-9A7F-9FE70556D041}"/>
              </a:ext>
            </a:extLst>
          </p:cNvPr>
          <p:cNvSpPr>
            <a:spLocks noGrp="1"/>
          </p:cNvSpPr>
          <p:nvPr>
            <p:ph type="body" sz="quarter" idx="14"/>
          </p:nvPr>
        </p:nvSpPr>
        <p:spPr>
          <a:xfrm>
            <a:off x="263352" y="404664"/>
            <a:ext cx="11737304" cy="5984650"/>
          </a:xfrm>
        </p:spPr>
        <p:txBody>
          <a:bodyPr>
            <a:noAutofit/>
          </a:bodyPr>
          <a:lstStyle/>
          <a:p>
            <a:pPr>
              <a:spcBef>
                <a:spcPts val="0"/>
              </a:spcBef>
              <a:buFont typeface="Georgia" panose="02040502050405020303" pitchFamily="18" charset="0"/>
              <a:buNone/>
            </a:pPr>
            <a:r>
              <a:rPr lang="ru-RU" altLang="ru-RU" b="1" dirty="0"/>
              <a:t>Пример. Распределение расходов на прямые и косвенные</a:t>
            </a:r>
          </a:p>
          <a:p>
            <a:pPr>
              <a:spcBef>
                <a:spcPts val="0"/>
              </a:spcBef>
              <a:buFont typeface="Georgia" panose="02040502050405020303" pitchFamily="18" charset="0"/>
              <a:buNone/>
            </a:pPr>
            <a:endParaRPr lang="ru-RU" altLang="ru-RU" dirty="0"/>
          </a:p>
          <a:p>
            <a:pPr algn="just">
              <a:spcBef>
                <a:spcPts val="0"/>
              </a:spcBef>
              <a:buFont typeface="Georgia" panose="02040502050405020303" pitchFamily="18" charset="0"/>
              <a:buNone/>
            </a:pPr>
            <a:r>
              <a:rPr lang="ru-RU" altLang="ru-RU" sz="2000" dirty="0"/>
              <a:t>Организация (общий режим налогообложения) выполняет ремонтные и отделочные работы в помещениях, используя свои материалы и оборудование. Доходы и расходы в целях налогообложения прибыли определяются по методу начисления. </a:t>
            </a:r>
          </a:p>
          <a:p>
            <a:pPr algn="just">
              <a:spcBef>
                <a:spcPts val="0"/>
              </a:spcBef>
              <a:buFont typeface="Georgia" panose="02040502050405020303" pitchFamily="18" charset="0"/>
              <a:buNone/>
            </a:pPr>
            <a:r>
              <a:rPr lang="ru-RU" altLang="ru-RU" sz="2000" dirty="0"/>
              <a:t>Расходы, учитываемые в целях налогообложения прибыли, по итогам апреля 202</a:t>
            </a:r>
            <a:r>
              <a:rPr lang="en-US" altLang="ru-RU" sz="2000" dirty="0"/>
              <a:t>5</a:t>
            </a:r>
            <a:r>
              <a:rPr lang="ru-RU" altLang="ru-RU" sz="2000" dirty="0"/>
              <a:t> года составили:</a:t>
            </a:r>
          </a:p>
          <a:p>
            <a:pPr algn="just">
              <a:spcBef>
                <a:spcPts val="0"/>
              </a:spcBef>
              <a:buFont typeface="Georgia" panose="02040502050405020303" pitchFamily="18" charset="0"/>
              <a:buNone/>
            </a:pPr>
            <a:r>
              <a:rPr lang="ru-RU" altLang="ru-RU" sz="2000" dirty="0"/>
              <a:t>- Заработная плата мастеров, непосредственно выполняющих работы - 210 000 руб.; </a:t>
            </a:r>
          </a:p>
          <a:p>
            <a:pPr algn="just">
              <a:spcBef>
                <a:spcPts val="0"/>
              </a:spcBef>
              <a:buFont typeface="Georgia" panose="02040502050405020303" pitchFamily="18" charset="0"/>
              <a:buNone/>
            </a:pPr>
            <a:r>
              <a:rPr lang="ru-RU" altLang="ru-RU" sz="2000" dirty="0"/>
              <a:t>- Заработная плата администрации - 300 000 руб.;</a:t>
            </a:r>
          </a:p>
          <a:p>
            <a:pPr algn="just">
              <a:spcBef>
                <a:spcPts val="0"/>
              </a:spcBef>
              <a:buFont typeface="Georgia" panose="02040502050405020303" pitchFamily="18" charset="0"/>
              <a:buNone/>
            </a:pPr>
            <a:r>
              <a:rPr lang="ru-RU" altLang="ru-RU" sz="2000" dirty="0"/>
              <a:t>- Сумма начисленной амортизации основных средств, используемых при выполнении работ – 40 000 руб.;</a:t>
            </a:r>
          </a:p>
          <a:p>
            <a:pPr algn="just">
              <a:spcBef>
                <a:spcPts val="0"/>
              </a:spcBef>
              <a:buFont typeface="Georgia" panose="02040502050405020303" pitchFamily="18" charset="0"/>
              <a:buNone/>
            </a:pPr>
            <a:r>
              <a:rPr lang="ru-RU" altLang="ru-RU" sz="2000" dirty="0"/>
              <a:t>- Сумма начисленной амортизации по прочим основным средствам - 90 000 руб.;</a:t>
            </a:r>
          </a:p>
          <a:p>
            <a:pPr algn="just">
              <a:spcBef>
                <a:spcPts val="0"/>
              </a:spcBef>
              <a:buFont typeface="Georgia" panose="02040502050405020303" pitchFamily="18" charset="0"/>
              <a:buNone/>
            </a:pPr>
            <a:r>
              <a:rPr lang="ru-RU" altLang="ru-RU" sz="2000" dirty="0"/>
              <a:t>- Расходы на приобретение материалов, используемых при выполнении работ, - 190 000 руб.;                              </a:t>
            </a:r>
          </a:p>
          <a:p>
            <a:pPr algn="just">
              <a:spcBef>
                <a:spcPts val="0"/>
              </a:spcBef>
              <a:buFont typeface="Georgia" panose="02040502050405020303" pitchFamily="18" charset="0"/>
              <a:buNone/>
            </a:pPr>
            <a:r>
              <a:rPr lang="ru-RU" altLang="ru-RU" sz="2000" dirty="0"/>
              <a:t>- Расходы на приобретение прочих материалов  - 25 000 руб.;                                                                                   </a:t>
            </a:r>
          </a:p>
          <a:p>
            <a:pPr algn="just">
              <a:spcBef>
                <a:spcPts val="0"/>
              </a:spcBef>
              <a:buFont typeface="Georgia" panose="02040502050405020303" pitchFamily="18" charset="0"/>
              <a:buNone/>
            </a:pPr>
            <a:r>
              <a:rPr lang="ru-RU" altLang="ru-RU" sz="2000" dirty="0"/>
              <a:t>- Прочие расходы, связанные с производством и реализацией – 170 000 руб.;</a:t>
            </a:r>
          </a:p>
          <a:p>
            <a:pPr algn="just">
              <a:spcBef>
                <a:spcPts val="0"/>
              </a:spcBef>
              <a:buFont typeface="Georgia" panose="02040502050405020303" pitchFamily="18" charset="0"/>
              <a:buNone/>
            </a:pPr>
            <a:r>
              <a:rPr lang="ru-RU" altLang="ru-RU" sz="2000" dirty="0"/>
              <a:t>- Внереализационные расходы – 30 000 руб.;</a:t>
            </a:r>
          </a:p>
          <a:p>
            <a:pPr algn="just">
              <a:spcBef>
                <a:spcPts val="0"/>
              </a:spcBef>
              <a:buFont typeface="Georgia" panose="02040502050405020303" pitchFamily="18" charset="0"/>
              <a:buNone/>
            </a:pPr>
            <a:r>
              <a:rPr lang="ru-RU" altLang="ru-RU" sz="2000" dirty="0"/>
              <a:t>- Незавершенное производство по итогам марта составило 90 000 руб.;</a:t>
            </a:r>
          </a:p>
          <a:p>
            <a:pPr algn="just">
              <a:spcBef>
                <a:spcPts val="0"/>
              </a:spcBef>
              <a:buFont typeface="Georgia" panose="02040502050405020303" pitchFamily="18" charset="0"/>
              <a:buNone/>
            </a:pPr>
            <a:r>
              <a:rPr lang="ru-RU" altLang="ru-RU" sz="2000" dirty="0"/>
              <a:t>- Количество заказов в апреле 202</a:t>
            </a:r>
            <a:r>
              <a:rPr lang="en-US" altLang="ru-RU" sz="2000" dirty="0"/>
              <a:t>5</a:t>
            </a:r>
            <a:r>
              <a:rPr lang="ru-RU" altLang="ru-RU" sz="2000" dirty="0"/>
              <a:t> г. – 20, из них не было завершено на конец апреля- 4.</a:t>
            </a:r>
          </a:p>
          <a:p>
            <a:pPr algn="just">
              <a:spcBef>
                <a:spcPts val="0"/>
              </a:spcBef>
              <a:buFont typeface="Georgia" panose="02040502050405020303" pitchFamily="18" charset="0"/>
              <a:buNone/>
            </a:pPr>
            <a:r>
              <a:rPr lang="ru-RU" altLang="ru-RU" sz="2000" dirty="0"/>
              <a:t>Организация признает расходы прямыми в соответствии с п.1 ст.318 НК РФ, и сумма прямых расходов распределяется на остатки НЗП пропорционально доле незавершенных заказов на выполнение работ в общем объеме выполняемых в течение месяца заказов.</a:t>
            </a:r>
          </a:p>
          <a:p>
            <a:pPr algn="just">
              <a:spcBef>
                <a:spcPts val="0"/>
              </a:spcBef>
              <a:buFont typeface="Georgia" panose="02040502050405020303" pitchFamily="18" charset="0"/>
              <a:buNone/>
            </a:pPr>
            <a:r>
              <a:rPr lang="ru-RU" altLang="ru-RU" sz="2000" dirty="0"/>
              <a:t>  Определите сумму прямых,  косвенных расходов и общую сумму расходов, уменьшающих налоговую базу по налогу на прибыль в апреле 202</a:t>
            </a:r>
            <a:r>
              <a:rPr lang="en-US" altLang="ru-RU" sz="2000" dirty="0"/>
              <a:t>5</a:t>
            </a:r>
            <a:r>
              <a:rPr lang="ru-RU" altLang="ru-RU" sz="2000" dirty="0"/>
              <a:t> г.</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Содержимое 2">
            <a:extLst>
              <a:ext uri="{FF2B5EF4-FFF2-40B4-BE49-F238E27FC236}">
                <a16:creationId xmlns:a16="http://schemas.microsoft.com/office/drawing/2014/main" id="{E48757A9-542B-4C3A-9FDB-75FB89CE98E3}"/>
              </a:ext>
            </a:extLst>
          </p:cNvPr>
          <p:cNvSpPr>
            <a:spLocks noGrp="1"/>
          </p:cNvSpPr>
          <p:nvPr>
            <p:ph type="body" sz="quarter" idx="14"/>
          </p:nvPr>
        </p:nvSpPr>
        <p:spPr>
          <a:xfrm>
            <a:off x="911424" y="476672"/>
            <a:ext cx="10444163" cy="5309300"/>
          </a:xfrm>
        </p:spPr>
        <p:txBody>
          <a:bodyPr>
            <a:noAutofit/>
          </a:bodyPr>
          <a:lstStyle/>
          <a:p>
            <a:pPr algn="just">
              <a:buFont typeface="Georgia" panose="02040502050405020303" pitchFamily="18" charset="0"/>
              <a:buNone/>
            </a:pPr>
            <a:r>
              <a:rPr lang="ru-RU" altLang="ru-RU" sz="2400" b="1" u="sng" dirty="0"/>
              <a:t>РЕШЕНИЕ</a:t>
            </a:r>
            <a:endParaRPr lang="ru-RU" altLang="ru-RU" sz="2400" dirty="0"/>
          </a:p>
          <a:p>
            <a:pPr algn="just">
              <a:buFont typeface="Georgia" panose="02040502050405020303" pitchFamily="18" charset="0"/>
              <a:buNone/>
            </a:pPr>
            <a:r>
              <a:rPr lang="ru-RU" altLang="ru-RU" sz="2000" b="1" u="sng" dirty="0"/>
              <a:t>Прямые расходы: </a:t>
            </a:r>
            <a:r>
              <a:rPr lang="ru-RU" altLang="ru-RU" sz="2000" b="1" dirty="0"/>
              <a:t>593 000 руб.</a:t>
            </a:r>
            <a:endParaRPr lang="ru-RU" altLang="ru-RU" sz="2000" dirty="0"/>
          </a:p>
          <a:p>
            <a:pPr algn="just">
              <a:buFont typeface="Georgia" panose="02040502050405020303" pitchFamily="18" charset="0"/>
              <a:buNone/>
            </a:pPr>
            <a:r>
              <a:rPr lang="ru-RU" altLang="ru-RU" sz="2000" dirty="0"/>
              <a:t>210 000 руб.+210 000 </a:t>
            </a:r>
            <a:r>
              <a:rPr lang="en-US" altLang="ru-RU" sz="2000" dirty="0"/>
              <a:t>x</a:t>
            </a:r>
            <a:r>
              <a:rPr lang="ru-RU" altLang="ru-RU" sz="2000" dirty="0"/>
              <a:t> 30% ( зарплата + взносы)</a:t>
            </a:r>
          </a:p>
          <a:p>
            <a:pPr algn="just">
              <a:buFont typeface="Georgia" panose="02040502050405020303" pitchFamily="18" charset="0"/>
              <a:buNone/>
            </a:pPr>
            <a:r>
              <a:rPr lang="ru-RU" altLang="ru-RU" sz="2000" dirty="0"/>
              <a:t>40 000 руб.(амортизация)</a:t>
            </a:r>
          </a:p>
          <a:p>
            <a:pPr algn="just">
              <a:buFont typeface="Georgia" panose="02040502050405020303" pitchFamily="18" charset="0"/>
              <a:buNone/>
            </a:pPr>
            <a:r>
              <a:rPr lang="ru-RU" altLang="ru-RU" sz="2000" dirty="0"/>
              <a:t>190 000 руб.(материалы)</a:t>
            </a:r>
          </a:p>
          <a:p>
            <a:pPr algn="just">
              <a:buFont typeface="Georgia" panose="02040502050405020303" pitchFamily="18" charset="0"/>
              <a:buNone/>
            </a:pPr>
            <a:r>
              <a:rPr lang="ru-RU" altLang="ru-RU" sz="2000" u="sng" dirty="0"/>
              <a:t>90 000 руб.(</a:t>
            </a:r>
            <a:r>
              <a:rPr lang="ru-RU" altLang="ru-RU" sz="2000" u="sng" dirty="0" err="1"/>
              <a:t>незавершенка</a:t>
            </a:r>
            <a:r>
              <a:rPr lang="ru-RU" altLang="ru-RU" sz="2000" u="sng" dirty="0"/>
              <a:t>) п.1.ст.319 НК РФ)</a:t>
            </a:r>
            <a:endParaRPr lang="ru-RU" altLang="ru-RU" sz="2000" dirty="0"/>
          </a:p>
          <a:p>
            <a:pPr algn="just">
              <a:buFont typeface="Georgia" panose="02040502050405020303" pitchFamily="18" charset="0"/>
              <a:buNone/>
            </a:pPr>
            <a:r>
              <a:rPr lang="ru-RU" altLang="ru-RU" sz="2000" b="1" dirty="0"/>
              <a:t>НЗП  118 600 руб.</a:t>
            </a:r>
            <a:r>
              <a:rPr lang="ru-RU" altLang="ru-RU" sz="2000" dirty="0"/>
              <a:t> (593 000 руб.</a:t>
            </a:r>
            <a:r>
              <a:rPr lang="en-US" altLang="ru-RU" sz="2000" dirty="0"/>
              <a:t>x </a:t>
            </a:r>
            <a:r>
              <a:rPr lang="ru-RU" altLang="ru-RU" sz="2000" dirty="0"/>
              <a:t>4/20) </a:t>
            </a:r>
          </a:p>
          <a:p>
            <a:pPr algn="just">
              <a:buFont typeface="Georgia" panose="02040502050405020303" pitchFamily="18" charset="0"/>
              <a:buNone/>
            </a:pPr>
            <a:r>
              <a:rPr lang="ru-RU" altLang="ru-RU" sz="2000" b="1" u="sng" dirty="0"/>
              <a:t>Косвенные: 675 000 руб.</a:t>
            </a:r>
            <a:endParaRPr lang="ru-RU" altLang="ru-RU" sz="2000" dirty="0"/>
          </a:p>
          <a:p>
            <a:pPr algn="just">
              <a:buFont typeface="Georgia" panose="02040502050405020303" pitchFamily="18" charset="0"/>
              <a:buNone/>
            </a:pPr>
            <a:r>
              <a:rPr lang="ru-RU" altLang="ru-RU" sz="2000" dirty="0"/>
              <a:t>300000 руб. + 300000 </a:t>
            </a:r>
            <a:r>
              <a:rPr lang="en-US" altLang="ru-RU" sz="2000" dirty="0"/>
              <a:t>x</a:t>
            </a:r>
            <a:r>
              <a:rPr lang="ru-RU" altLang="ru-RU" sz="2000" dirty="0"/>
              <a:t> 30% ( зарплата администрации + взносы)</a:t>
            </a:r>
          </a:p>
          <a:p>
            <a:pPr algn="just">
              <a:buFont typeface="Georgia" panose="02040502050405020303" pitchFamily="18" charset="0"/>
              <a:buNone/>
            </a:pPr>
            <a:r>
              <a:rPr lang="ru-RU" altLang="ru-RU" sz="2000" dirty="0"/>
              <a:t>90 000 руб.(амортизация прочая)</a:t>
            </a:r>
          </a:p>
          <a:p>
            <a:pPr algn="just">
              <a:buFont typeface="Georgia" panose="02040502050405020303" pitchFamily="18" charset="0"/>
              <a:buNone/>
            </a:pPr>
            <a:r>
              <a:rPr lang="ru-RU" altLang="ru-RU" sz="2000" dirty="0"/>
              <a:t>25 000 руб.( прочие материалы)</a:t>
            </a:r>
          </a:p>
          <a:p>
            <a:pPr algn="just">
              <a:buFont typeface="Georgia" panose="02040502050405020303" pitchFamily="18" charset="0"/>
              <a:buNone/>
            </a:pPr>
            <a:r>
              <a:rPr lang="ru-RU" altLang="ru-RU" sz="2000" dirty="0"/>
              <a:t>170 000 руб.(прочие расходы)</a:t>
            </a:r>
          </a:p>
          <a:p>
            <a:pPr algn="just">
              <a:buFont typeface="Georgia" panose="02040502050405020303" pitchFamily="18" charset="0"/>
              <a:buNone/>
            </a:pPr>
            <a:r>
              <a:rPr lang="ru-RU" altLang="ru-RU" sz="2000" b="1" u="sng" dirty="0"/>
              <a:t>Внереализационные расходы: 30 000 руб.</a:t>
            </a:r>
            <a:endParaRPr lang="ru-RU" altLang="ru-RU" sz="2000" dirty="0"/>
          </a:p>
          <a:p>
            <a:pPr algn="just">
              <a:buFont typeface="Georgia" panose="02040502050405020303" pitchFamily="18" charset="0"/>
              <a:buNone/>
            </a:pPr>
            <a:r>
              <a:rPr lang="ru-RU" altLang="ru-RU" sz="2000" b="1" u="sng" dirty="0"/>
              <a:t>Сумма расходов, уменьшающая налоговую базу:  1 179 400 руб.</a:t>
            </a:r>
            <a:endParaRPr lang="ru-RU" altLang="ru-RU" sz="2000" dirty="0"/>
          </a:p>
          <a:p>
            <a:pPr algn="just">
              <a:buFont typeface="Georgia" panose="02040502050405020303" pitchFamily="18" charset="0"/>
              <a:buNone/>
            </a:pPr>
            <a:r>
              <a:rPr lang="ru-RU" altLang="ru-RU" sz="2000" b="1" u="sng" dirty="0"/>
              <a:t>593 000 руб. - 118 600 руб. +  675 000 руб. + 30 000 руб.</a:t>
            </a:r>
            <a:endParaRPr lang="ru-RU" altLang="ru-RU" sz="2000" dirty="0"/>
          </a:p>
          <a:p>
            <a:pPr algn="just">
              <a:buFont typeface="Georgia" panose="02040502050405020303" pitchFamily="18" charset="0"/>
              <a:buNone/>
            </a:pPr>
            <a:endParaRPr lang="ru-RU" altLang="ru-RU" sz="2000" dirty="0"/>
          </a:p>
          <a:p>
            <a:pPr algn="just"/>
            <a:endParaRPr lang="ru-RU" altLang="ru-RU" sz="20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Учет расходов, связанных с производством и реализацией. Метод начисления ст.272 НК РФ</a:t>
            </a:r>
          </a:p>
        </p:txBody>
      </p:sp>
      <p:graphicFrame>
        <p:nvGraphicFramePr>
          <p:cNvPr id="5" name="Таблица 4"/>
          <p:cNvGraphicFramePr>
            <a:graphicFrameLocks noGrp="1"/>
          </p:cNvGraphicFramePr>
          <p:nvPr>
            <p:extLst>
              <p:ext uri="{D42A27DB-BD31-4B8C-83A1-F6EECF244321}">
                <p14:modId xmlns:p14="http://schemas.microsoft.com/office/powerpoint/2010/main" val="165744093"/>
              </p:ext>
            </p:extLst>
          </p:nvPr>
        </p:nvGraphicFramePr>
        <p:xfrm>
          <a:off x="738150" y="2071678"/>
          <a:ext cx="10429950" cy="3172206"/>
        </p:xfrm>
        <a:graphic>
          <a:graphicData uri="http://schemas.openxmlformats.org/drawingml/2006/table">
            <a:tbl>
              <a:tblPr/>
              <a:tblGrid>
                <a:gridCol w="5214975">
                  <a:extLst>
                    <a:ext uri="{9D8B030D-6E8A-4147-A177-3AD203B41FA5}">
                      <a16:colId xmlns:a16="http://schemas.microsoft.com/office/drawing/2014/main" val="20000"/>
                    </a:ext>
                  </a:extLst>
                </a:gridCol>
                <a:gridCol w="5214975">
                  <a:extLst>
                    <a:ext uri="{9D8B030D-6E8A-4147-A177-3AD203B41FA5}">
                      <a16:colId xmlns:a16="http://schemas.microsoft.com/office/drawing/2014/main" val="20001"/>
                    </a:ext>
                  </a:extLst>
                </a:gridCol>
              </a:tblGrid>
              <a:tr h="0">
                <a:tc>
                  <a:txBody>
                    <a:bodyPr/>
                    <a:lstStyle/>
                    <a:p>
                      <a:pPr>
                        <a:lnSpc>
                          <a:spcPct val="115000"/>
                        </a:lnSpc>
                        <a:spcAft>
                          <a:spcPts val="0"/>
                        </a:spcAft>
                      </a:pPr>
                      <a:r>
                        <a:rPr lang="ru-RU" sz="1800" dirty="0">
                          <a:solidFill>
                            <a:srgbClr val="025373"/>
                          </a:solidFill>
                          <a:latin typeface="Calibri"/>
                          <a:ea typeface="Calibri"/>
                          <a:cs typeface="Calibri"/>
                        </a:rPr>
                        <a:t>Амортизационные отчисления (</a:t>
                      </a:r>
                      <a:r>
                        <a:rPr lang="ru-RU" sz="1800" u="none" strike="noStrike" dirty="0">
                          <a:solidFill>
                            <a:srgbClr val="025373"/>
                          </a:solidFill>
                          <a:latin typeface="Calibri"/>
                          <a:ea typeface="Calibri"/>
                          <a:cs typeface="Calibri"/>
                          <a:hlinkClick r:id="rId2"/>
                        </a:rPr>
                        <a:t>п. 3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Ежемесячно</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1800" dirty="0">
                          <a:solidFill>
                            <a:srgbClr val="025373"/>
                          </a:solidFill>
                          <a:latin typeface="Calibri"/>
                          <a:ea typeface="Calibri"/>
                          <a:cs typeface="Calibri"/>
                        </a:rPr>
                        <a:t>Если амортизационные отчисления по основным средствам, используемым в производстве, организация относит к прямым расходам (</a:t>
                      </a:r>
                      <a:r>
                        <a:rPr lang="ru-RU" sz="1800" u="none" strike="noStrike" dirty="0" err="1">
                          <a:solidFill>
                            <a:srgbClr val="025373"/>
                          </a:solidFill>
                          <a:latin typeface="Calibri"/>
                          <a:ea typeface="Calibri"/>
                          <a:cs typeface="Calibri"/>
                          <a:hlinkClick r:id="rId3"/>
                        </a:rPr>
                        <a:t>абз</a:t>
                      </a:r>
                      <a:r>
                        <a:rPr lang="ru-RU" sz="1800" u="none" strike="noStrike" dirty="0">
                          <a:solidFill>
                            <a:srgbClr val="025373"/>
                          </a:solidFill>
                          <a:latin typeface="Calibri"/>
                          <a:ea typeface="Calibri"/>
                          <a:cs typeface="Calibri"/>
                          <a:hlinkClick r:id="rId3"/>
                        </a:rPr>
                        <a:t>. 8 п. 1</a:t>
                      </a:r>
                      <a:r>
                        <a:rPr lang="ru-RU" sz="1800" dirty="0">
                          <a:solidFill>
                            <a:srgbClr val="025373"/>
                          </a:solidFill>
                          <a:latin typeface="Calibri"/>
                          <a:ea typeface="Calibri"/>
                          <a:cs typeface="Calibri"/>
                        </a:rPr>
                        <a:t>, </a:t>
                      </a:r>
                      <a:r>
                        <a:rPr lang="ru-RU" sz="1800" u="none" strike="noStrike" dirty="0" err="1">
                          <a:solidFill>
                            <a:srgbClr val="025373"/>
                          </a:solidFill>
                          <a:latin typeface="Calibri"/>
                          <a:ea typeface="Calibri"/>
                          <a:cs typeface="Calibri"/>
                          <a:hlinkClick r:id="rId4"/>
                        </a:rPr>
                        <a:t>абз</a:t>
                      </a:r>
                      <a:r>
                        <a:rPr lang="ru-RU" sz="1800" u="none" strike="noStrike" dirty="0">
                          <a:solidFill>
                            <a:srgbClr val="025373"/>
                          </a:solidFill>
                          <a:latin typeface="Calibri"/>
                          <a:ea typeface="Calibri"/>
                          <a:cs typeface="Calibri"/>
                          <a:hlinkClick r:id="rId4"/>
                        </a:rPr>
                        <a:t>. 2 п. 2 ст. 318</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По мере реализации продукции, работ, услуг</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ru-RU" sz="1800" dirty="0">
                          <a:solidFill>
                            <a:srgbClr val="025373"/>
                          </a:solidFill>
                          <a:latin typeface="Calibri"/>
                          <a:ea typeface="Calibri"/>
                          <a:cs typeface="Calibri"/>
                        </a:rPr>
                        <a:t>Амортизационная премия (</a:t>
                      </a:r>
                      <a:r>
                        <a:rPr lang="ru-RU" sz="1800" u="none" strike="noStrike" dirty="0" err="1">
                          <a:solidFill>
                            <a:srgbClr val="025373"/>
                          </a:solidFill>
                          <a:latin typeface="Calibri"/>
                          <a:ea typeface="Calibri"/>
                          <a:cs typeface="Calibri"/>
                          <a:hlinkClick r:id="rId5"/>
                        </a:rPr>
                        <a:t>абз</a:t>
                      </a:r>
                      <a:r>
                        <a:rPr lang="ru-RU" sz="1800" u="none" strike="noStrike" dirty="0">
                          <a:solidFill>
                            <a:srgbClr val="025373"/>
                          </a:solidFill>
                          <a:latin typeface="Calibri"/>
                          <a:ea typeface="Calibri"/>
                          <a:cs typeface="Calibri"/>
                          <a:hlinkClick r:id="rId5"/>
                        </a:rPr>
                        <a:t>. 2 п. 3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Дата начала амортизации (дата изменения первоначальной стоимости) основных средств, в отношении которых были осуществлены капитальные вложения</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Учет расходов, связанных с производством и реализацией. Метод начисления ст.272 НК РФ</a:t>
            </a:r>
          </a:p>
        </p:txBody>
      </p:sp>
      <p:graphicFrame>
        <p:nvGraphicFramePr>
          <p:cNvPr id="3" name="Таблица 2"/>
          <p:cNvGraphicFramePr>
            <a:graphicFrameLocks noGrp="1"/>
          </p:cNvGraphicFramePr>
          <p:nvPr>
            <p:extLst>
              <p:ext uri="{D42A27DB-BD31-4B8C-83A1-F6EECF244321}">
                <p14:modId xmlns:p14="http://schemas.microsoft.com/office/powerpoint/2010/main" val="2972569644"/>
              </p:ext>
            </p:extLst>
          </p:nvPr>
        </p:nvGraphicFramePr>
        <p:xfrm>
          <a:off x="738150" y="1714488"/>
          <a:ext cx="10644264" cy="4748784"/>
        </p:xfrm>
        <a:graphic>
          <a:graphicData uri="http://schemas.openxmlformats.org/drawingml/2006/table">
            <a:tbl>
              <a:tblPr/>
              <a:tblGrid>
                <a:gridCol w="5322132">
                  <a:extLst>
                    <a:ext uri="{9D8B030D-6E8A-4147-A177-3AD203B41FA5}">
                      <a16:colId xmlns:a16="http://schemas.microsoft.com/office/drawing/2014/main" val="20000"/>
                    </a:ext>
                  </a:extLst>
                </a:gridCol>
                <a:gridCol w="5322132">
                  <a:extLst>
                    <a:ext uri="{9D8B030D-6E8A-4147-A177-3AD203B41FA5}">
                      <a16:colId xmlns:a16="http://schemas.microsoft.com/office/drawing/2014/main" val="20001"/>
                    </a:ext>
                  </a:extLst>
                </a:gridCol>
              </a:tblGrid>
              <a:tr h="0">
                <a:tc>
                  <a:txBody>
                    <a:bodyPr/>
                    <a:lstStyle/>
                    <a:p>
                      <a:pPr>
                        <a:lnSpc>
                          <a:spcPct val="115000"/>
                        </a:lnSpc>
                        <a:spcAft>
                          <a:spcPts val="0"/>
                        </a:spcAft>
                      </a:pPr>
                      <a:r>
                        <a:rPr lang="ru-RU" sz="1800" dirty="0">
                          <a:solidFill>
                            <a:srgbClr val="025373"/>
                          </a:solidFill>
                          <a:latin typeface="Calibri"/>
                          <a:ea typeface="Calibri"/>
                          <a:cs typeface="Calibri"/>
                        </a:rPr>
                        <a:t>Расходы на оплату труда (</a:t>
                      </a:r>
                      <a:r>
                        <a:rPr lang="ru-RU" sz="1800" u="none" strike="noStrike" dirty="0">
                          <a:solidFill>
                            <a:srgbClr val="025373"/>
                          </a:solidFill>
                          <a:latin typeface="Calibri"/>
                          <a:ea typeface="Calibri"/>
                          <a:cs typeface="Calibri"/>
                          <a:hlinkClick r:id="rId2"/>
                        </a:rPr>
                        <a:t>п. 4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Ежемесячно</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1800" dirty="0">
                          <a:solidFill>
                            <a:srgbClr val="025373"/>
                          </a:solidFill>
                          <a:latin typeface="Calibri"/>
                          <a:ea typeface="Calibri"/>
                          <a:cs typeface="Calibri"/>
                        </a:rPr>
                        <a:t>Если расходы на оплату труда работников, участвующих в процессе производства, организация относит к прямым расходам (</a:t>
                      </a:r>
                      <a:r>
                        <a:rPr lang="ru-RU" sz="1800" u="none" strike="noStrike" dirty="0" err="1">
                          <a:solidFill>
                            <a:srgbClr val="025373"/>
                          </a:solidFill>
                          <a:latin typeface="Calibri"/>
                          <a:ea typeface="Calibri"/>
                          <a:cs typeface="Calibri"/>
                          <a:hlinkClick r:id="rId3"/>
                        </a:rPr>
                        <a:t>абз</a:t>
                      </a:r>
                      <a:r>
                        <a:rPr lang="ru-RU" sz="1800" u="none" strike="noStrike" dirty="0">
                          <a:solidFill>
                            <a:srgbClr val="025373"/>
                          </a:solidFill>
                          <a:latin typeface="Calibri"/>
                          <a:ea typeface="Calibri"/>
                          <a:cs typeface="Calibri"/>
                          <a:hlinkClick r:id="rId3"/>
                        </a:rPr>
                        <a:t>. 7 п. 1</a:t>
                      </a:r>
                      <a:r>
                        <a:rPr lang="ru-RU" sz="1800" dirty="0">
                          <a:solidFill>
                            <a:srgbClr val="025373"/>
                          </a:solidFill>
                          <a:latin typeface="Calibri"/>
                          <a:ea typeface="Calibri"/>
                          <a:cs typeface="Calibri"/>
                        </a:rPr>
                        <a:t>, </a:t>
                      </a:r>
                      <a:r>
                        <a:rPr lang="ru-RU" sz="1800" u="none" strike="noStrike" dirty="0" err="1">
                          <a:solidFill>
                            <a:srgbClr val="025373"/>
                          </a:solidFill>
                          <a:latin typeface="Calibri"/>
                          <a:ea typeface="Calibri"/>
                          <a:cs typeface="Calibri"/>
                          <a:hlinkClick r:id="rId4"/>
                        </a:rPr>
                        <a:t>абз</a:t>
                      </a:r>
                      <a:r>
                        <a:rPr lang="ru-RU" sz="1800" u="none" strike="noStrike" dirty="0">
                          <a:solidFill>
                            <a:srgbClr val="025373"/>
                          </a:solidFill>
                          <a:latin typeface="Calibri"/>
                          <a:ea typeface="Calibri"/>
                          <a:cs typeface="Calibri"/>
                          <a:hlinkClick r:id="rId4"/>
                        </a:rPr>
                        <a:t>. 2 п. 2 ст. 318</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По мере реализации продукции, работ, услуг</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ru-RU" sz="1800" dirty="0">
                          <a:solidFill>
                            <a:srgbClr val="025373"/>
                          </a:solidFill>
                          <a:latin typeface="Calibri"/>
                          <a:ea typeface="Calibri"/>
                          <a:cs typeface="Calibri"/>
                        </a:rPr>
                        <a:t>Расходы на ремонт основных средств (</a:t>
                      </a:r>
                      <a:r>
                        <a:rPr lang="ru-RU" sz="1800" u="none" strike="noStrike" dirty="0">
                          <a:solidFill>
                            <a:srgbClr val="025373"/>
                          </a:solidFill>
                          <a:latin typeface="Calibri"/>
                          <a:ea typeface="Calibri"/>
                          <a:cs typeface="Calibri"/>
                          <a:hlinkClick r:id="rId5"/>
                        </a:rPr>
                        <a:t>п. 5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В отчетном периоде, в котором они были осуществлены</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ru-RU" sz="1800" dirty="0">
                          <a:solidFill>
                            <a:srgbClr val="025373"/>
                          </a:solidFill>
                          <a:latin typeface="Calibri"/>
                          <a:ea typeface="Calibri"/>
                          <a:cs typeface="Calibri"/>
                        </a:rPr>
                        <a:t>Расходы по обязательному и добровольному страхованию (негосударственному пенсионному обеспечению) (</a:t>
                      </a:r>
                      <a:r>
                        <a:rPr lang="ru-RU" sz="1800" u="none" strike="noStrike" dirty="0">
                          <a:solidFill>
                            <a:srgbClr val="025373"/>
                          </a:solidFill>
                          <a:latin typeface="Calibri"/>
                          <a:ea typeface="Calibri"/>
                          <a:cs typeface="Calibri"/>
                          <a:hlinkClick r:id="rId6"/>
                        </a:rPr>
                        <a:t>п. 6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В том отчетном (налоговом) периоде, в котором перечислены денежные средства на оплату страховых (пенсионных) взносов</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ru-RU" sz="1800" dirty="0">
                          <a:solidFill>
                            <a:srgbClr val="025373"/>
                          </a:solidFill>
                          <a:latin typeface="Calibri"/>
                          <a:ea typeface="Calibri"/>
                          <a:cs typeface="Calibri"/>
                        </a:rPr>
                        <a:t>По договорам, заключенным на срок более одного отчетного периода, при оплате страхового взноса разовым платежом (в рассрочку)</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Равномерно в течение срока действия договора (периода, за который вносится платеж) </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Учет прочих и </a:t>
            </a:r>
            <a:r>
              <a:rPr lang="ru-RU" sz="2800" dirty="0" err="1">
                <a:latin typeface="+mn-lt"/>
              </a:rPr>
              <a:t>внереализационных</a:t>
            </a:r>
            <a:r>
              <a:rPr lang="ru-RU" sz="2800" dirty="0">
                <a:latin typeface="+mn-lt"/>
              </a:rPr>
              <a:t> расходов. Метод начисления ст.272 НК РФ</a:t>
            </a:r>
          </a:p>
        </p:txBody>
      </p:sp>
      <p:graphicFrame>
        <p:nvGraphicFramePr>
          <p:cNvPr id="4" name="Таблица 3"/>
          <p:cNvGraphicFramePr>
            <a:graphicFrameLocks noGrp="1"/>
          </p:cNvGraphicFramePr>
          <p:nvPr/>
        </p:nvGraphicFramePr>
        <p:xfrm>
          <a:off x="380960" y="1571612"/>
          <a:ext cx="11144328" cy="5004816"/>
        </p:xfrm>
        <a:graphic>
          <a:graphicData uri="http://schemas.openxmlformats.org/drawingml/2006/table">
            <a:tbl>
              <a:tblPr/>
              <a:tblGrid>
                <a:gridCol w="5572164">
                  <a:extLst>
                    <a:ext uri="{9D8B030D-6E8A-4147-A177-3AD203B41FA5}">
                      <a16:colId xmlns:a16="http://schemas.microsoft.com/office/drawing/2014/main" val="20000"/>
                    </a:ext>
                  </a:extLst>
                </a:gridCol>
                <a:gridCol w="5572164">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ru-RU" sz="1600" dirty="0">
                          <a:solidFill>
                            <a:srgbClr val="025373"/>
                          </a:solidFill>
                          <a:latin typeface="Calibri"/>
                          <a:ea typeface="Calibri"/>
                          <a:cs typeface="Calibri"/>
                        </a:rPr>
                        <a:t>Вид расхода</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solidFill>
                            <a:srgbClr val="025373"/>
                          </a:solidFill>
                          <a:latin typeface="Calibri"/>
                          <a:ea typeface="Calibri"/>
                          <a:cs typeface="Calibri"/>
                        </a:rPr>
                        <a:t>Дата признания</a:t>
                      </a:r>
                      <a:endParaRPr lang="ru-RU" sz="16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1600" dirty="0">
                          <a:solidFill>
                            <a:srgbClr val="025373"/>
                          </a:solidFill>
                          <a:latin typeface="Calibri"/>
                          <a:ea typeface="Calibri"/>
                          <a:cs typeface="Calibri"/>
                        </a:rPr>
                        <a:t>Расходы в виде сумм налогов (авансовых платежей по налогам), сборов и иных обязательных платежей (</a:t>
                      </a:r>
                      <a:r>
                        <a:rPr lang="ru-RU" sz="1600" u="none" strike="noStrike" dirty="0" err="1">
                          <a:solidFill>
                            <a:srgbClr val="025373"/>
                          </a:solidFill>
                          <a:latin typeface="Calibri"/>
                          <a:ea typeface="Calibri"/>
                          <a:cs typeface="Calibri"/>
                          <a:hlinkClick r:id="rId2"/>
                        </a:rPr>
                        <a:t>пп</a:t>
                      </a:r>
                      <a:r>
                        <a:rPr lang="ru-RU" sz="1600" u="none" strike="noStrike" dirty="0">
                          <a:solidFill>
                            <a:srgbClr val="025373"/>
                          </a:solidFill>
                          <a:latin typeface="Calibri"/>
                          <a:ea typeface="Calibri"/>
                          <a:cs typeface="Calibri"/>
                          <a:hlinkClick r:id="rId2"/>
                        </a:rPr>
                        <a:t>. 1 п. 7 ст. 272</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25373"/>
                          </a:solidFill>
                          <a:latin typeface="Calibri"/>
                          <a:ea typeface="Calibri"/>
                          <a:cs typeface="Calibri"/>
                        </a:rPr>
                        <a:t>Дата начисления налогов (сборов) </a:t>
                      </a:r>
                      <a:endParaRPr lang="ru-RU" sz="16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ru-RU" sz="1600" dirty="0">
                          <a:solidFill>
                            <a:srgbClr val="025373"/>
                          </a:solidFill>
                          <a:latin typeface="Calibri"/>
                          <a:ea typeface="Calibri"/>
                          <a:cs typeface="Calibri"/>
                        </a:rPr>
                        <a:t>Суммы отчислений в резервы (</a:t>
                      </a:r>
                      <a:r>
                        <a:rPr lang="ru-RU" sz="1600" u="none" strike="noStrike" dirty="0" err="1">
                          <a:solidFill>
                            <a:srgbClr val="025373"/>
                          </a:solidFill>
                          <a:latin typeface="Calibri"/>
                          <a:ea typeface="Calibri"/>
                          <a:cs typeface="Calibri"/>
                          <a:hlinkClick r:id="rId3"/>
                        </a:rPr>
                        <a:t>пп</a:t>
                      </a:r>
                      <a:r>
                        <a:rPr lang="ru-RU" sz="1600" u="none" strike="noStrike" dirty="0">
                          <a:solidFill>
                            <a:srgbClr val="025373"/>
                          </a:solidFill>
                          <a:latin typeface="Calibri"/>
                          <a:ea typeface="Calibri"/>
                          <a:cs typeface="Calibri"/>
                          <a:hlinkClick r:id="rId3"/>
                        </a:rPr>
                        <a:t>. 2 п. 7 ст. 272</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a:ea typeface="Calibri"/>
                          <a:cs typeface="Calibri"/>
                        </a:rPr>
                        <a:t>Дата начисления суммы отчислений в резерв</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ru-RU" sz="1600" dirty="0">
                          <a:solidFill>
                            <a:srgbClr val="025373"/>
                          </a:solidFill>
                          <a:latin typeface="Calibri"/>
                          <a:ea typeface="Calibri"/>
                          <a:cs typeface="Calibri"/>
                        </a:rPr>
                        <a:t>Расходы в виде (</a:t>
                      </a:r>
                      <a:r>
                        <a:rPr lang="ru-RU" sz="1600" u="none" strike="noStrike" dirty="0" err="1">
                          <a:solidFill>
                            <a:srgbClr val="025373"/>
                          </a:solidFill>
                          <a:latin typeface="Calibri"/>
                          <a:ea typeface="Calibri"/>
                          <a:cs typeface="Calibri"/>
                          <a:hlinkClick r:id="rId4"/>
                        </a:rPr>
                        <a:t>пп</a:t>
                      </a:r>
                      <a:r>
                        <a:rPr lang="ru-RU" sz="1600" u="none" strike="noStrike" dirty="0">
                          <a:solidFill>
                            <a:srgbClr val="025373"/>
                          </a:solidFill>
                          <a:latin typeface="Calibri"/>
                          <a:ea typeface="Calibri"/>
                          <a:cs typeface="Calibri"/>
                          <a:hlinkClick r:id="rId4"/>
                        </a:rPr>
                        <a:t>. 3 п. 7 ст. 272</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сумм комиссионных сборов;</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оплаты сторонним организациям за выполненные ими работы (предоставленные услуги);</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арендных (лизинговых) платежей за арендуемое (принятое в лизинг) имущество;</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иных подобных расходов</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a:ea typeface="Calibri"/>
                          <a:cs typeface="Calibri"/>
                        </a:rPr>
                        <a:t>Одна из следующих дат:</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дата расчетов в соответствии с условиями заключенных договоров;</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дата предъявления документов, служащих основанием для произведения расчетов. Под этой датой, по мнению Минфина России, следует понимать дату составления указанных документов (</a:t>
                      </a:r>
                      <a:r>
                        <a:rPr lang="ru-RU" sz="1600" u="none" strike="noStrike" dirty="0">
                          <a:solidFill>
                            <a:srgbClr val="025373"/>
                          </a:solidFill>
                          <a:latin typeface="Calibri"/>
                          <a:ea typeface="Calibri"/>
                          <a:cs typeface="Calibri"/>
                          <a:hlinkClick r:id="rId5"/>
                        </a:rPr>
                        <a:t>Письмо</a:t>
                      </a:r>
                      <a:r>
                        <a:rPr lang="ru-RU" sz="1600" dirty="0">
                          <a:solidFill>
                            <a:srgbClr val="025373"/>
                          </a:solidFill>
                          <a:latin typeface="Calibri"/>
                          <a:ea typeface="Calibri"/>
                          <a:cs typeface="Calibri"/>
                        </a:rPr>
                        <a:t> от 03.11.2015 N 03-03-06/1/63478) В судебной практике встречается как такой же подход, так и позиция, согласно которой датой предъявления документов считается фактическая дата поступления документов налогоплательщику </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Учет прочих и </a:t>
            </a:r>
            <a:r>
              <a:rPr lang="ru-RU" sz="2800" dirty="0" err="1">
                <a:latin typeface="+mn-lt"/>
              </a:rPr>
              <a:t>внереализационных</a:t>
            </a:r>
            <a:r>
              <a:rPr lang="ru-RU" sz="2800" dirty="0">
                <a:latin typeface="+mn-lt"/>
              </a:rPr>
              <a:t> расходов. Метод начисления ст.272 НК РФ</a:t>
            </a:r>
          </a:p>
        </p:txBody>
      </p:sp>
      <p:graphicFrame>
        <p:nvGraphicFramePr>
          <p:cNvPr id="3" name="Таблица 2"/>
          <p:cNvGraphicFramePr>
            <a:graphicFrameLocks noGrp="1"/>
          </p:cNvGraphicFramePr>
          <p:nvPr>
            <p:extLst>
              <p:ext uri="{D42A27DB-BD31-4B8C-83A1-F6EECF244321}">
                <p14:modId xmlns:p14="http://schemas.microsoft.com/office/powerpoint/2010/main" val="1404270862"/>
              </p:ext>
            </p:extLst>
          </p:nvPr>
        </p:nvGraphicFramePr>
        <p:xfrm>
          <a:off x="839416" y="1556792"/>
          <a:ext cx="10358512" cy="4991100"/>
        </p:xfrm>
        <a:graphic>
          <a:graphicData uri="http://schemas.openxmlformats.org/drawingml/2006/table">
            <a:tbl>
              <a:tblPr/>
              <a:tblGrid>
                <a:gridCol w="5179256">
                  <a:extLst>
                    <a:ext uri="{9D8B030D-6E8A-4147-A177-3AD203B41FA5}">
                      <a16:colId xmlns:a16="http://schemas.microsoft.com/office/drawing/2014/main" val="20000"/>
                    </a:ext>
                  </a:extLst>
                </a:gridCol>
                <a:gridCol w="5179256">
                  <a:extLst>
                    <a:ext uri="{9D8B030D-6E8A-4147-A177-3AD203B41FA5}">
                      <a16:colId xmlns:a16="http://schemas.microsoft.com/office/drawing/2014/main" val="20001"/>
                    </a:ext>
                  </a:extLst>
                </a:gridCol>
              </a:tblGrid>
              <a:tr h="0">
                <a:tc>
                  <a:txBody>
                    <a:bodyPr/>
                    <a:lstStyle/>
                    <a:p>
                      <a:pPr>
                        <a:lnSpc>
                          <a:spcPct val="115000"/>
                        </a:lnSpc>
                        <a:spcAft>
                          <a:spcPts val="0"/>
                        </a:spcAft>
                      </a:pPr>
                      <a:r>
                        <a:rPr lang="ru-RU" sz="1800" dirty="0">
                          <a:solidFill>
                            <a:srgbClr val="025373"/>
                          </a:solidFill>
                          <a:latin typeface="Calibri"/>
                          <a:ea typeface="Calibri"/>
                          <a:cs typeface="Calibri"/>
                        </a:rPr>
                        <a:t>Расходы в виде:</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выплаченных подъемных;</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компенсации за использование для служебных поездок личных легковых автомобилей и мотоциклов;</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процентов, начисляемых на сумму требований конкурсного кредитора в соответствии с Федеральным </a:t>
                      </a:r>
                      <a:r>
                        <a:rPr lang="ru-RU" sz="1800" u="none" strike="noStrike" dirty="0">
                          <a:solidFill>
                            <a:srgbClr val="025373"/>
                          </a:solidFill>
                          <a:latin typeface="Calibri"/>
                          <a:ea typeface="Calibri"/>
                          <a:cs typeface="Calibri"/>
                          <a:hlinkClick r:id="rId2"/>
                        </a:rPr>
                        <a:t>законом</a:t>
                      </a:r>
                      <a:r>
                        <a:rPr lang="ru-RU" sz="1800" dirty="0">
                          <a:solidFill>
                            <a:srgbClr val="025373"/>
                          </a:solidFill>
                          <a:latin typeface="Calibri"/>
                          <a:ea typeface="Calibri"/>
                          <a:cs typeface="Calibri"/>
                        </a:rPr>
                        <a:t> от 26.10.2002 N 127-ФЗ "О несостоятельности (банкротстве)" (</a:t>
                      </a:r>
                      <a:r>
                        <a:rPr lang="ru-RU" sz="1800" u="none" strike="noStrike" dirty="0" err="1">
                          <a:solidFill>
                            <a:srgbClr val="025373"/>
                          </a:solidFill>
                          <a:latin typeface="Calibri"/>
                          <a:ea typeface="Calibri"/>
                          <a:cs typeface="Calibri"/>
                          <a:hlinkClick r:id="rId3"/>
                        </a:rPr>
                        <a:t>пп</a:t>
                      </a:r>
                      <a:r>
                        <a:rPr lang="ru-RU" sz="1800" u="none" strike="noStrike" dirty="0">
                          <a:solidFill>
                            <a:srgbClr val="025373"/>
                          </a:solidFill>
                          <a:latin typeface="Calibri"/>
                          <a:ea typeface="Calibri"/>
                          <a:cs typeface="Calibri"/>
                          <a:hlinkClick r:id="rId3"/>
                        </a:rPr>
                        <a:t>. 4 п. 7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Дата перечисления денежных средств с расчетного счета (выплаты из кассы)</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1800" dirty="0">
                          <a:solidFill>
                            <a:srgbClr val="025373"/>
                          </a:solidFill>
                          <a:latin typeface="Calibri"/>
                          <a:ea typeface="Calibri"/>
                          <a:cs typeface="Calibri"/>
                        </a:rPr>
                        <a:t>Расходы:</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на командировки;</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на содержание служебного транспорта;</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представительские;</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иные подобные расходы (</a:t>
                      </a:r>
                      <a:r>
                        <a:rPr lang="ru-RU" sz="1800" u="none" strike="noStrike" dirty="0" err="1">
                          <a:solidFill>
                            <a:srgbClr val="025373"/>
                          </a:solidFill>
                          <a:latin typeface="Calibri"/>
                          <a:ea typeface="Calibri"/>
                          <a:cs typeface="Calibri"/>
                          <a:hlinkClick r:id="rId4"/>
                        </a:rPr>
                        <a:t>пп</a:t>
                      </a:r>
                      <a:r>
                        <a:rPr lang="ru-RU" sz="1800" u="none" strike="noStrike" dirty="0">
                          <a:solidFill>
                            <a:srgbClr val="025373"/>
                          </a:solidFill>
                          <a:latin typeface="Calibri"/>
                          <a:ea typeface="Calibri"/>
                          <a:cs typeface="Calibri"/>
                          <a:hlinkClick r:id="rId4"/>
                        </a:rPr>
                        <a:t>. 5 п. 7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Дата утверждения авансового отчета</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6712" y="285728"/>
            <a:ext cx="10515599" cy="1325563"/>
          </a:xfrm>
        </p:spPr>
        <p:txBody>
          <a:bodyPr>
            <a:normAutofit/>
          </a:bodyPr>
          <a:lstStyle/>
          <a:p>
            <a:r>
              <a:rPr lang="ru-RU" sz="2800" dirty="0">
                <a:latin typeface="+mn-lt"/>
              </a:rPr>
              <a:t>Учет прочих и </a:t>
            </a:r>
            <a:r>
              <a:rPr lang="ru-RU" sz="2800" dirty="0" err="1">
                <a:latin typeface="+mn-lt"/>
              </a:rPr>
              <a:t>внереализационных</a:t>
            </a:r>
            <a:r>
              <a:rPr lang="ru-RU" sz="2800" dirty="0">
                <a:latin typeface="+mn-lt"/>
              </a:rPr>
              <a:t> расходов. Метод начисления ст.272 НК РФ</a:t>
            </a:r>
          </a:p>
        </p:txBody>
      </p:sp>
      <p:graphicFrame>
        <p:nvGraphicFramePr>
          <p:cNvPr id="3" name="Таблица 2"/>
          <p:cNvGraphicFramePr>
            <a:graphicFrameLocks noGrp="1"/>
          </p:cNvGraphicFramePr>
          <p:nvPr>
            <p:extLst>
              <p:ext uri="{D42A27DB-BD31-4B8C-83A1-F6EECF244321}">
                <p14:modId xmlns:p14="http://schemas.microsoft.com/office/powerpoint/2010/main" val="2138874241"/>
              </p:ext>
            </p:extLst>
          </p:nvPr>
        </p:nvGraphicFramePr>
        <p:xfrm>
          <a:off x="738150" y="1428736"/>
          <a:ext cx="10501388" cy="5250180"/>
        </p:xfrm>
        <a:graphic>
          <a:graphicData uri="http://schemas.openxmlformats.org/drawingml/2006/table">
            <a:tbl>
              <a:tblPr/>
              <a:tblGrid>
                <a:gridCol w="5250694">
                  <a:extLst>
                    <a:ext uri="{9D8B030D-6E8A-4147-A177-3AD203B41FA5}">
                      <a16:colId xmlns:a16="http://schemas.microsoft.com/office/drawing/2014/main" val="20000"/>
                    </a:ext>
                  </a:extLst>
                </a:gridCol>
                <a:gridCol w="5250694">
                  <a:extLst>
                    <a:ext uri="{9D8B030D-6E8A-4147-A177-3AD203B41FA5}">
                      <a16:colId xmlns:a16="http://schemas.microsoft.com/office/drawing/2014/main" val="20001"/>
                    </a:ext>
                  </a:extLst>
                </a:gridCol>
              </a:tblGrid>
              <a:tr h="0">
                <a:tc>
                  <a:txBody>
                    <a:bodyPr/>
                    <a:lstStyle/>
                    <a:p>
                      <a:pPr>
                        <a:lnSpc>
                          <a:spcPct val="115000"/>
                        </a:lnSpc>
                        <a:spcAft>
                          <a:spcPts val="0"/>
                        </a:spcAft>
                      </a:pPr>
                      <a:r>
                        <a:rPr lang="ru-RU" sz="1800" dirty="0">
                          <a:solidFill>
                            <a:srgbClr val="025373"/>
                          </a:solidFill>
                          <a:latin typeface="Calibri"/>
                          <a:ea typeface="Calibri"/>
                          <a:cs typeface="Calibri"/>
                        </a:rPr>
                        <a:t>Расходы, связанные с приобретением ценных бумаг, включая их стоимость (</a:t>
                      </a:r>
                      <a:r>
                        <a:rPr lang="ru-RU" sz="1800" u="none" strike="noStrike" dirty="0" err="1">
                          <a:solidFill>
                            <a:srgbClr val="025373"/>
                          </a:solidFill>
                          <a:latin typeface="Calibri"/>
                          <a:ea typeface="Calibri"/>
                          <a:cs typeface="Calibri"/>
                          <a:hlinkClick r:id="rId2"/>
                        </a:rPr>
                        <a:t>пп</a:t>
                      </a:r>
                      <a:r>
                        <a:rPr lang="ru-RU" sz="1800" u="none" strike="noStrike" dirty="0">
                          <a:solidFill>
                            <a:srgbClr val="025373"/>
                          </a:solidFill>
                          <a:latin typeface="Calibri"/>
                          <a:ea typeface="Calibri"/>
                          <a:cs typeface="Calibri"/>
                          <a:hlinkClick r:id="rId2"/>
                        </a:rPr>
                        <a:t>. 7 п. 7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Дата реализации или иного выбытия ценных бумаг (в том числе предусмотренного условиями выпуска частичного погашения номинальной стоимости ценной бумаги в период ее обращения), дата прекращения обязательств по их передаче зачетом встречных однородных требований </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1800" dirty="0">
                          <a:solidFill>
                            <a:srgbClr val="025373"/>
                          </a:solidFill>
                          <a:latin typeface="Calibri"/>
                          <a:ea typeface="Calibri"/>
                          <a:cs typeface="Calibri"/>
                        </a:rPr>
                        <a:t>Расходы, связанные с нарушением договорных или долговых обязательств, в виде:</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сумм штрафов, пеней и (или) иных санкций;</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сумм возмещения убытков (ущерба) (</a:t>
                      </a:r>
                      <a:r>
                        <a:rPr lang="ru-RU" sz="1800" u="none" strike="noStrike" dirty="0" err="1">
                          <a:solidFill>
                            <a:srgbClr val="025373"/>
                          </a:solidFill>
                          <a:latin typeface="Calibri"/>
                          <a:ea typeface="Calibri"/>
                          <a:cs typeface="Calibri"/>
                          <a:hlinkClick r:id="rId3"/>
                        </a:rPr>
                        <a:t>пп</a:t>
                      </a:r>
                      <a:r>
                        <a:rPr lang="ru-RU" sz="1800" u="none" strike="noStrike" dirty="0">
                          <a:solidFill>
                            <a:srgbClr val="025373"/>
                          </a:solidFill>
                          <a:latin typeface="Calibri"/>
                          <a:ea typeface="Calibri"/>
                          <a:cs typeface="Calibri"/>
                          <a:hlinkClick r:id="rId3"/>
                        </a:rPr>
                        <a:t>. 8 п. 7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Одна из следующих дат:</a:t>
                      </a:r>
                      <a:endParaRPr lang="ru-RU" sz="1800">
                        <a:solidFill>
                          <a:srgbClr val="025373"/>
                        </a:solidFill>
                        <a:latin typeface="Calibri"/>
                        <a:ea typeface="Calibri"/>
                        <a:cs typeface="Times New Roman"/>
                      </a:endParaRPr>
                    </a:p>
                    <a:p>
                      <a:pPr>
                        <a:lnSpc>
                          <a:spcPct val="115000"/>
                        </a:lnSpc>
                        <a:spcAft>
                          <a:spcPts val="0"/>
                        </a:spcAft>
                      </a:pPr>
                      <a:r>
                        <a:rPr lang="ru-RU" sz="1800">
                          <a:solidFill>
                            <a:srgbClr val="025373"/>
                          </a:solidFill>
                          <a:latin typeface="Calibri"/>
                          <a:ea typeface="Calibri"/>
                          <a:cs typeface="Calibri"/>
                        </a:rPr>
                        <a:t>- дата признания должником;</a:t>
                      </a:r>
                      <a:endParaRPr lang="ru-RU" sz="1800">
                        <a:solidFill>
                          <a:srgbClr val="025373"/>
                        </a:solidFill>
                        <a:latin typeface="Calibri"/>
                        <a:ea typeface="Calibri"/>
                        <a:cs typeface="Times New Roman"/>
                      </a:endParaRPr>
                    </a:p>
                    <a:p>
                      <a:pPr>
                        <a:lnSpc>
                          <a:spcPct val="115000"/>
                        </a:lnSpc>
                        <a:spcAft>
                          <a:spcPts val="0"/>
                        </a:spcAft>
                      </a:pPr>
                      <a:r>
                        <a:rPr lang="ru-RU" sz="1800">
                          <a:solidFill>
                            <a:srgbClr val="025373"/>
                          </a:solidFill>
                          <a:latin typeface="Calibri"/>
                          <a:ea typeface="Calibri"/>
                          <a:cs typeface="Calibri"/>
                        </a:rPr>
                        <a:t>- дата вступления в законную силу решения суда </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ru-RU" sz="1800" dirty="0">
                          <a:solidFill>
                            <a:srgbClr val="025373"/>
                          </a:solidFill>
                          <a:latin typeface="Calibri"/>
                          <a:ea typeface="Calibri"/>
                          <a:cs typeface="Calibri"/>
                        </a:rPr>
                        <a:t>Расходы от продажи (покупки) иностранной валюты (</a:t>
                      </a:r>
                      <a:r>
                        <a:rPr lang="ru-RU" sz="1800" u="none" strike="noStrike" dirty="0" err="1">
                          <a:solidFill>
                            <a:srgbClr val="025373"/>
                          </a:solidFill>
                          <a:latin typeface="Calibri"/>
                          <a:ea typeface="Calibri"/>
                          <a:cs typeface="Calibri"/>
                          <a:hlinkClick r:id="rId4"/>
                        </a:rPr>
                        <a:t>пп</a:t>
                      </a:r>
                      <a:r>
                        <a:rPr lang="ru-RU" sz="1800" u="none" strike="noStrike" dirty="0">
                          <a:solidFill>
                            <a:srgbClr val="025373"/>
                          </a:solidFill>
                          <a:latin typeface="Calibri"/>
                          <a:ea typeface="Calibri"/>
                          <a:cs typeface="Calibri"/>
                          <a:hlinkClick r:id="rId4"/>
                        </a:rPr>
                        <a:t>. 9 п. 7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Дата перехода права собственности на иностранную валюту</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ru-RU" sz="1800" dirty="0">
                          <a:solidFill>
                            <a:srgbClr val="025373"/>
                          </a:solidFill>
                          <a:latin typeface="Calibri"/>
                          <a:ea typeface="Calibri"/>
                          <a:cs typeface="Calibri"/>
                        </a:rPr>
                        <a:t>Расходы в виде стоимости приобретения долей, паев (</a:t>
                      </a:r>
                      <a:r>
                        <a:rPr lang="ru-RU" sz="1800" u="none" strike="noStrike" dirty="0" err="1">
                          <a:solidFill>
                            <a:srgbClr val="025373"/>
                          </a:solidFill>
                          <a:latin typeface="Calibri"/>
                          <a:ea typeface="Calibri"/>
                          <a:cs typeface="Calibri"/>
                          <a:hlinkClick r:id="rId5"/>
                        </a:rPr>
                        <a:t>пп</a:t>
                      </a:r>
                      <a:r>
                        <a:rPr lang="ru-RU" sz="1800" u="none" strike="noStrike" dirty="0">
                          <a:solidFill>
                            <a:srgbClr val="025373"/>
                          </a:solidFill>
                          <a:latin typeface="Calibri"/>
                          <a:ea typeface="Calibri"/>
                          <a:cs typeface="Calibri"/>
                          <a:hlinkClick r:id="rId5"/>
                        </a:rPr>
                        <a:t>. 10 п. 7 ст. 272</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Дата реализации</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Учет прочих и </a:t>
            </a:r>
            <a:r>
              <a:rPr lang="ru-RU" sz="2800" dirty="0" err="1">
                <a:latin typeface="+mn-lt"/>
              </a:rPr>
              <a:t>внереализационных</a:t>
            </a:r>
            <a:r>
              <a:rPr lang="ru-RU" sz="2800" dirty="0">
                <a:latin typeface="+mn-lt"/>
              </a:rPr>
              <a:t> расходов. Метод начисления ст.272 НК РФ</a:t>
            </a:r>
          </a:p>
        </p:txBody>
      </p:sp>
      <p:graphicFrame>
        <p:nvGraphicFramePr>
          <p:cNvPr id="5" name="Таблица 4"/>
          <p:cNvGraphicFramePr>
            <a:graphicFrameLocks noGrp="1"/>
          </p:cNvGraphicFramePr>
          <p:nvPr/>
        </p:nvGraphicFramePr>
        <p:xfrm>
          <a:off x="738150" y="1571612"/>
          <a:ext cx="10715700" cy="5004816"/>
        </p:xfrm>
        <a:graphic>
          <a:graphicData uri="http://schemas.openxmlformats.org/drawingml/2006/table">
            <a:tbl>
              <a:tblPr/>
              <a:tblGrid>
                <a:gridCol w="5357850">
                  <a:extLst>
                    <a:ext uri="{9D8B030D-6E8A-4147-A177-3AD203B41FA5}">
                      <a16:colId xmlns:a16="http://schemas.microsoft.com/office/drawing/2014/main" val="20000"/>
                    </a:ext>
                  </a:extLst>
                </a:gridCol>
                <a:gridCol w="5357850">
                  <a:extLst>
                    <a:ext uri="{9D8B030D-6E8A-4147-A177-3AD203B41FA5}">
                      <a16:colId xmlns:a16="http://schemas.microsoft.com/office/drawing/2014/main" val="20001"/>
                    </a:ext>
                  </a:extLst>
                </a:gridCol>
              </a:tblGrid>
              <a:tr h="0">
                <a:tc>
                  <a:txBody>
                    <a:bodyPr/>
                    <a:lstStyle/>
                    <a:p>
                      <a:pPr>
                        <a:lnSpc>
                          <a:spcPct val="115000"/>
                        </a:lnSpc>
                        <a:spcAft>
                          <a:spcPts val="0"/>
                        </a:spcAft>
                      </a:pPr>
                      <a:r>
                        <a:rPr lang="ru-RU" sz="1600" dirty="0">
                          <a:solidFill>
                            <a:srgbClr val="025373"/>
                          </a:solidFill>
                          <a:latin typeface="Calibri"/>
                          <a:ea typeface="Calibri"/>
                          <a:cs typeface="Calibri"/>
                        </a:rPr>
                        <a:t>Расходы по договорам займа или иным аналогичным договорам (включая долговые обязательства, оформленные ценными бумагами), срок действия которых приходится более чем на один отчетный (налоговый) период (</a:t>
                      </a:r>
                      <a:r>
                        <a:rPr lang="ru-RU" sz="1600" u="none" strike="noStrike" dirty="0">
                          <a:solidFill>
                            <a:srgbClr val="025373"/>
                          </a:solidFill>
                          <a:latin typeface="Calibri"/>
                          <a:ea typeface="Calibri"/>
                          <a:cs typeface="Calibri"/>
                          <a:hlinkClick r:id="rId2"/>
                        </a:rPr>
                        <a:t>п. 8 ст. 272</a:t>
                      </a:r>
                      <a:r>
                        <a:rPr lang="ru-RU" sz="1600" dirty="0">
                          <a:solidFill>
                            <a:srgbClr val="025373"/>
                          </a:solidFill>
                          <a:latin typeface="Calibri"/>
                          <a:ea typeface="Calibri"/>
                          <a:cs typeface="Calibri"/>
                        </a:rPr>
                        <a:t> НК РФ) </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25373"/>
                          </a:solidFill>
                          <a:latin typeface="Calibri"/>
                          <a:ea typeface="Calibri"/>
                          <a:cs typeface="Calibri"/>
                        </a:rPr>
                        <a:t>Одна из следующих дат:</a:t>
                      </a:r>
                      <a:endParaRPr lang="ru-RU" sz="1600">
                        <a:solidFill>
                          <a:srgbClr val="025373"/>
                        </a:solidFill>
                        <a:latin typeface="Calibri"/>
                        <a:ea typeface="Calibri"/>
                        <a:cs typeface="Times New Roman"/>
                      </a:endParaRPr>
                    </a:p>
                    <a:p>
                      <a:pPr>
                        <a:lnSpc>
                          <a:spcPct val="115000"/>
                        </a:lnSpc>
                        <a:spcAft>
                          <a:spcPts val="0"/>
                        </a:spcAft>
                      </a:pPr>
                      <a:r>
                        <a:rPr lang="ru-RU" sz="1600">
                          <a:solidFill>
                            <a:srgbClr val="025373"/>
                          </a:solidFill>
                          <a:latin typeface="Calibri"/>
                          <a:ea typeface="Calibri"/>
                          <a:cs typeface="Calibri"/>
                        </a:rPr>
                        <a:t>- последнее число каждого месяца действия долгового обязательства;</a:t>
                      </a:r>
                      <a:endParaRPr lang="ru-RU" sz="1600">
                        <a:solidFill>
                          <a:srgbClr val="025373"/>
                        </a:solidFill>
                        <a:latin typeface="Calibri"/>
                        <a:ea typeface="Calibri"/>
                        <a:cs typeface="Times New Roman"/>
                      </a:endParaRPr>
                    </a:p>
                    <a:p>
                      <a:pPr>
                        <a:lnSpc>
                          <a:spcPct val="115000"/>
                        </a:lnSpc>
                        <a:spcAft>
                          <a:spcPts val="0"/>
                        </a:spcAft>
                      </a:pPr>
                      <a:r>
                        <a:rPr lang="ru-RU" sz="1600">
                          <a:solidFill>
                            <a:srgbClr val="025373"/>
                          </a:solidFill>
                          <a:latin typeface="Calibri"/>
                          <a:ea typeface="Calibri"/>
                          <a:cs typeface="Calibri"/>
                        </a:rPr>
                        <a:t>- дата прекращения действия договора (погашения долгового обязательства)</a:t>
                      </a:r>
                      <a:endParaRPr lang="ru-RU" sz="16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ru-RU" sz="1600" dirty="0">
                          <a:solidFill>
                            <a:srgbClr val="025373"/>
                          </a:solidFill>
                          <a:latin typeface="Calibri"/>
                          <a:ea typeface="Calibri"/>
                          <a:cs typeface="Calibri"/>
                        </a:rPr>
                        <a:t>Расходы по договорам займа или иным аналогичным договорам (включая долговые обязательства, оформленные ценными бумагами), исполнение обязательств по которым зависит от стоимости (или иного значения) базового актива с начислением в период действия договора фиксированной процентной ставки (</a:t>
                      </a:r>
                      <a:r>
                        <a:rPr lang="ru-RU" sz="1600" u="none" strike="noStrike" dirty="0">
                          <a:solidFill>
                            <a:srgbClr val="025373"/>
                          </a:solidFill>
                          <a:latin typeface="Calibri"/>
                          <a:ea typeface="Calibri"/>
                          <a:cs typeface="Calibri"/>
                          <a:hlinkClick r:id="rId3"/>
                        </a:rPr>
                        <a:t>п. 8 ст. 272</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solidFill>
                            <a:srgbClr val="025373"/>
                          </a:solidFill>
                          <a:latin typeface="Calibri"/>
                          <a:ea typeface="Calibri"/>
                          <a:cs typeface="Calibri"/>
                        </a:rPr>
                        <a:t>Расходы, начисленные исходя из фиксированной ставки, - на последнее число каждого месяца.</a:t>
                      </a:r>
                      <a:endParaRPr lang="ru-RU" sz="1600">
                        <a:solidFill>
                          <a:srgbClr val="025373"/>
                        </a:solidFill>
                        <a:latin typeface="Calibri"/>
                        <a:ea typeface="Calibri"/>
                        <a:cs typeface="Times New Roman"/>
                      </a:endParaRPr>
                    </a:p>
                    <a:p>
                      <a:pPr>
                        <a:lnSpc>
                          <a:spcPct val="115000"/>
                        </a:lnSpc>
                        <a:spcAft>
                          <a:spcPts val="0"/>
                        </a:spcAft>
                      </a:pPr>
                      <a:r>
                        <a:rPr lang="ru-RU" sz="1600">
                          <a:solidFill>
                            <a:srgbClr val="025373"/>
                          </a:solidFill>
                          <a:latin typeface="Calibri"/>
                          <a:ea typeface="Calibri"/>
                          <a:cs typeface="Calibri"/>
                        </a:rPr>
                        <a:t>Расходы, фактически понесенные исходя из сложившейся стоимости (или иного значения) базового актива, - на дату исполнения обязательства по договору</a:t>
                      </a:r>
                      <a:endParaRPr lang="ru-RU" sz="16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ru-RU" sz="1600" dirty="0">
                          <a:solidFill>
                            <a:srgbClr val="025373"/>
                          </a:solidFill>
                          <a:latin typeface="Calibri"/>
                          <a:ea typeface="Calibri"/>
                          <a:cs typeface="Calibri"/>
                        </a:rPr>
                        <a:t>Расходы по приобретению переданного в лизинг имущества (</a:t>
                      </a:r>
                      <a:r>
                        <a:rPr lang="ru-RU" sz="1600" u="none" strike="noStrike" dirty="0">
                          <a:solidFill>
                            <a:srgbClr val="025373"/>
                          </a:solidFill>
                          <a:latin typeface="Calibri"/>
                          <a:ea typeface="Calibri"/>
                          <a:cs typeface="Calibri"/>
                          <a:hlinkClick r:id="rId4"/>
                        </a:rPr>
                        <a:t>п. 8.1 ст. 272</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a:ea typeface="Calibri"/>
                          <a:cs typeface="Calibri"/>
                        </a:rPr>
                        <a:t>В тех отчетных (налоговых) периодах, в которых в соответствии с условиями договора предусмотрены арендные (лизинговые) платежи</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ru-RU" sz="1600">
                          <a:solidFill>
                            <a:srgbClr val="025373"/>
                          </a:solidFill>
                          <a:latin typeface="Calibri"/>
                          <a:ea typeface="Calibri"/>
                          <a:cs typeface="Calibri"/>
                        </a:rPr>
                        <a:t>Расходы по уплате взносов на обязательное социальное страхование (</a:t>
                      </a:r>
                      <a:r>
                        <a:rPr lang="ru-RU" sz="1600" u="none" strike="noStrike">
                          <a:solidFill>
                            <a:srgbClr val="025373"/>
                          </a:solidFill>
                          <a:latin typeface="Calibri"/>
                          <a:ea typeface="Calibri"/>
                          <a:cs typeface="Calibri"/>
                          <a:hlinkClick r:id="rId5"/>
                        </a:rPr>
                        <a:t>пп. 1 п. 7 ст. 272</a:t>
                      </a:r>
                      <a:r>
                        <a:rPr lang="ru-RU" sz="1600">
                          <a:solidFill>
                            <a:srgbClr val="025373"/>
                          </a:solidFill>
                          <a:latin typeface="Calibri"/>
                          <a:ea typeface="Calibri"/>
                          <a:cs typeface="Calibri"/>
                        </a:rPr>
                        <a:t> НК РФ)</a:t>
                      </a:r>
                      <a:endParaRPr lang="ru-RU" sz="16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a:ea typeface="Calibri"/>
                          <a:cs typeface="Calibri"/>
                        </a:rPr>
                        <a:t>На дату начисления взносов</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a:extLst>
              <a:ext uri="{FF2B5EF4-FFF2-40B4-BE49-F238E27FC236}">
                <a16:creationId xmlns:a16="http://schemas.microsoft.com/office/drawing/2014/main" id="{478E8407-ED9D-4C7A-8570-F80CB3EE9640}"/>
              </a:ext>
            </a:extLst>
          </p:cNvPr>
          <p:cNvSpPr>
            <a:spLocks noChangeArrowheads="1"/>
          </p:cNvSpPr>
          <p:nvPr/>
        </p:nvSpPr>
        <p:spPr bwMode="auto">
          <a:xfrm>
            <a:off x="741000" y="800808"/>
            <a:ext cx="10485000" cy="5632311"/>
          </a:xfrm>
          <a:prstGeom prst="rect">
            <a:avLst/>
          </a:prstGeom>
          <a:noFill/>
          <a:ln w="9525">
            <a:noFill/>
            <a:miter lim="800000"/>
            <a:headEnd/>
            <a:tailEnd/>
          </a:ln>
          <a:effectLst/>
        </p:spPr>
        <p:txBody>
          <a:bodyPr wrap="square" anchor="ctr">
            <a:spAutoFit/>
          </a:bodyPr>
          <a:lstStyle/>
          <a:p>
            <a:pPr indent="342900" algn="just" eaLnBrk="0" fontAlgn="base" hangingPunct="0">
              <a:spcBef>
                <a:spcPct val="0"/>
              </a:spcBef>
              <a:spcAft>
                <a:spcPct val="0"/>
              </a:spcAft>
              <a:defRPr/>
            </a:pPr>
            <a:r>
              <a:rPr lang="ru-RU" sz="2000" dirty="0">
                <a:solidFill>
                  <a:srgbClr val="025373"/>
                </a:solidFill>
              </a:rPr>
              <a:t>Организация (общий режим налогообложения, метод начисления) формирует  резерв по сомнительным долгам. Отчетными периодами по налогу на прибыль для организации являются квартал, полугодие и 9 месяцев. При инвентаризации расчетов за </a:t>
            </a:r>
            <a:r>
              <a:rPr lang="en-US" sz="2000" dirty="0">
                <a:solidFill>
                  <a:srgbClr val="025373"/>
                </a:solidFill>
              </a:rPr>
              <a:t>I</a:t>
            </a:r>
            <a:r>
              <a:rPr lang="ru-RU" sz="2000" dirty="0">
                <a:solidFill>
                  <a:srgbClr val="025373"/>
                </a:solidFill>
              </a:rPr>
              <a:t> квартал 202</a:t>
            </a:r>
            <a:r>
              <a:rPr lang="en-US" sz="2000" dirty="0">
                <a:solidFill>
                  <a:srgbClr val="025373"/>
                </a:solidFill>
              </a:rPr>
              <a:t>5</a:t>
            </a:r>
            <a:r>
              <a:rPr lang="ru-RU" sz="2000" dirty="0">
                <a:solidFill>
                  <a:srgbClr val="025373"/>
                </a:solidFill>
              </a:rPr>
              <a:t> г. выявлено сомнительных долгов:</a:t>
            </a:r>
          </a:p>
          <a:p>
            <a:pPr indent="342900" algn="just" eaLnBrk="0" fontAlgn="base" hangingPunct="0">
              <a:spcBef>
                <a:spcPct val="0"/>
              </a:spcBef>
              <a:spcAft>
                <a:spcPct val="0"/>
              </a:spcAft>
              <a:defRPr/>
            </a:pPr>
            <a:r>
              <a:rPr lang="ru-RU" sz="2000" dirty="0">
                <a:solidFill>
                  <a:srgbClr val="025373"/>
                </a:solidFill>
              </a:rPr>
              <a:t>- Со сроком возникновения свыше 90 дней – на сумму 230 000 руб.;</a:t>
            </a:r>
          </a:p>
          <a:p>
            <a:pPr indent="342900" algn="just" eaLnBrk="0" fontAlgn="base" hangingPunct="0">
              <a:spcBef>
                <a:spcPct val="0"/>
              </a:spcBef>
              <a:spcAft>
                <a:spcPct val="0"/>
              </a:spcAft>
              <a:defRPr/>
            </a:pPr>
            <a:r>
              <a:rPr lang="ru-RU" sz="2000" dirty="0">
                <a:solidFill>
                  <a:srgbClr val="025373"/>
                </a:solidFill>
              </a:rPr>
              <a:t>- Со сроком возникновения от 45 до 90 дней – на сумму 200 000 руб.;</a:t>
            </a:r>
          </a:p>
          <a:p>
            <a:pPr indent="342900" algn="just" eaLnBrk="0" fontAlgn="base" hangingPunct="0">
              <a:spcBef>
                <a:spcPct val="0"/>
              </a:spcBef>
              <a:spcAft>
                <a:spcPct val="0"/>
              </a:spcAft>
              <a:defRPr/>
            </a:pPr>
            <a:r>
              <a:rPr lang="ru-RU" sz="2000" dirty="0">
                <a:solidFill>
                  <a:srgbClr val="025373"/>
                </a:solidFill>
              </a:rPr>
              <a:t>- Со сроком возникновения до 45 дней – на сумму 120 000 руб.</a:t>
            </a:r>
          </a:p>
          <a:p>
            <a:pPr indent="342900" algn="just" eaLnBrk="0" fontAlgn="base" hangingPunct="0">
              <a:spcBef>
                <a:spcPct val="0"/>
              </a:spcBef>
              <a:spcAft>
                <a:spcPct val="0"/>
              </a:spcAft>
              <a:defRPr/>
            </a:pPr>
            <a:r>
              <a:rPr lang="ru-RU" sz="2000" dirty="0">
                <a:solidFill>
                  <a:srgbClr val="025373"/>
                </a:solidFill>
              </a:rPr>
              <a:t>Выручка от реализации за </a:t>
            </a:r>
            <a:r>
              <a:rPr lang="en-US" sz="2000" dirty="0">
                <a:solidFill>
                  <a:srgbClr val="025373"/>
                </a:solidFill>
              </a:rPr>
              <a:t>I</a:t>
            </a:r>
            <a:r>
              <a:rPr lang="ru-RU" sz="2000" dirty="0">
                <a:solidFill>
                  <a:srgbClr val="025373"/>
                </a:solidFill>
              </a:rPr>
              <a:t> квартал года составила 3 млн. руб. Выручка от реализации за </a:t>
            </a:r>
            <a:r>
              <a:rPr lang="en-US" sz="2000" dirty="0">
                <a:solidFill>
                  <a:srgbClr val="025373"/>
                </a:solidFill>
              </a:rPr>
              <a:t>2024 </a:t>
            </a:r>
            <a:r>
              <a:rPr lang="ru-RU" sz="2000" dirty="0">
                <a:solidFill>
                  <a:srgbClr val="025373"/>
                </a:solidFill>
              </a:rPr>
              <a:t>год</a:t>
            </a:r>
            <a:r>
              <a:rPr lang="en-US" sz="2000" dirty="0">
                <a:solidFill>
                  <a:srgbClr val="025373"/>
                </a:solidFill>
              </a:rPr>
              <a:t> </a:t>
            </a:r>
            <a:r>
              <a:rPr lang="ru-RU" sz="2000" dirty="0">
                <a:solidFill>
                  <a:srgbClr val="025373"/>
                </a:solidFill>
              </a:rPr>
              <a:t>составила 2 млн. руб. </a:t>
            </a:r>
          </a:p>
          <a:p>
            <a:pPr indent="342900" algn="just" eaLnBrk="0" fontAlgn="base" hangingPunct="0">
              <a:spcBef>
                <a:spcPct val="0"/>
              </a:spcBef>
              <a:spcAft>
                <a:spcPct val="0"/>
              </a:spcAft>
              <a:defRPr/>
            </a:pPr>
            <a:r>
              <a:rPr lang="ru-RU" sz="2000" dirty="0">
                <a:solidFill>
                  <a:srgbClr val="025373"/>
                </a:solidFill>
              </a:rPr>
              <a:t>В апреле 202</a:t>
            </a:r>
            <a:r>
              <a:rPr lang="en-US" sz="2000" dirty="0">
                <a:solidFill>
                  <a:srgbClr val="025373"/>
                </a:solidFill>
              </a:rPr>
              <a:t>5</a:t>
            </a:r>
            <a:r>
              <a:rPr lang="ru-RU" sz="2000" dirty="0">
                <a:solidFill>
                  <a:srgbClr val="025373"/>
                </a:solidFill>
              </a:rPr>
              <a:t> г. за счет резерва был списан безнадежный долг – 40 000 руб. Выручка за полугодие – 4 млн. руб. По результатам инвентаризации по состоянию на 30 июня 202</a:t>
            </a:r>
            <a:r>
              <a:rPr lang="en-US" sz="2000" dirty="0">
                <a:solidFill>
                  <a:srgbClr val="025373"/>
                </a:solidFill>
              </a:rPr>
              <a:t>5</a:t>
            </a:r>
            <a:r>
              <a:rPr lang="ru-RU" sz="2000" dirty="0">
                <a:solidFill>
                  <a:srgbClr val="025373"/>
                </a:solidFill>
              </a:rPr>
              <a:t> г. выявлено:</a:t>
            </a:r>
          </a:p>
          <a:p>
            <a:pPr indent="342900" algn="just" eaLnBrk="0" fontAlgn="base" hangingPunct="0">
              <a:spcBef>
                <a:spcPct val="0"/>
              </a:spcBef>
              <a:spcAft>
                <a:spcPct val="0"/>
              </a:spcAft>
              <a:defRPr/>
            </a:pPr>
            <a:r>
              <a:rPr lang="ru-RU" sz="2000" dirty="0">
                <a:solidFill>
                  <a:srgbClr val="025373"/>
                </a:solidFill>
              </a:rPr>
              <a:t>- Задолженность со сроком возникновения менее 45 дней отсутствует;</a:t>
            </a:r>
          </a:p>
          <a:p>
            <a:pPr indent="342900" algn="just" eaLnBrk="0" fontAlgn="base" hangingPunct="0">
              <a:spcBef>
                <a:spcPct val="0"/>
              </a:spcBef>
              <a:spcAft>
                <a:spcPct val="0"/>
              </a:spcAft>
              <a:defRPr/>
            </a:pPr>
            <a:r>
              <a:rPr lang="ru-RU" sz="2000" dirty="0">
                <a:solidFill>
                  <a:srgbClr val="025373"/>
                </a:solidFill>
              </a:rPr>
              <a:t>- Задолженность со сроком возникновения от 45 до 90 дней - 120 000 руб. </a:t>
            </a:r>
          </a:p>
          <a:p>
            <a:pPr indent="342900" algn="just" eaLnBrk="0" fontAlgn="base" hangingPunct="0">
              <a:spcBef>
                <a:spcPct val="0"/>
              </a:spcBef>
              <a:spcAft>
                <a:spcPct val="0"/>
              </a:spcAft>
              <a:defRPr/>
            </a:pPr>
            <a:r>
              <a:rPr lang="ru-RU" sz="2000" dirty="0">
                <a:solidFill>
                  <a:srgbClr val="025373"/>
                </a:solidFill>
              </a:rPr>
              <a:t>- Задолженность со сроком возникновения свыше 90 дней - 390 000 руб.</a:t>
            </a:r>
          </a:p>
          <a:p>
            <a:pPr indent="342900" algn="just" eaLnBrk="0" fontAlgn="base" hangingPunct="0">
              <a:spcBef>
                <a:spcPct val="0"/>
              </a:spcBef>
              <a:spcAft>
                <a:spcPct val="0"/>
              </a:spcAft>
              <a:defRPr/>
            </a:pPr>
            <a:endParaRPr lang="ru-RU" sz="2000" dirty="0">
              <a:solidFill>
                <a:srgbClr val="025373"/>
              </a:solidFill>
            </a:endParaRPr>
          </a:p>
          <a:p>
            <a:pPr indent="342900" algn="just" eaLnBrk="0" fontAlgn="base" hangingPunct="0">
              <a:spcBef>
                <a:spcPct val="0"/>
              </a:spcBef>
              <a:spcAft>
                <a:spcPct val="0"/>
              </a:spcAft>
              <a:defRPr/>
            </a:pPr>
            <a:r>
              <a:rPr lang="ru-RU" sz="2000" dirty="0">
                <a:solidFill>
                  <a:srgbClr val="025373"/>
                </a:solidFill>
              </a:rPr>
              <a:t>Какую сумму отчислений в резерв для целей налогообложения прибыли организация включит в состав </a:t>
            </a:r>
            <a:r>
              <a:rPr lang="ru-RU" sz="2000" dirty="0" err="1">
                <a:solidFill>
                  <a:srgbClr val="025373"/>
                </a:solidFill>
              </a:rPr>
              <a:t>внереализационных</a:t>
            </a:r>
            <a:r>
              <a:rPr lang="ru-RU" sz="2000" dirty="0">
                <a:solidFill>
                  <a:srgbClr val="025373"/>
                </a:solidFill>
              </a:rPr>
              <a:t> расходов 30 июня 202</a:t>
            </a:r>
            <a:r>
              <a:rPr lang="en-US" sz="2000" dirty="0">
                <a:solidFill>
                  <a:srgbClr val="025373"/>
                </a:solidFill>
              </a:rPr>
              <a:t>5</a:t>
            </a:r>
            <a:r>
              <a:rPr lang="ru-RU" sz="2000" dirty="0">
                <a:solidFill>
                  <a:srgbClr val="025373"/>
                </a:solidFill>
              </a:rPr>
              <a:t> г.?</a:t>
            </a:r>
          </a:p>
        </p:txBody>
      </p:sp>
      <p:sp>
        <p:nvSpPr>
          <p:cNvPr id="8195" name="Прямоугольник 2">
            <a:extLst>
              <a:ext uri="{FF2B5EF4-FFF2-40B4-BE49-F238E27FC236}">
                <a16:creationId xmlns:a16="http://schemas.microsoft.com/office/drawing/2014/main" id="{6477AA65-3008-4A63-9C40-9935968AAEEF}"/>
              </a:ext>
            </a:extLst>
          </p:cNvPr>
          <p:cNvSpPr>
            <a:spLocks noChangeArrowheads="1"/>
          </p:cNvSpPr>
          <p:nvPr/>
        </p:nvSpPr>
        <p:spPr bwMode="auto">
          <a:xfrm>
            <a:off x="1236000" y="431476"/>
            <a:ext cx="98285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ru-RU" altLang="ru-RU" sz="2800" b="1" dirty="0">
                <a:solidFill>
                  <a:srgbClr val="025373"/>
                </a:solidFill>
                <a:latin typeface="+mn-lt"/>
              </a:rPr>
              <a:t>ПРИМЕР расчета резерва по сомнительным долгам</a:t>
            </a:r>
            <a:endParaRPr lang="ru-RU" altLang="ru-RU" sz="2800" dirty="0">
              <a:solidFill>
                <a:srgbClr val="025373"/>
              </a:solidFill>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a:extLst>
              <a:ext uri="{FF2B5EF4-FFF2-40B4-BE49-F238E27FC236}">
                <a16:creationId xmlns:a16="http://schemas.microsoft.com/office/drawing/2014/main" id="{5437D304-3621-480A-AA46-B932AA414B02}"/>
              </a:ext>
            </a:extLst>
          </p:cNvPr>
          <p:cNvSpPr>
            <a:spLocks noChangeArrowheads="1"/>
          </p:cNvSpPr>
          <p:nvPr/>
        </p:nvSpPr>
        <p:spPr bwMode="auto">
          <a:xfrm>
            <a:off x="718500" y="332656"/>
            <a:ext cx="11066132" cy="6063198"/>
          </a:xfrm>
          <a:prstGeom prst="rect">
            <a:avLst/>
          </a:prstGeom>
          <a:noFill/>
          <a:ln w="9525">
            <a:noFill/>
            <a:miter lim="800000"/>
            <a:headEnd/>
            <a:tailEnd/>
          </a:ln>
          <a:effectLst/>
        </p:spPr>
        <p:txBody>
          <a:bodyPr wrap="square" anchor="ctr">
            <a:spAutoFit/>
          </a:bodyPr>
          <a:lstStyle/>
          <a:p>
            <a:pPr indent="342900" algn="just" eaLnBrk="0" fontAlgn="base" hangingPunct="0">
              <a:spcBef>
                <a:spcPct val="0"/>
              </a:spcBef>
              <a:spcAft>
                <a:spcPct val="0"/>
              </a:spcAft>
              <a:defRPr/>
            </a:pPr>
            <a:r>
              <a:rPr lang="ru-RU" sz="2400" b="1" dirty="0">
                <a:solidFill>
                  <a:srgbClr val="025373"/>
                </a:solidFill>
              </a:rPr>
              <a:t>РЕШЕНИЕ:</a:t>
            </a:r>
          </a:p>
          <a:p>
            <a:pPr indent="342900" algn="just" eaLnBrk="0" fontAlgn="base" hangingPunct="0">
              <a:spcBef>
                <a:spcPct val="0"/>
              </a:spcBef>
              <a:spcAft>
                <a:spcPct val="0"/>
              </a:spcAft>
              <a:defRPr/>
            </a:pPr>
            <a:endParaRPr lang="ru-RU" sz="2400" dirty="0">
              <a:solidFill>
                <a:srgbClr val="025373"/>
              </a:solidFill>
            </a:endParaRPr>
          </a:p>
          <a:p>
            <a:pPr indent="342900" algn="just" eaLnBrk="0" fontAlgn="base" hangingPunct="0">
              <a:spcBef>
                <a:spcPct val="0"/>
              </a:spcBef>
              <a:spcAft>
                <a:spcPct val="0"/>
              </a:spcAft>
              <a:defRPr/>
            </a:pPr>
            <a:r>
              <a:rPr lang="ru-RU" sz="2000" dirty="0">
                <a:solidFill>
                  <a:srgbClr val="025373"/>
                </a:solidFill>
              </a:rPr>
              <a:t>Резерв за 1 кв.: 300 000 руб.</a:t>
            </a:r>
          </a:p>
          <a:p>
            <a:pPr indent="342900" algn="just" eaLnBrk="0" fontAlgn="base" hangingPunct="0">
              <a:spcBef>
                <a:spcPct val="0"/>
              </a:spcBef>
              <a:spcAft>
                <a:spcPct val="0"/>
              </a:spcAft>
              <a:defRPr/>
            </a:pPr>
            <a:r>
              <a:rPr lang="ru-RU" sz="2000" dirty="0">
                <a:solidFill>
                  <a:srgbClr val="025373"/>
                </a:solidFill>
              </a:rPr>
              <a:t>Лимит: 10% выручки о реализации (п.4.ст.266 НК РФ)</a:t>
            </a:r>
          </a:p>
          <a:p>
            <a:pPr indent="342900" algn="just" eaLnBrk="0" fontAlgn="base" hangingPunct="0">
              <a:spcBef>
                <a:spcPct val="0"/>
              </a:spcBef>
              <a:spcAft>
                <a:spcPct val="0"/>
              </a:spcAft>
              <a:defRPr/>
            </a:pPr>
            <a:r>
              <a:rPr lang="ru-RU" sz="2000" dirty="0">
                <a:solidFill>
                  <a:srgbClr val="025373"/>
                </a:solidFill>
              </a:rPr>
              <a:t>300 000 руб. (3 000 000 </a:t>
            </a:r>
            <a:r>
              <a:rPr lang="en-US" sz="2000" dirty="0">
                <a:solidFill>
                  <a:srgbClr val="025373"/>
                </a:solidFill>
              </a:rPr>
              <a:t>x</a:t>
            </a:r>
            <a:r>
              <a:rPr lang="ru-RU" sz="2000" dirty="0">
                <a:solidFill>
                  <a:srgbClr val="025373"/>
                </a:solidFill>
              </a:rPr>
              <a:t> 10%)</a:t>
            </a:r>
          </a:p>
          <a:p>
            <a:pPr indent="342900" algn="just" eaLnBrk="0" fontAlgn="base" hangingPunct="0">
              <a:spcBef>
                <a:spcPct val="0"/>
              </a:spcBef>
              <a:spcAft>
                <a:spcPct val="0"/>
              </a:spcAft>
              <a:defRPr/>
            </a:pPr>
            <a:r>
              <a:rPr lang="ru-RU" sz="2000" dirty="0">
                <a:solidFill>
                  <a:srgbClr val="025373"/>
                </a:solidFill>
              </a:rPr>
              <a:t>Сомнительная задолженность, подлежащая включению в резерв : 330 000 руб.</a:t>
            </a:r>
          </a:p>
          <a:p>
            <a:pPr indent="342900" algn="just" eaLnBrk="0" fontAlgn="base" hangingPunct="0">
              <a:spcBef>
                <a:spcPct val="0"/>
              </a:spcBef>
              <a:spcAft>
                <a:spcPct val="0"/>
              </a:spcAft>
              <a:defRPr/>
            </a:pPr>
            <a:r>
              <a:rPr lang="ru-RU" sz="2000" dirty="0">
                <a:solidFill>
                  <a:srgbClr val="025373"/>
                </a:solidFill>
              </a:rPr>
              <a:t>230 000 руб. + 200 000 руб. </a:t>
            </a:r>
            <a:r>
              <a:rPr lang="en-US" sz="2000" dirty="0">
                <a:solidFill>
                  <a:srgbClr val="025373"/>
                </a:solidFill>
              </a:rPr>
              <a:t>x</a:t>
            </a:r>
            <a:r>
              <a:rPr lang="ru-RU" sz="2000" dirty="0">
                <a:solidFill>
                  <a:srgbClr val="025373"/>
                </a:solidFill>
              </a:rPr>
              <a:t> 50%</a:t>
            </a:r>
          </a:p>
          <a:p>
            <a:pPr indent="342900" algn="just" eaLnBrk="0" fontAlgn="base" hangingPunct="0">
              <a:spcBef>
                <a:spcPct val="0"/>
              </a:spcBef>
              <a:spcAft>
                <a:spcPct val="0"/>
              </a:spcAft>
              <a:defRPr/>
            </a:pPr>
            <a:r>
              <a:rPr lang="ru-RU" sz="2000" dirty="0">
                <a:solidFill>
                  <a:srgbClr val="025373"/>
                </a:solidFill>
              </a:rPr>
              <a:t>300 000 руб. &lt; 330</a:t>
            </a:r>
            <a:r>
              <a:rPr lang="en-US" sz="2000" dirty="0">
                <a:solidFill>
                  <a:srgbClr val="025373"/>
                </a:solidFill>
              </a:rPr>
              <a:t> </a:t>
            </a:r>
            <a:r>
              <a:rPr lang="ru-RU" sz="2000" dirty="0">
                <a:solidFill>
                  <a:srgbClr val="025373"/>
                </a:solidFill>
              </a:rPr>
              <a:t>000руб.</a:t>
            </a:r>
          </a:p>
          <a:p>
            <a:pPr indent="342900" algn="just" eaLnBrk="0" fontAlgn="base" hangingPunct="0">
              <a:spcBef>
                <a:spcPct val="0"/>
              </a:spcBef>
              <a:spcAft>
                <a:spcPct val="0"/>
              </a:spcAft>
              <a:defRPr/>
            </a:pPr>
            <a:r>
              <a:rPr lang="ru-RU" sz="2000" dirty="0">
                <a:solidFill>
                  <a:srgbClr val="025373"/>
                </a:solidFill>
              </a:rPr>
              <a:t>Резерв за полугодие:</a:t>
            </a:r>
          </a:p>
          <a:p>
            <a:pPr indent="342900" algn="just" eaLnBrk="0" fontAlgn="base" hangingPunct="0">
              <a:spcBef>
                <a:spcPct val="0"/>
              </a:spcBef>
              <a:spcAft>
                <a:spcPct val="0"/>
              </a:spcAft>
              <a:defRPr/>
            </a:pPr>
            <a:r>
              <a:rPr lang="ru-RU" sz="2000" dirty="0">
                <a:solidFill>
                  <a:srgbClr val="025373"/>
                </a:solidFill>
              </a:rPr>
              <a:t>Лимит: 10% выручки о реализации (п.4.ст.266 НК РФ)</a:t>
            </a:r>
          </a:p>
          <a:p>
            <a:pPr indent="342900" algn="just" eaLnBrk="0" fontAlgn="base" hangingPunct="0">
              <a:spcBef>
                <a:spcPct val="0"/>
              </a:spcBef>
              <a:spcAft>
                <a:spcPct val="0"/>
              </a:spcAft>
              <a:defRPr/>
            </a:pPr>
            <a:r>
              <a:rPr lang="ru-RU" sz="2000" dirty="0">
                <a:solidFill>
                  <a:srgbClr val="025373"/>
                </a:solidFill>
              </a:rPr>
              <a:t>400 000 руб. (4 000 000 </a:t>
            </a:r>
            <a:r>
              <a:rPr lang="en-US" sz="2000" dirty="0">
                <a:solidFill>
                  <a:srgbClr val="025373"/>
                </a:solidFill>
              </a:rPr>
              <a:t>x</a:t>
            </a:r>
            <a:r>
              <a:rPr lang="ru-RU" sz="2000" dirty="0">
                <a:solidFill>
                  <a:srgbClr val="025373"/>
                </a:solidFill>
              </a:rPr>
              <a:t> 10%)</a:t>
            </a:r>
          </a:p>
          <a:p>
            <a:pPr indent="342900" algn="just" eaLnBrk="0" fontAlgn="base" hangingPunct="0">
              <a:spcBef>
                <a:spcPct val="0"/>
              </a:spcBef>
              <a:spcAft>
                <a:spcPct val="0"/>
              </a:spcAft>
              <a:defRPr/>
            </a:pPr>
            <a:r>
              <a:rPr lang="ru-RU" sz="2000" dirty="0">
                <a:solidFill>
                  <a:srgbClr val="025373"/>
                </a:solidFill>
              </a:rPr>
              <a:t>Сомнительная задолженность, подлежащая включению в резерв: 450 000руб.</a:t>
            </a:r>
          </a:p>
          <a:p>
            <a:pPr indent="342900" algn="just" eaLnBrk="0" fontAlgn="base" hangingPunct="0">
              <a:spcBef>
                <a:spcPct val="0"/>
              </a:spcBef>
              <a:spcAft>
                <a:spcPct val="0"/>
              </a:spcAft>
              <a:defRPr/>
            </a:pPr>
            <a:r>
              <a:rPr lang="ru-RU" sz="2000" dirty="0">
                <a:solidFill>
                  <a:srgbClr val="025373"/>
                </a:solidFill>
              </a:rPr>
              <a:t>390 000 руб. + 120 000 руб.</a:t>
            </a:r>
            <a:r>
              <a:rPr lang="en-US" sz="2000" dirty="0">
                <a:solidFill>
                  <a:srgbClr val="025373"/>
                </a:solidFill>
              </a:rPr>
              <a:t>x</a:t>
            </a:r>
            <a:r>
              <a:rPr lang="ru-RU" sz="2000" dirty="0">
                <a:solidFill>
                  <a:srgbClr val="025373"/>
                </a:solidFill>
              </a:rPr>
              <a:t> 50%</a:t>
            </a:r>
          </a:p>
          <a:p>
            <a:pPr indent="342900" algn="just" eaLnBrk="0" fontAlgn="base" hangingPunct="0">
              <a:spcBef>
                <a:spcPct val="0"/>
              </a:spcBef>
              <a:spcAft>
                <a:spcPct val="0"/>
              </a:spcAft>
              <a:defRPr/>
            </a:pPr>
            <a:r>
              <a:rPr lang="ru-RU" sz="2000" dirty="0">
                <a:solidFill>
                  <a:srgbClr val="025373"/>
                </a:solidFill>
              </a:rPr>
              <a:t>400 000 руб. &lt; 450 000руб.</a:t>
            </a:r>
          </a:p>
          <a:p>
            <a:pPr indent="342900" algn="just" eaLnBrk="0" fontAlgn="base" hangingPunct="0">
              <a:spcBef>
                <a:spcPct val="0"/>
              </a:spcBef>
              <a:spcAft>
                <a:spcPct val="0"/>
              </a:spcAft>
              <a:defRPr/>
            </a:pPr>
            <a:r>
              <a:rPr lang="ru-RU" sz="2000" dirty="0">
                <a:solidFill>
                  <a:srgbClr val="025373"/>
                </a:solidFill>
              </a:rPr>
              <a:t>Резерв необходимо скорректировать на сумму неиспользованного резерва (п.5. ст.266НК РФ)</a:t>
            </a:r>
          </a:p>
          <a:p>
            <a:pPr indent="342900" algn="just" eaLnBrk="0" fontAlgn="base" hangingPunct="0">
              <a:spcBef>
                <a:spcPct val="0"/>
              </a:spcBef>
              <a:spcAft>
                <a:spcPct val="0"/>
              </a:spcAft>
              <a:defRPr/>
            </a:pPr>
            <a:r>
              <a:rPr lang="ru-RU" sz="2000" dirty="0">
                <a:solidFill>
                  <a:srgbClr val="025373"/>
                </a:solidFill>
              </a:rPr>
              <a:t>Остаток неиспользованного резерва: 260 000 руб.</a:t>
            </a:r>
          </a:p>
          <a:p>
            <a:pPr indent="342900" algn="just" eaLnBrk="0" fontAlgn="base" hangingPunct="0">
              <a:spcBef>
                <a:spcPct val="0"/>
              </a:spcBef>
              <a:spcAft>
                <a:spcPct val="0"/>
              </a:spcAft>
              <a:defRPr/>
            </a:pPr>
            <a:r>
              <a:rPr lang="ru-RU" sz="2000" dirty="0">
                <a:solidFill>
                  <a:srgbClr val="025373"/>
                </a:solidFill>
              </a:rPr>
              <a:t>300 000 руб. - 40 000 руб.</a:t>
            </a:r>
          </a:p>
          <a:p>
            <a:pPr indent="342900" algn="just" eaLnBrk="0" fontAlgn="base" hangingPunct="0">
              <a:spcBef>
                <a:spcPct val="0"/>
              </a:spcBef>
              <a:spcAft>
                <a:spcPct val="0"/>
              </a:spcAft>
              <a:defRPr/>
            </a:pPr>
            <a:r>
              <a:rPr lang="ru-RU" sz="2000" dirty="0">
                <a:solidFill>
                  <a:srgbClr val="025373"/>
                </a:solidFill>
              </a:rPr>
              <a:t>В расходы включается: 140 000руб. </a:t>
            </a:r>
          </a:p>
          <a:p>
            <a:pPr eaLnBrk="0" fontAlgn="base" hangingPunct="0">
              <a:spcBef>
                <a:spcPct val="0"/>
              </a:spcBef>
              <a:spcAft>
                <a:spcPct val="0"/>
              </a:spcAft>
              <a:defRPr/>
            </a:pPr>
            <a:r>
              <a:rPr lang="ru-RU" sz="2000" dirty="0">
                <a:solidFill>
                  <a:srgbClr val="025373"/>
                </a:solidFill>
                <a:ea typeface="Calibri" pitchFamily="34" charset="0"/>
                <a:cs typeface="Times New Roman" pitchFamily="18" charset="0"/>
              </a:rPr>
              <a:t>       (400 000 руб. – 260 000 руб.)</a:t>
            </a:r>
            <a:endParaRPr lang="ru-RU" dirty="0">
              <a:solidFill>
                <a:srgbClr val="025373"/>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9638" y="188640"/>
            <a:ext cx="10515599" cy="1325563"/>
          </a:xfrm>
        </p:spPr>
        <p:txBody>
          <a:bodyPr>
            <a:normAutofit/>
          </a:bodyPr>
          <a:lstStyle/>
          <a:p>
            <a:r>
              <a:rPr lang="ru-RU" sz="2800" dirty="0">
                <a:latin typeface="+mn-lt"/>
              </a:rPr>
              <a:t>Расчет налога на прибыль. Глава 25 Налогового кодекса РФ</a:t>
            </a:r>
          </a:p>
        </p:txBody>
      </p:sp>
      <p:sp>
        <p:nvSpPr>
          <p:cNvPr id="4" name="Прямоугольник 3"/>
          <p:cNvSpPr/>
          <p:nvPr/>
        </p:nvSpPr>
        <p:spPr>
          <a:xfrm>
            <a:off x="1095340" y="2786058"/>
            <a:ext cx="178595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Налог на прибыль</a:t>
            </a:r>
          </a:p>
        </p:txBody>
      </p:sp>
      <p:sp>
        <p:nvSpPr>
          <p:cNvPr id="7" name="Прямоугольник 6"/>
          <p:cNvSpPr/>
          <p:nvPr/>
        </p:nvSpPr>
        <p:spPr>
          <a:xfrm>
            <a:off x="6381752" y="2714620"/>
            <a:ext cx="164307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Расходы</a:t>
            </a:r>
          </a:p>
        </p:txBody>
      </p:sp>
      <p:sp>
        <p:nvSpPr>
          <p:cNvPr id="8" name="Прямоугольник 7"/>
          <p:cNvSpPr/>
          <p:nvPr/>
        </p:nvSpPr>
        <p:spPr>
          <a:xfrm>
            <a:off x="9024958" y="2571744"/>
            <a:ext cx="2143140" cy="1285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Ставка</a:t>
            </a:r>
          </a:p>
          <a:p>
            <a:pPr algn="ctr"/>
            <a:r>
              <a:rPr lang="en-US" dirty="0"/>
              <a:t>C </a:t>
            </a:r>
            <a:r>
              <a:rPr lang="ru-RU" dirty="0"/>
              <a:t> 2025  25%(8% и 17%) </a:t>
            </a:r>
          </a:p>
        </p:txBody>
      </p:sp>
      <p:sp>
        <p:nvSpPr>
          <p:cNvPr id="9" name="Прямоугольник 8"/>
          <p:cNvSpPr/>
          <p:nvPr/>
        </p:nvSpPr>
        <p:spPr>
          <a:xfrm>
            <a:off x="3809984" y="2714620"/>
            <a:ext cx="157163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Доходы </a:t>
            </a:r>
          </a:p>
        </p:txBody>
      </p:sp>
      <p:sp>
        <p:nvSpPr>
          <p:cNvPr id="11" name="Равно 10"/>
          <p:cNvSpPr/>
          <p:nvPr/>
        </p:nvSpPr>
        <p:spPr>
          <a:xfrm>
            <a:off x="3024166" y="3000372"/>
            <a:ext cx="500066" cy="500066"/>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2" name="Минус 11"/>
          <p:cNvSpPr/>
          <p:nvPr/>
        </p:nvSpPr>
        <p:spPr>
          <a:xfrm>
            <a:off x="5524496" y="2928934"/>
            <a:ext cx="642942" cy="50006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Умножение 12"/>
          <p:cNvSpPr/>
          <p:nvPr/>
        </p:nvSpPr>
        <p:spPr>
          <a:xfrm>
            <a:off x="8239140" y="3000372"/>
            <a:ext cx="500066" cy="428628"/>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Левая круглая скобка 13"/>
          <p:cNvSpPr/>
          <p:nvPr/>
        </p:nvSpPr>
        <p:spPr>
          <a:xfrm>
            <a:off x="3595670" y="2571744"/>
            <a:ext cx="142876" cy="1214446"/>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5" name="Правая круглая скобка 14"/>
          <p:cNvSpPr/>
          <p:nvPr/>
        </p:nvSpPr>
        <p:spPr>
          <a:xfrm>
            <a:off x="8024826" y="2571744"/>
            <a:ext cx="142876" cy="121444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6" name="Правая фигурная скобка 15"/>
          <p:cNvSpPr/>
          <p:nvPr/>
        </p:nvSpPr>
        <p:spPr>
          <a:xfrm rot="5400000">
            <a:off x="5599506" y="1996667"/>
            <a:ext cx="635795" cy="421484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7" name="Прямоугольник 16"/>
          <p:cNvSpPr/>
          <p:nvPr/>
        </p:nvSpPr>
        <p:spPr>
          <a:xfrm>
            <a:off x="4452926" y="4500570"/>
            <a:ext cx="292895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Объект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id="{7660EEA3-314C-474A-A9F2-0864BF0F89C5}"/>
              </a:ext>
            </a:extLst>
          </p:cNvPr>
          <p:cNvSpPr>
            <a:spLocks noChangeArrowheads="1"/>
          </p:cNvSpPr>
          <p:nvPr/>
        </p:nvSpPr>
        <p:spPr bwMode="auto">
          <a:xfrm>
            <a:off x="873716" y="1071900"/>
            <a:ext cx="10485000" cy="3539430"/>
          </a:xfrm>
          <a:prstGeom prst="rect">
            <a:avLst/>
          </a:prstGeom>
          <a:noFill/>
          <a:ln w="9525">
            <a:noFill/>
            <a:miter lim="800000"/>
            <a:headEnd/>
            <a:tailEnd/>
          </a:ln>
          <a:effectLst/>
        </p:spPr>
        <p:txBody>
          <a:bodyPr wrap="square" anchor="ctr">
            <a:spAutoFit/>
          </a:bodyPr>
          <a:lstStyle/>
          <a:p>
            <a:pPr indent="342900" algn="just" eaLnBrk="0" fontAlgn="base" hangingPunct="0">
              <a:spcBef>
                <a:spcPct val="0"/>
              </a:spcBef>
              <a:spcAft>
                <a:spcPct val="0"/>
              </a:spcAft>
              <a:defRPr/>
            </a:pPr>
            <a:r>
              <a:rPr lang="ru-RU" sz="2400" b="1" dirty="0">
                <a:solidFill>
                  <a:srgbClr val="025373"/>
                </a:solidFill>
              </a:rPr>
              <a:t>ПРИМЕР</a:t>
            </a:r>
          </a:p>
          <a:p>
            <a:pPr indent="342900" algn="just" eaLnBrk="0" fontAlgn="base" hangingPunct="0">
              <a:spcBef>
                <a:spcPct val="0"/>
              </a:spcBef>
              <a:spcAft>
                <a:spcPct val="0"/>
              </a:spcAft>
              <a:defRPr/>
            </a:pPr>
            <a:r>
              <a:rPr lang="ru-RU" sz="2000" b="1" dirty="0">
                <a:solidFill>
                  <a:srgbClr val="025373"/>
                </a:solidFill>
              </a:rPr>
              <a:t>расчета процентов по контролируемой задолженности</a:t>
            </a:r>
          </a:p>
          <a:p>
            <a:pPr indent="342900" algn="just" eaLnBrk="0" fontAlgn="base" hangingPunct="0">
              <a:spcBef>
                <a:spcPct val="0"/>
              </a:spcBef>
              <a:spcAft>
                <a:spcPct val="0"/>
              </a:spcAft>
              <a:defRPr/>
            </a:pPr>
            <a:endParaRPr lang="ru-RU" sz="2000" b="1" dirty="0">
              <a:solidFill>
                <a:srgbClr val="025373"/>
              </a:solidFill>
            </a:endParaRPr>
          </a:p>
          <a:p>
            <a:pPr indent="342900" algn="just" eaLnBrk="0" fontAlgn="base" hangingPunct="0">
              <a:spcBef>
                <a:spcPct val="0"/>
              </a:spcBef>
              <a:spcAft>
                <a:spcPct val="0"/>
              </a:spcAft>
              <a:defRPr/>
            </a:pPr>
            <a:r>
              <a:rPr lang="ru-RU" sz="2000" dirty="0">
                <a:solidFill>
                  <a:srgbClr val="025373"/>
                </a:solidFill>
              </a:rPr>
              <a:t>Ситуация</a:t>
            </a:r>
          </a:p>
          <a:p>
            <a:pPr indent="342900" algn="just" eaLnBrk="0" fontAlgn="base" hangingPunct="0">
              <a:spcBef>
                <a:spcPct val="0"/>
              </a:spcBef>
              <a:spcAft>
                <a:spcPct val="0"/>
              </a:spcAft>
              <a:defRPr/>
            </a:pPr>
            <a:r>
              <a:rPr lang="ru-RU" sz="2000" dirty="0">
                <a:solidFill>
                  <a:srgbClr val="025373"/>
                </a:solidFill>
              </a:rPr>
              <a:t>Предположим, что 1 февраля организация получила от иностранной организации заем в размере 600 000 руб. с ежемесячной выплатой процентов по ставке 17% годовых.</a:t>
            </a:r>
          </a:p>
          <a:p>
            <a:pPr indent="342900" algn="just" eaLnBrk="0" fontAlgn="base" hangingPunct="0">
              <a:spcBef>
                <a:spcPct val="0"/>
              </a:spcBef>
              <a:spcAft>
                <a:spcPct val="0"/>
              </a:spcAft>
              <a:defRPr/>
            </a:pPr>
            <a:r>
              <a:rPr lang="ru-RU" sz="2000" dirty="0">
                <a:solidFill>
                  <a:srgbClr val="025373"/>
                </a:solidFill>
              </a:rPr>
              <a:t>Доля прямого участия иностранной организации в уставном капитале организации составляет 26%.</a:t>
            </a:r>
          </a:p>
          <a:p>
            <a:pPr indent="342900" algn="just" eaLnBrk="0" fontAlgn="base" hangingPunct="0">
              <a:spcBef>
                <a:spcPct val="0"/>
              </a:spcBef>
              <a:spcAft>
                <a:spcPct val="0"/>
              </a:spcAft>
              <a:defRPr/>
            </a:pPr>
            <a:r>
              <a:rPr lang="ru-RU" sz="2000" dirty="0">
                <a:solidFill>
                  <a:srgbClr val="025373"/>
                </a:solidFill>
              </a:rPr>
              <a:t>Необходимо определить, какую сумму процентов организация может включить в расходы по итогам I квартала, если величина ее собственного капитала по состоянию на 31 марта составляет 100 000 руб.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id="{DE0F6B36-DF67-48AF-ABE9-63745ECB7495}"/>
              </a:ext>
            </a:extLst>
          </p:cNvPr>
          <p:cNvSpPr>
            <a:spLocks noChangeArrowheads="1"/>
          </p:cNvSpPr>
          <p:nvPr/>
        </p:nvSpPr>
        <p:spPr bwMode="auto">
          <a:xfrm>
            <a:off x="606000" y="613114"/>
            <a:ext cx="10755000" cy="5386090"/>
          </a:xfrm>
          <a:prstGeom prst="rect">
            <a:avLst/>
          </a:prstGeom>
          <a:noFill/>
          <a:ln w="9525">
            <a:noFill/>
            <a:miter lim="800000"/>
            <a:headEnd/>
            <a:tailEnd/>
          </a:ln>
          <a:effectLst/>
        </p:spPr>
        <p:txBody>
          <a:bodyPr wrap="square" anchor="ctr">
            <a:spAutoFit/>
          </a:bodyPr>
          <a:lstStyle/>
          <a:p>
            <a:pPr indent="342900" algn="just" eaLnBrk="0" fontAlgn="base" hangingPunct="0">
              <a:spcBef>
                <a:spcPct val="0"/>
              </a:spcBef>
              <a:spcAft>
                <a:spcPct val="0"/>
              </a:spcAft>
              <a:defRPr/>
            </a:pPr>
            <a:r>
              <a:rPr lang="ru-RU" sz="2400" b="1" dirty="0">
                <a:solidFill>
                  <a:srgbClr val="025373"/>
                </a:solidFill>
              </a:rPr>
              <a:t>ПРИМЕР расчета процентов по контролируемой задолженности</a:t>
            </a:r>
          </a:p>
          <a:p>
            <a:pPr indent="342900" algn="just" eaLnBrk="0" fontAlgn="base" hangingPunct="0">
              <a:spcBef>
                <a:spcPct val="0"/>
              </a:spcBef>
              <a:spcAft>
                <a:spcPct val="0"/>
              </a:spcAft>
              <a:defRPr/>
            </a:pPr>
            <a:r>
              <a:rPr lang="ru-RU" sz="2000" b="1" dirty="0">
                <a:solidFill>
                  <a:srgbClr val="025373"/>
                </a:solidFill>
              </a:rPr>
              <a:t>Решение</a:t>
            </a:r>
          </a:p>
          <a:p>
            <a:pPr indent="342900" algn="just" eaLnBrk="0" fontAlgn="base" hangingPunct="0">
              <a:spcBef>
                <a:spcPct val="0"/>
              </a:spcBef>
              <a:spcAft>
                <a:spcPct val="0"/>
              </a:spcAft>
              <a:defRPr/>
            </a:pPr>
            <a:endParaRPr lang="ru-RU" sz="2000" b="1" dirty="0">
              <a:solidFill>
                <a:srgbClr val="025373"/>
              </a:solidFill>
            </a:endParaRPr>
          </a:p>
          <a:p>
            <a:pPr indent="342900" algn="just" eaLnBrk="0" fontAlgn="base" hangingPunct="0">
              <a:spcBef>
                <a:spcPct val="0"/>
              </a:spcBef>
              <a:spcAft>
                <a:spcPct val="0"/>
              </a:spcAft>
              <a:defRPr/>
            </a:pPr>
            <a:r>
              <a:rPr lang="ru-RU" sz="2000" dirty="0">
                <a:solidFill>
                  <a:srgbClr val="025373"/>
                </a:solidFill>
              </a:rPr>
              <a:t>1. Найдем коэффициент капитализации (КК) по состоянию на 31 марта:</a:t>
            </a:r>
          </a:p>
          <a:p>
            <a:pPr indent="342900" algn="just" eaLnBrk="0" fontAlgn="base" hangingPunct="0">
              <a:spcBef>
                <a:spcPct val="0"/>
              </a:spcBef>
              <a:spcAft>
                <a:spcPct val="0"/>
              </a:spcAft>
              <a:defRPr/>
            </a:pPr>
            <a:r>
              <a:rPr lang="ru-RU" sz="2000" dirty="0">
                <a:solidFill>
                  <a:srgbClr val="025373"/>
                </a:solidFill>
              </a:rPr>
              <a:t>КК = 600 000 руб. / (100 000 руб. </a:t>
            </a:r>
            <a:r>
              <a:rPr lang="ru-RU" sz="2000" dirty="0" err="1">
                <a:solidFill>
                  <a:srgbClr val="025373"/>
                </a:solidFill>
              </a:rPr>
              <a:t>x</a:t>
            </a:r>
            <a:r>
              <a:rPr lang="ru-RU" sz="2000" dirty="0">
                <a:solidFill>
                  <a:srgbClr val="025373"/>
                </a:solidFill>
              </a:rPr>
              <a:t> 26%) / 3 = 8,667</a:t>
            </a:r>
          </a:p>
          <a:p>
            <a:pPr indent="342900" algn="just" eaLnBrk="0" fontAlgn="base" hangingPunct="0">
              <a:spcBef>
                <a:spcPct val="0"/>
              </a:spcBef>
              <a:spcAft>
                <a:spcPct val="0"/>
              </a:spcAft>
              <a:defRPr/>
            </a:pPr>
            <a:r>
              <a:rPr lang="ru-RU" sz="2000" dirty="0">
                <a:solidFill>
                  <a:srgbClr val="025373"/>
                </a:solidFill>
              </a:rPr>
              <a:t>2. Рассчитаем сумму фактических процентов (ФП) за I квартал (период пользования займом с 1 февраля по 31 марта равен 59 календарным дням):</a:t>
            </a:r>
          </a:p>
          <a:p>
            <a:pPr indent="342900" algn="just" eaLnBrk="0" fontAlgn="base" hangingPunct="0">
              <a:spcBef>
                <a:spcPct val="0"/>
              </a:spcBef>
              <a:spcAft>
                <a:spcPct val="0"/>
              </a:spcAft>
              <a:defRPr/>
            </a:pPr>
            <a:r>
              <a:rPr lang="ru-RU" sz="2000" dirty="0">
                <a:solidFill>
                  <a:srgbClr val="025373"/>
                </a:solidFill>
              </a:rPr>
              <a:t>ФП = 600 000 руб. </a:t>
            </a:r>
            <a:r>
              <a:rPr lang="ru-RU" sz="2000" dirty="0" err="1">
                <a:solidFill>
                  <a:srgbClr val="025373"/>
                </a:solidFill>
              </a:rPr>
              <a:t>x</a:t>
            </a:r>
            <a:r>
              <a:rPr lang="ru-RU" sz="2000" dirty="0">
                <a:solidFill>
                  <a:srgbClr val="025373"/>
                </a:solidFill>
              </a:rPr>
              <a:t> 17% / 366 </a:t>
            </a:r>
            <a:r>
              <a:rPr lang="ru-RU" sz="2000" dirty="0" err="1">
                <a:solidFill>
                  <a:srgbClr val="025373"/>
                </a:solidFill>
              </a:rPr>
              <a:t>дн</a:t>
            </a:r>
            <a:r>
              <a:rPr lang="ru-RU" sz="2000" dirty="0">
                <a:solidFill>
                  <a:srgbClr val="025373"/>
                </a:solidFill>
              </a:rPr>
              <a:t>. </a:t>
            </a:r>
            <a:r>
              <a:rPr lang="ru-RU" sz="2000" dirty="0" err="1">
                <a:solidFill>
                  <a:srgbClr val="025373"/>
                </a:solidFill>
              </a:rPr>
              <a:t>x</a:t>
            </a:r>
            <a:r>
              <a:rPr lang="ru-RU" sz="2000" dirty="0">
                <a:solidFill>
                  <a:srgbClr val="025373"/>
                </a:solidFill>
              </a:rPr>
              <a:t> 59 </a:t>
            </a:r>
            <a:r>
              <a:rPr lang="ru-RU" sz="2000" dirty="0" err="1">
                <a:solidFill>
                  <a:srgbClr val="025373"/>
                </a:solidFill>
              </a:rPr>
              <a:t>дн</a:t>
            </a:r>
            <a:r>
              <a:rPr lang="ru-RU" sz="2000" dirty="0">
                <a:solidFill>
                  <a:srgbClr val="025373"/>
                </a:solidFill>
              </a:rPr>
              <a:t>. = 16 442,6 руб.</a:t>
            </a:r>
          </a:p>
          <a:p>
            <a:pPr indent="342900" algn="just" eaLnBrk="0" fontAlgn="base" hangingPunct="0">
              <a:spcBef>
                <a:spcPct val="0"/>
              </a:spcBef>
              <a:spcAft>
                <a:spcPct val="0"/>
              </a:spcAft>
              <a:defRPr/>
            </a:pPr>
            <a:r>
              <a:rPr lang="ru-RU" sz="2000" dirty="0">
                <a:solidFill>
                  <a:srgbClr val="025373"/>
                </a:solidFill>
              </a:rPr>
              <a:t>3. Определим предельную сумму процентов (18П), которую можно включить в расходы:</a:t>
            </a:r>
          </a:p>
          <a:p>
            <a:pPr indent="342900" algn="just" eaLnBrk="0" fontAlgn="base" hangingPunct="0">
              <a:spcBef>
                <a:spcPct val="0"/>
              </a:spcBef>
              <a:spcAft>
                <a:spcPct val="0"/>
              </a:spcAft>
              <a:defRPr/>
            </a:pPr>
            <a:r>
              <a:rPr lang="ru-RU" sz="2000" dirty="0">
                <a:solidFill>
                  <a:srgbClr val="025373"/>
                </a:solidFill>
              </a:rPr>
              <a:t>ПП = 16 442,6 руб. / 8,667 = 1897,15 руб.</a:t>
            </a:r>
          </a:p>
          <a:p>
            <a:pPr indent="342900" algn="just" eaLnBrk="0" fontAlgn="base" hangingPunct="0">
              <a:spcBef>
                <a:spcPct val="0"/>
              </a:spcBef>
              <a:spcAft>
                <a:spcPct val="0"/>
              </a:spcAft>
              <a:defRPr/>
            </a:pPr>
            <a:r>
              <a:rPr lang="ru-RU" sz="2000" dirty="0">
                <a:solidFill>
                  <a:srgbClr val="025373"/>
                </a:solidFill>
              </a:rPr>
              <a:t>4. Сравним сумму фактически начисленных процентов (ФП) и предельную сумму процентов (ПП):</a:t>
            </a:r>
          </a:p>
          <a:p>
            <a:pPr indent="342900" algn="just" eaLnBrk="0" fontAlgn="base" hangingPunct="0">
              <a:spcBef>
                <a:spcPct val="0"/>
              </a:spcBef>
              <a:spcAft>
                <a:spcPct val="0"/>
              </a:spcAft>
              <a:defRPr/>
            </a:pPr>
            <a:r>
              <a:rPr lang="ru-RU" sz="2000" dirty="0">
                <a:solidFill>
                  <a:srgbClr val="025373"/>
                </a:solidFill>
              </a:rPr>
              <a:t>16 442,6 руб.</a:t>
            </a:r>
            <a:r>
              <a:rPr lang="en-US" sz="2000" dirty="0">
                <a:solidFill>
                  <a:srgbClr val="025373"/>
                </a:solidFill>
              </a:rPr>
              <a:t>&gt;</a:t>
            </a:r>
            <a:r>
              <a:rPr lang="ru-RU" sz="2000" dirty="0">
                <a:solidFill>
                  <a:srgbClr val="025373"/>
                </a:solidFill>
              </a:rPr>
              <a:t> 1897,15 руб.</a:t>
            </a:r>
          </a:p>
          <a:p>
            <a:pPr indent="342900" algn="just" eaLnBrk="0" fontAlgn="base" hangingPunct="0">
              <a:spcBef>
                <a:spcPct val="0"/>
              </a:spcBef>
              <a:spcAft>
                <a:spcPct val="0"/>
              </a:spcAft>
              <a:defRPr/>
            </a:pPr>
            <a:r>
              <a:rPr lang="ru-RU" sz="2000" dirty="0">
                <a:solidFill>
                  <a:srgbClr val="025373"/>
                </a:solidFill>
              </a:rPr>
              <a:t>Таким образом, в расходы организация может включить только 1897,15 руб. Положительная разница в размере 14 545,45 руб. (16 442,6 руб. - 1897,15 руб.) признается дивидендом иностранной организации, с которого российская организация должна исчислить и уплатить в бюджет налог на прибыль по ставке 15% (</a:t>
            </a:r>
            <a:r>
              <a:rPr lang="ru-RU" sz="2000" dirty="0">
                <a:solidFill>
                  <a:srgbClr val="025373"/>
                </a:solidFill>
                <a:hlinkClick r:id="rId2">
                  <a:extLst>
                    <a:ext uri="{A12FA001-AC4F-418D-AE19-62706E023703}">
                      <ahyp:hlinkClr xmlns:ahyp="http://schemas.microsoft.com/office/drawing/2018/hyperlinkcolor" val="tx"/>
                    </a:ext>
                  </a:extLst>
                </a:hlinkClick>
              </a:rPr>
              <a:t>п. 6 ст. 275</a:t>
            </a:r>
            <a:r>
              <a:rPr lang="ru-RU" sz="2000" dirty="0">
                <a:solidFill>
                  <a:srgbClr val="025373"/>
                </a:solidFill>
              </a:rPr>
              <a:t>, </a:t>
            </a:r>
            <a:r>
              <a:rPr lang="ru-RU" sz="2000" dirty="0" err="1">
                <a:solidFill>
                  <a:srgbClr val="025373"/>
                </a:solidFill>
                <a:hlinkClick r:id="rId3">
                  <a:extLst>
                    <a:ext uri="{A12FA001-AC4F-418D-AE19-62706E023703}">
                      <ahyp:hlinkClr xmlns:ahyp="http://schemas.microsoft.com/office/drawing/2018/hyperlinkcolor" val="tx"/>
                    </a:ext>
                  </a:extLst>
                </a:hlinkClick>
              </a:rPr>
              <a:t>пп</a:t>
            </a:r>
            <a:r>
              <a:rPr lang="ru-RU" sz="2000" dirty="0">
                <a:solidFill>
                  <a:srgbClr val="025373"/>
                </a:solidFill>
                <a:hlinkClick r:id="rId3">
                  <a:extLst>
                    <a:ext uri="{A12FA001-AC4F-418D-AE19-62706E023703}">
                      <ahyp:hlinkClr xmlns:ahyp="http://schemas.microsoft.com/office/drawing/2018/hyperlinkcolor" val="tx"/>
                    </a:ext>
                  </a:extLst>
                </a:hlinkClick>
              </a:rPr>
              <a:t>. 3 п. 3 ст. 284</a:t>
            </a:r>
            <a:r>
              <a:rPr lang="ru-RU" sz="2000" dirty="0">
                <a:solidFill>
                  <a:srgbClr val="025373"/>
                </a:solidFill>
              </a:rPr>
              <a:t> НК РФ).</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a:extLst>
              <a:ext uri="{FF2B5EF4-FFF2-40B4-BE49-F238E27FC236}">
                <a16:creationId xmlns:a16="http://schemas.microsoft.com/office/drawing/2014/main" id="{A02AA192-FF36-4311-A7B8-FEB61A407321}"/>
              </a:ext>
            </a:extLst>
          </p:cNvPr>
          <p:cNvSpPr>
            <a:spLocks noChangeArrowheads="1"/>
          </p:cNvSpPr>
          <p:nvPr/>
        </p:nvSpPr>
        <p:spPr bwMode="auto">
          <a:xfrm>
            <a:off x="881026" y="764900"/>
            <a:ext cx="10327542" cy="3767185"/>
          </a:xfrm>
          <a:prstGeom prst="rect">
            <a:avLst/>
          </a:prstGeom>
          <a:noFill/>
          <a:ln w="9525">
            <a:noFill/>
            <a:miter lim="800000"/>
            <a:headEnd/>
            <a:tailEnd/>
          </a:ln>
          <a:effectLst/>
        </p:spPr>
        <p:txBody>
          <a:bodyPr wrap="square" anchor="ctr">
            <a:spAutoFit/>
          </a:bodyPr>
          <a:lstStyle/>
          <a:p>
            <a:pPr indent="342900" fontAlgn="base">
              <a:lnSpc>
                <a:spcPct val="90000"/>
              </a:lnSpc>
              <a:spcBef>
                <a:spcPct val="0"/>
              </a:spcBef>
              <a:spcAft>
                <a:spcPct val="0"/>
              </a:spcAft>
              <a:defRPr/>
            </a:pPr>
            <a:r>
              <a:rPr lang="ru-RU" sz="2800" b="1" dirty="0">
                <a:solidFill>
                  <a:schemeClr val="accent1"/>
                </a:solidFill>
                <a:latin typeface="+mj-lt"/>
                <a:ea typeface="+mj-ea"/>
                <a:cs typeface="+mj-cs"/>
              </a:rPr>
              <a:t>УЧЕТ УБЫТКА ПРИ УСТУПКЕ ТРЕБОВАНИЯ ДОЛГА</a:t>
            </a:r>
            <a:r>
              <a:rPr lang="en-US" sz="2800" b="1" dirty="0">
                <a:solidFill>
                  <a:schemeClr val="accent1"/>
                </a:solidFill>
                <a:latin typeface="+mj-lt"/>
                <a:ea typeface="+mj-ea"/>
                <a:cs typeface="+mj-cs"/>
              </a:rPr>
              <a:t> </a:t>
            </a:r>
            <a:r>
              <a:rPr lang="ru-RU" sz="2800" b="1" dirty="0">
                <a:solidFill>
                  <a:schemeClr val="accent1"/>
                </a:solidFill>
                <a:latin typeface="+mj-lt"/>
                <a:ea typeface="+mj-ea"/>
                <a:cs typeface="+mj-cs"/>
              </a:rPr>
              <a:t>ДО НАСТУПЛЕНИЯ СРОКА ПЛАТЕЖА</a:t>
            </a:r>
            <a:endParaRPr lang="en-US" sz="2800" b="1" dirty="0">
              <a:solidFill>
                <a:schemeClr val="accent1"/>
              </a:solidFill>
              <a:latin typeface="+mj-lt"/>
              <a:ea typeface="+mj-ea"/>
              <a:cs typeface="+mj-cs"/>
            </a:endParaRPr>
          </a:p>
          <a:p>
            <a:pPr indent="342900" fontAlgn="base">
              <a:lnSpc>
                <a:spcPct val="90000"/>
              </a:lnSpc>
              <a:spcBef>
                <a:spcPct val="0"/>
              </a:spcBef>
              <a:spcAft>
                <a:spcPct val="0"/>
              </a:spcAft>
              <a:defRPr/>
            </a:pPr>
            <a:endParaRPr lang="ru-RU" sz="2800" b="1" dirty="0">
              <a:solidFill>
                <a:schemeClr val="accent1"/>
              </a:solidFill>
              <a:latin typeface="+mj-lt"/>
              <a:ea typeface="+mj-ea"/>
              <a:cs typeface="+mj-cs"/>
            </a:endParaRPr>
          </a:p>
          <a:p>
            <a:pPr indent="342900" fontAlgn="base">
              <a:lnSpc>
                <a:spcPct val="90000"/>
              </a:lnSpc>
              <a:spcBef>
                <a:spcPct val="0"/>
              </a:spcBef>
              <a:spcAft>
                <a:spcPct val="0"/>
              </a:spcAft>
              <a:defRPr/>
            </a:pPr>
            <a:r>
              <a:rPr lang="ru-RU" sz="2800" b="1" dirty="0">
                <a:solidFill>
                  <a:schemeClr val="accent1"/>
                </a:solidFill>
                <a:latin typeface="+mj-lt"/>
                <a:ea typeface="+mj-ea"/>
                <a:cs typeface="+mj-cs"/>
              </a:rPr>
              <a:t>МУ = Д </a:t>
            </a:r>
            <a:r>
              <a:rPr lang="ru-RU" sz="2800" b="1" dirty="0" err="1">
                <a:solidFill>
                  <a:schemeClr val="accent1"/>
                </a:solidFill>
                <a:latin typeface="+mj-lt"/>
                <a:ea typeface="+mj-ea"/>
                <a:cs typeface="+mj-cs"/>
              </a:rPr>
              <a:t>x</a:t>
            </a:r>
            <a:r>
              <a:rPr lang="ru-RU" sz="2800" b="1" dirty="0">
                <a:solidFill>
                  <a:schemeClr val="accent1"/>
                </a:solidFill>
                <a:latin typeface="+mj-lt"/>
                <a:ea typeface="+mj-ea"/>
                <a:cs typeface="+mj-cs"/>
              </a:rPr>
              <a:t> </a:t>
            </a:r>
            <a:r>
              <a:rPr lang="ru-RU" sz="2800" b="1" dirty="0" err="1">
                <a:solidFill>
                  <a:schemeClr val="accent1"/>
                </a:solidFill>
                <a:latin typeface="+mj-lt"/>
                <a:ea typeface="+mj-ea"/>
                <a:cs typeface="+mj-cs"/>
              </a:rPr>
              <a:t>Пст</a:t>
            </a:r>
            <a:r>
              <a:rPr lang="ru-RU" sz="2800" b="1" dirty="0">
                <a:solidFill>
                  <a:schemeClr val="accent1"/>
                </a:solidFill>
                <a:latin typeface="+mj-lt"/>
                <a:ea typeface="+mj-ea"/>
                <a:cs typeface="+mj-cs"/>
              </a:rPr>
              <a:t> </a:t>
            </a:r>
            <a:r>
              <a:rPr lang="ru-RU" sz="2800" b="1" dirty="0" err="1">
                <a:solidFill>
                  <a:schemeClr val="accent1"/>
                </a:solidFill>
                <a:latin typeface="+mj-lt"/>
                <a:ea typeface="+mj-ea"/>
                <a:cs typeface="+mj-cs"/>
              </a:rPr>
              <a:t>x</a:t>
            </a:r>
            <a:r>
              <a:rPr lang="ru-RU" sz="2800" b="1" dirty="0">
                <a:solidFill>
                  <a:schemeClr val="accent1"/>
                </a:solidFill>
                <a:latin typeface="+mj-lt"/>
                <a:ea typeface="+mj-ea"/>
                <a:cs typeface="+mj-cs"/>
              </a:rPr>
              <a:t> КД / КДГ,</a:t>
            </a:r>
          </a:p>
          <a:p>
            <a:pPr indent="342900" algn="just" eaLnBrk="0" fontAlgn="base" hangingPunct="0">
              <a:spcBef>
                <a:spcPct val="0"/>
              </a:spcBef>
              <a:spcAft>
                <a:spcPct val="0"/>
              </a:spcAft>
              <a:defRPr/>
            </a:pPr>
            <a:endParaRPr lang="ru-RU" b="1" dirty="0">
              <a:solidFill>
                <a:srgbClr val="025373"/>
              </a:solidFill>
            </a:endParaRPr>
          </a:p>
          <a:p>
            <a:pPr indent="342900" algn="just" eaLnBrk="0" fontAlgn="base" hangingPunct="0">
              <a:spcBef>
                <a:spcPct val="0"/>
              </a:spcBef>
              <a:spcAft>
                <a:spcPct val="0"/>
              </a:spcAft>
              <a:defRPr/>
            </a:pPr>
            <a:r>
              <a:rPr lang="ru-RU" sz="2000" dirty="0">
                <a:solidFill>
                  <a:srgbClr val="025373"/>
                </a:solidFill>
              </a:rPr>
              <a:t>где МУ - максимальная сумма убытка, которую налогоплательщик вправе учесть для целей налогообложения;</a:t>
            </a:r>
          </a:p>
          <a:p>
            <a:pPr indent="342900" algn="just" eaLnBrk="0" fontAlgn="base" hangingPunct="0">
              <a:spcBef>
                <a:spcPct val="0"/>
              </a:spcBef>
              <a:spcAft>
                <a:spcPct val="0"/>
              </a:spcAft>
              <a:defRPr/>
            </a:pPr>
            <a:r>
              <a:rPr lang="ru-RU" sz="2000" dirty="0">
                <a:solidFill>
                  <a:srgbClr val="025373"/>
                </a:solidFill>
              </a:rPr>
              <a:t>Д - сумма дохода от уступки требования;</a:t>
            </a:r>
          </a:p>
          <a:p>
            <a:pPr indent="342900" algn="just" eaLnBrk="0" fontAlgn="base" hangingPunct="0">
              <a:spcBef>
                <a:spcPct val="0"/>
              </a:spcBef>
              <a:spcAft>
                <a:spcPct val="0"/>
              </a:spcAft>
              <a:defRPr/>
            </a:pPr>
            <a:r>
              <a:rPr lang="ru-RU" sz="2000" dirty="0" err="1">
                <a:solidFill>
                  <a:srgbClr val="025373"/>
                </a:solidFill>
              </a:rPr>
              <a:t>Пст</a:t>
            </a:r>
            <a:r>
              <a:rPr lang="ru-RU" sz="2000" dirty="0">
                <a:solidFill>
                  <a:srgbClr val="025373"/>
                </a:solidFill>
              </a:rPr>
              <a:t> - процентная ставка, расчет которой принят в учетной политике организации;</a:t>
            </a:r>
          </a:p>
          <a:p>
            <a:pPr indent="342900" algn="just" eaLnBrk="0" fontAlgn="base" hangingPunct="0">
              <a:spcBef>
                <a:spcPct val="0"/>
              </a:spcBef>
              <a:spcAft>
                <a:spcPct val="0"/>
              </a:spcAft>
              <a:defRPr/>
            </a:pPr>
            <a:r>
              <a:rPr lang="ru-RU" sz="2000" dirty="0">
                <a:solidFill>
                  <a:srgbClr val="025373"/>
                </a:solidFill>
              </a:rPr>
              <a:t>КД - количество дней от даты уступки до даты платежа, предусмотренной договором;</a:t>
            </a:r>
          </a:p>
          <a:p>
            <a:pPr indent="342900" algn="just" eaLnBrk="0" fontAlgn="base" hangingPunct="0">
              <a:spcBef>
                <a:spcPct val="0"/>
              </a:spcBef>
              <a:spcAft>
                <a:spcPct val="0"/>
              </a:spcAft>
              <a:defRPr/>
            </a:pPr>
            <a:r>
              <a:rPr lang="ru-RU" sz="2000" dirty="0">
                <a:solidFill>
                  <a:srgbClr val="025373"/>
                </a:solidFill>
              </a:rPr>
              <a:t>КДГ - количество дней в календарном году (365 либо 366).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a:extLst>
              <a:ext uri="{FF2B5EF4-FFF2-40B4-BE49-F238E27FC236}">
                <a16:creationId xmlns:a16="http://schemas.microsoft.com/office/drawing/2014/main" id="{C72D2F4A-31B9-4A3A-B985-AE5D42FF523D}"/>
              </a:ext>
            </a:extLst>
          </p:cNvPr>
          <p:cNvSpPr>
            <a:spLocks noChangeArrowheads="1"/>
          </p:cNvSpPr>
          <p:nvPr/>
        </p:nvSpPr>
        <p:spPr bwMode="auto">
          <a:xfrm>
            <a:off x="839416" y="764704"/>
            <a:ext cx="10585176" cy="4745915"/>
          </a:xfrm>
          <a:prstGeom prst="rect">
            <a:avLst/>
          </a:prstGeom>
          <a:noFill/>
          <a:ln w="9525">
            <a:noFill/>
            <a:miter lim="800000"/>
            <a:headEnd/>
            <a:tailEnd/>
          </a:ln>
          <a:effectLst/>
        </p:spPr>
        <p:txBody>
          <a:bodyPr wrap="square" anchor="ctr">
            <a:spAutoFit/>
          </a:bodyPr>
          <a:lstStyle/>
          <a:p>
            <a:pPr indent="342900" algn="ctr" fontAlgn="base">
              <a:lnSpc>
                <a:spcPct val="90000"/>
              </a:lnSpc>
              <a:spcBef>
                <a:spcPct val="0"/>
              </a:spcBef>
              <a:spcAft>
                <a:spcPct val="0"/>
              </a:spcAft>
              <a:defRPr/>
            </a:pPr>
            <a:r>
              <a:rPr lang="ru-RU" sz="2800" b="1" dirty="0">
                <a:solidFill>
                  <a:schemeClr val="accent1"/>
                </a:solidFill>
                <a:latin typeface="+mj-lt"/>
                <a:ea typeface="+mj-ea"/>
                <a:cs typeface="+mj-cs"/>
              </a:rPr>
              <a:t>УЧЕТ УБЫТКА ПРИ УСТУПКЕ ТРЕБОВАНИЯ ДОЛГА</a:t>
            </a:r>
            <a:r>
              <a:rPr lang="en-US" sz="2800" b="1" dirty="0">
                <a:solidFill>
                  <a:schemeClr val="accent1"/>
                </a:solidFill>
                <a:latin typeface="+mj-lt"/>
                <a:ea typeface="+mj-ea"/>
                <a:cs typeface="+mj-cs"/>
              </a:rPr>
              <a:t> </a:t>
            </a:r>
            <a:r>
              <a:rPr lang="ru-RU" sz="2800" b="1" dirty="0">
                <a:solidFill>
                  <a:schemeClr val="accent1"/>
                </a:solidFill>
                <a:latin typeface="+mj-lt"/>
                <a:ea typeface="+mj-ea"/>
                <a:cs typeface="+mj-cs"/>
              </a:rPr>
              <a:t>ДО НАСТУПЛЕНИЯ СРОКА ПЛАТЕЖА</a:t>
            </a:r>
            <a:endParaRPr lang="en-US" sz="2800" b="1" dirty="0">
              <a:solidFill>
                <a:schemeClr val="accent1"/>
              </a:solidFill>
              <a:latin typeface="+mj-lt"/>
              <a:ea typeface="+mj-ea"/>
              <a:cs typeface="+mj-cs"/>
            </a:endParaRPr>
          </a:p>
          <a:p>
            <a:pPr indent="342900" algn="just" eaLnBrk="0" fontAlgn="base" hangingPunct="0">
              <a:spcBef>
                <a:spcPct val="0"/>
              </a:spcBef>
              <a:spcAft>
                <a:spcPct val="0"/>
              </a:spcAft>
              <a:defRPr/>
            </a:pPr>
            <a:endParaRPr lang="ru-RU" b="1" dirty="0">
              <a:solidFill>
                <a:srgbClr val="025373"/>
              </a:solidFill>
            </a:endParaRPr>
          </a:p>
          <a:p>
            <a:pPr indent="342900" algn="just" eaLnBrk="0" fontAlgn="base" hangingPunct="0">
              <a:spcBef>
                <a:spcPct val="0"/>
              </a:spcBef>
              <a:spcAft>
                <a:spcPct val="0"/>
              </a:spcAft>
              <a:defRPr/>
            </a:pPr>
            <a:endParaRPr lang="ru-RU" b="1" dirty="0">
              <a:solidFill>
                <a:srgbClr val="025373"/>
              </a:solidFill>
            </a:endParaRPr>
          </a:p>
          <a:p>
            <a:r>
              <a:rPr lang="ru-RU" sz="2400" dirty="0">
                <a:solidFill>
                  <a:schemeClr val="tx2"/>
                </a:solidFill>
              </a:rPr>
              <a:t>10.01.2025 поставщик уступает требование по оплате товаров - 150 000 руб. со сроком погашения 21.01.2025 за 140 000 руб. Убыток от сделки - 10 000 руб. (140 000 руб. - 150 000 руб.).</a:t>
            </a:r>
          </a:p>
          <a:p>
            <a:r>
              <a:rPr lang="ru-RU" sz="2400" dirty="0">
                <a:solidFill>
                  <a:schemeClr val="tx2"/>
                </a:solidFill>
              </a:rPr>
              <a:t>В налоговом учете максимальный убыток равен процентам со 140 000 руб. за период с 11.01.2025 по 21.01.2025. Проценты считаем по ставке ЦБ, увеличенной в 1,5 раза, - 1 329,04 руб. (140 000 руб. </a:t>
            </a:r>
            <a:r>
              <a:rPr lang="ru-RU" sz="2400" dirty="0" err="1">
                <a:solidFill>
                  <a:schemeClr val="tx2"/>
                </a:solidFill>
              </a:rPr>
              <a:t>x</a:t>
            </a:r>
            <a:r>
              <a:rPr lang="ru-RU" sz="2400" dirty="0">
                <a:solidFill>
                  <a:schemeClr val="tx2"/>
                </a:solidFill>
              </a:rPr>
              <a:t> 21% </a:t>
            </a:r>
            <a:r>
              <a:rPr lang="ru-RU" sz="2400" dirty="0" err="1">
                <a:solidFill>
                  <a:schemeClr val="tx2"/>
                </a:solidFill>
              </a:rPr>
              <a:t>x</a:t>
            </a:r>
            <a:r>
              <a:rPr lang="ru-RU" sz="2400" dirty="0">
                <a:solidFill>
                  <a:schemeClr val="tx2"/>
                </a:solidFill>
              </a:rPr>
              <a:t> 1,5 / 365 </a:t>
            </a:r>
            <a:r>
              <a:rPr lang="ru-RU" sz="2400" dirty="0" err="1">
                <a:solidFill>
                  <a:schemeClr val="tx2"/>
                </a:solidFill>
              </a:rPr>
              <a:t>дн</a:t>
            </a:r>
            <a:r>
              <a:rPr lang="ru-RU" sz="2400" dirty="0">
                <a:solidFill>
                  <a:schemeClr val="tx2"/>
                </a:solidFill>
              </a:rPr>
              <a:t>. </a:t>
            </a:r>
            <a:r>
              <a:rPr lang="ru-RU" sz="2400" dirty="0" err="1">
                <a:solidFill>
                  <a:schemeClr val="tx2"/>
                </a:solidFill>
              </a:rPr>
              <a:t>x</a:t>
            </a:r>
            <a:r>
              <a:rPr lang="ru-RU" sz="2400" dirty="0">
                <a:solidFill>
                  <a:schemeClr val="tx2"/>
                </a:solidFill>
              </a:rPr>
              <a:t> 11 </a:t>
            </a:r>
            <a:r>
              <a:rPr lang="ru-RU" sz="2400" dirty="0" err="1">
                <a:solidFill>
                  <a:schemeClr val="tx2"/>
                </a:solidFill>
              </a:rPr>
              <a:t>дн</a:t>
            </a:r>
            <a:r>
              <a:rPr lang="ru-RU" sz="2400" dirty="0">
                <a:solidFill>
                  <a:schemeClr val="tx2"/>
                </a:solidFill>
              </a:rPr>
              <a:t>.). Сверхлимитный убыток - 8 670,96 руб. (10 000 руб. - 1 329,04 руб.) не учитываем. Общая величина расходов - 141 329,04 руб. (150 000 руб. - 8 670,96 руб.).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5274" y="214290"/>
            <a:ext cx="10515599" cy="1325563"/>
          </a:xfrm>
        </p:spPr>
        <p:txBody>
          <a:bodyPr>
            <a:normAutofit/>
          </a:bodyPr>
          <a:lstStyle/>
          <a:p>
            <a:r>
              <a:rPr lang="ru-RU" sz="2800" dirty="0">
                <a:latin typeface="+mn-lt"/>
              </a:rPr>
              <a:t>Учет расходов по договорам страхования</a:t>
            </a:r>
          </a:p>
        </p:txBody>
      </p:sp>
      <p:pic>
        <p:nvPicPr>
          <p:cNvPr id="91138" name="Picture 2"/>
          <p:cNvPicPr>
            <a:picLocks noChangeAspect="1" noChangeArrowheads="1"/>
          </p:cNvPicPr>
          <p:nvPr/>
        </p:nvPicPr>
        <p:blipFill>
          <a:blip r:embed="rId2" cstate="print"/>
          <a:srcRect/>
          <a:stretch>
            <a:fillRect/>
          </a:stretch>
        </p:blipFill>
        <p:spPr bwMode="auto">
          <a:xfrm>
            <a:off x="666712" y="1643050"/>
            <a:ext cx="9810776" cy="1347504"/>
          </a:xfrm>
          <a:prstGeom prst="rect">
            <a:avLst/>
          </a:prstGeom>
          <a:noFill/>
          <a:ln w="9525">
            <a:noFill/>
            <a:miter lim="800000"/>
            <a:headEnd/>
            <a:tailEnd/>
          </a:ln>
          <a:effectLst/>
        </p:spPr>
      </p:pic>
      <p:pic>
        <p:nvPicPr>
          <p:cNvPr id="91139" name="Picture 3"/>
          <p:cNvPicPr>
            <a:picLocks noChangeAspect="1" noChangeArrowheads="1"/>
          </p:cNvPicPr>
          <p:nvPr/>
        </p:nvPicPr>
        <p:blipFill>
          <a:blip r:embed="rId3" cstate="print"/>
          <a:srcRect/>
          <a:stretch>
            <a:fillRect/>
          </a:stretch>
        </p:blipFill>
        <p:spPr bwMode="auto">
          <a:xfrm>
            <a:off x="595274" y="3857628"/>
            <a:ext cx="10177452" cy="1411229"/>
          </a:xfrm>
          <a:prstGeom prst="rect">
            <a:avLst/>
          </a:prstGeom>
          <a:noFill/>
          <a:ln w="9525">
            <a:noFill/>
            <a:miter lim="800000"/>
            <a:headEnd/>
            <a:tailEnd/>
          </a:ln>
          <a:effectLst/>
        </p:spPr>
      </p:pic>
      <p:sp>
        <p:nvSpPr>
          <p:cNvPr id="6" name="Прямоугольник 5"/>
          <p:cNvSpPr/>
          <p:nvPr/>
        </p:nvSpPr>
        <p:spPr>
          <a:xfrm>
            <a:off x="738150" y="1285860"/>
            <a:ext cx="4914422" cy="369332"/>
          </a:xfrm>
          <a:prstGeom prst="rect">
            <a:avLst/>
          </a:prstGeom>
        </p:spPr>
        <p:txBody>
          <a:bodyPr wrap="none">
            <a:spAutoFit/>
          </a:bodyPr>
          <a:lstStyle/>
          <a:p>
            <a:r>
              <a:rPr lang="ru-RU" dirty="0">
                <a:solidFill>
                  <a:srgbClr val="025373"/>
                </a:solidFill>
              </a:rPr>
              <a:t>Страховая премия оплачена разовым платежом</a:t>
            </a:r>
          </a:p>
        </p:txBody>
      </p:sp>
      <p:sp>
        <p:nvSpPr>
          <p:cNvPr id="7" name="Прямоугольник 6"/>
          <p:cNvSpPr/>
          <p:nvPr/>
        </p:nvSpPr>
        <p:spPr>
          <a:xfrm>
            <a:off x="809588" y="3571876"/>
            <a:ext cx="4217308" cy="369332"/>
          </a:xfrm>
          <a:prstGeom prst="rect">
            <a:avLst/>
          </a:prstGeom>
        </p:spPr>
        <p:txBody>
          <a:bodyPr wrap="none">
            <a:spAutoFit/>
          </a:bodyPr>
          <a:lstStyle/>
          <a:p>
            <a:r>
              <a:rPr lang="ru-RU" dirty="0">
                <a:solidFill>
                  <a:srgbClr val="025373"/>
                </a:solidFill>
              </a:rPr>
              <a:t>Страховая премия оплачена  в рассрочку</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4"/>
          </p:nvPr>
        </p:nvSpPr>
        <p:spPr>
          <a:xfrm>
            <a:off x="623392" y="548680"/>
            <a:ext cx="10972764" cy="4049712"/>
          </a:xfrm>
        </p:spPr>
        <p:txBody>
          <a:bodyPr>
            <a:noAutofit/>
          </a:bodyPr>
          <a:lstStyle/>
          <a:p>
            <a:r>
              <a:rPr lang="ru-RU" sz="2400" b="1" dirty="0"/>
              <a:t>Пример.</a:t>
            </a:r>
          </a:p>
          <a:p>
            <a:r>
              <a:rPr lang="ru-RU" sz="2400" dirty="0"/>
              <a:t>Организация имеет на балансе здание. Здание застраховано на срок с 1 июня 2024 г. по 31 мая 2025 г. Страховая премия в сумме 202 000 руб. перечислена страховщику 1 июня 2024 г.</a:t>
            </a:r>
          </a:p>
          <a:p>
            <a:r>
              <a:rPr lang="ru-RU" sz="2400" dirty="0"/>
              <a:t>Отчетными периодами по налогу на прибыль являются: I квартал, полугодие, 9 месяцев календарного года. </a:t>
            </a:r>
          </a:p>
          <a:p>
            <a:endParaRPr lang="ru-RU" sz="2400" dirty="0"/>
          </a:p>
          <a:p>
            <a:r>
              <a:rPr lang="ru-RU" sz="2400" b="1" dirty="0"/>
              <a:t>При расчете налога на прибыль расходы на страхование здания учтены:</a:t>
            </a:r>
          </a:p>
          <a:p>
            <a:r>
              <a:rPr lang="ru-RU" sz="2400" dirty="0"/>
              <a:t>во II квартале 2024 г. - 16 602,74 руб. </a:t>
            </a:r>
            <a:r>
              <a:rPr lang="en-US" sz="2400" dirty="0"/>
              <a:t>(202 000 / 365 x 30)</a:t>
            </a:r>
            <a:endParaRPr lang="ru-RU" sz="2400" dirty="0"/>
          </a:p>
          <a:p>
            <a:r>
              <a:rPr lang="ru-RU" sz="2400" dirty="0"/>
              <a:t>в III квартале 2024 г. - 50 915,07 руб. (34 312,33 руб. (202 000 / 365 </a:t>
            </a:r>
            <a:r>
              <a:rPr lang="ru-RU" sz="2400" dirty="0" err="1"/>
              <a:t>x</a:t>
            </a:r>
            <a:r>
              <a:rPr lang="ru-RU" sz="2400" dirty="0"/>
              <a:t> (31 + 31</a:t>
            </a:r>
            <a:r>
              <a:rPr lang="en-US" sz="2400" dirty="0"/>
              <a:t>+ 30)</a:t>
            </a:r>
            <a:endParaRPr lang="ru-RU" sz="2400" dirty="0"/>
          </a:p>
          <a:p>
            <a:r>
              <a:rPr lang="ru-RU" sz="2400" dirty="0"/>
              <a:t>в IV квартале 2024 г. - 50 915,07 руб. (33 758,90 руб. (202 000 / 365 </a:t>
            </a:r>
            <a:r>
              <a:rPr lang="ru-RU" sz="2400" dirty="0" err="1"/>
              <a:t>x</a:t>
            </a:r>
            <a:r>
              <a:rPr lang="ru-RU" sz="2400" dirty="0"/>
              <a:t> (31 + 30</a:t>
            </a:r>
            <a:r>
              <a:rPr lang="en-US" sz="2400" dirty="0"/>
              <a:t> +31</a:t>
            </a:r>
            <a:r>
              <a:rPr lang="ru-RU" sz="2400" dirty="0"/>
              <a:t>))</a:t>
            </a:r>
            <a:r>
              <a:rPr lang="en-US" sz="2400" dirty="0"/>
              <a:t> </a:t>
            </a:r>
            <a:r>
              <a:rPr lang="ru-RU" sz="2400" dirty="0"/>
              <a:t>и т.д.</a:t>
            </a:r>
          </a:p>
          <a:p>
            <a:endParaRPr lang="ru-RU"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3885927144"/>
              </p:ext>
            </p:extLst>
          </p:nvPr>
        </p:nvGraphicFramePr>
        <p:xfrm>
          <a:off x="623392" y="1412776"/>
          <a:ext cx="11046743" cy="4950823"/>
        </p:xfrm>
        <a:graphic>
          <a:graphicData uri="http://schemas.openxmlformats.org/drawingml/2006/table">
            <a:tbl>
              <a:tblPr/>
              <a:tblGrid>
                <a:gridCol w="6952072">
                  <a:extLst>
                    <a:ext uri="{9D8B030D-6E8A-4147-A177-3AD203B41FA5}">
                      <a16:colId xmlns:a16="http://schemas.microsoft.com/office/drawing/2014/main" val="20000"/>
                    </a:ext>
                  </a:extLst>
                </a:gridCol>
                <a:gridCol w="2116348">
                  <a:extLst>
                    <a:ext uri="{9D8B030D-6E8A-4147-A177-3AD203B41FA5}">
                      <a16:colId xmlns:a16="http://schemas.microsoft.com/office/drawing/2014/main" val="20001"/>
                    </a:ext>
                  </a:extLst>
                </a:gridCol>
                <a:gridCol w="1978323">
                  <a:extLst>
                    <a:ext uri="{9D8B030D-6E8A-4147-A177-3AD203B41FA5}">
                      <a16:colId xmlns:a16="http://schemas.microsoft.com/office/drawing/2014/main" val="20002"/>
                    </a:ext>
                  </a:extLst>
                </a:gridCol>
              </a:tblGrid>
              <a:tr h="100495">
                <a:tc>
                  <a:txBody>
                    <a:bodyPr/>
                    <a:lstStyle/>
                    <a:p>
                      <a:pPr marR="205105">
                        <a:lnSpc>
                          <a:spcPts val="2400"/>
                        </a:lnSpc>
                        <a:spcAft>
                          <a:spcPts val="0"/>
                        </a:spcAft>
                      </a:pPr>
                      <a:endParaRPr lang="ru-RU" sz="1800" dirty="0">
                        <a:solidFill>
                          <a:schemeClr val="accent1"/>
                        </a:solidFill>
                        <a:latin typeface="+mn-lt"/>
                        <a:ea typeface="Times New Roman"/>
                        <a:cs typeface="Calibri" pitchFamily="34" charset="0"/>
                      </a:endParaRP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5105" algn="ctr">
                        <a:lnSpc>
                          <a:spcPts val="2400"/>
                        </a:lnSpc>
                        <a:spcAft>
                          <a:spcPts val="0"/>
                        </a:spcAft>
                      </a:pPr>
                      <a:r>
                        <a:rPr lang="ru-RU" sz="1800" b="1" dirty="0">
                          <a:solidFill>
                            <a:schemeClr val="accent1"/>
                          </a:solidFill>
                          <a:latin typeface="+mn-lt"/>
                          <a:ea typeface="Times New Roman"/>
                          <a:cs typeface="Calibri" pitchFamily="34" charset="0"/>
                        </a:rPr>
                        <a:t>2024</a:t>
                      </a:r>
                      <a:endParaRPr lang="ru-RU" sz="1800" b="1" dirty="0">
                        <a:solidFill>
                          <a:schemeClr val="accent1"/>
                        </a:solidFill>
                        <a:latin typeface="+mn-lt"/>
                        <a:ea typeface="Calibri"/>
                        <a:cs typeface="Calibri" pitchFamily="34" charset="0"/>
                      </a:endParaRP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5105" algn="ctr">
                        <a:lnSpc>
                          <a:spcPts val="2400"/>
                        </a:lnSpc>
                        <a:spcAft>
                          <a:spcPts val="0"/>
                        </a:spcAft>
                      </a:pPr>
                      <a:r>
                        <a:rPr lang="ru-RU" sz="1800" b="1" dirty="0">
                          <a:solidFill>
                            <a:schemeClr val="accent1"/>
                          </a:solidFill>
                          <a:latin typeface="+mn-lt"/>
                          <a:ea typeface="Times New Roman"/>
                          <a:cs typeface="Calibri" pitchFamily="34" charset="0"/>
                        </a:rPr>
                        <a:t>2025</a:t>
                      </a:r>
                      <a:endParaRPr lang="ru-RU" sz="1800" b="1" dirty="0">
                        <a:solidFill>
                          <a:schemeClr val="accent1"/>
                        </a:solidFill>
                        <a:latin typeface="+mn-lt"/>
                        <a:ea typeface="Calibri"/>
                        <a:cs typeface="Calibri" pitchFamily="34" charset="0"/>
                      </a:endParaRP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83198">
                <a:tc>
                  <a:txBody>
                    <a:bodyPr/>
                    <a:lstStyle/>
                    <a:p>
                      <a:pPr algn="ctr">
                        <a:lnSpc>
                          <a:spcPct val="100000"/>
                        </a:lnSpc>
                        <a:spcAft>
                          <a:spcPts val="0"/>
                        </a:spcAft>
                      </a:pPr>
                      <a:r>
                        <a:rPr lang="ru-RU" sz="1800" dirty="0">
                          <a:solidFill>
                            <a:schemeClr val="accent1"/>
                          </a:solidFill>
                          <a:latin typeface="+mn-lt"/>
                          <a:ea typeface="Calibri"/>
                          <a:cs typeface="Calibri" pitchFamily="34" charset="0"/>
                        </a:rPr>
                        <a:t>Общая ставка налога на прибыль</a:t>
                      </a: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5105" algn="ctr">
                        <a:lnSpc>
                          <a:spcPct val="100000"/>
                        </a:lnSpc>
                        <a:spcAft>
                          <a:spcPts val="0"/>
                        </a:spcAft>
                      </a:pPr>
                      <a:r>
                        <a:rPr lang="ru-RU" sz="1800" b="1" dirty="0">
                          <a:solidFill>
                            <a:schemeClr val="accent1"/>
                          </a:solidFill>
                          <a:latin typeface="+mn-lt"/>
                          <a:ea typeface="Calibri"/>
                          <a:cs typeface="Calibri" pitchFamily="34" charset="0"/>
                        </a:rPr>
                        <a:t>20% </a:t>
                      </a:r>
                    </a:p>
                    <a:p>
                      <a:pPr marR="205105" algn="ctr">
                        <a:lnSpc>
                          <a:spcPct val="100000"/>
                        </a:lnSpc>
                        <a:spcAft>
                          <a:spcPts val="0"/>
                        </a:spcAft>
                      </a:pPr>
                      <a:r>
                        <a:rPr lang="ru-RU" sz="1800" b="1" dirty="0">
                          <a:solidFill>
                            <a:schemeClr val="accent1"/>
                          </a:solidFill>
                          <a:latin typeface="+mn-lt"/>
                          <a:ea typeface="Calibri"/>
                          <a:cs typeface="Calibri" pitchFamily="34" charset="0"/>
                        </a:rPr>
                        <a:t>(3% и 17%)</a:t>
                      </a: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5105" algn="ctr">
                        <a:lnSpc>
                          <a:spcPct val="100000"/>
                        </a:lnSpc>
                        <a:spcAft>
                          <a:spcPts val="0"/>
                        </a:spcAft>
                      </a:pPr>
                      <a:r>
                        <a:rPr lang="ru-RU" sz="1800" b="1" dirty="0">
                          <a:solidFill>
                            <a:schemeClr val="accent1"/>
                          </a:solidFill>
                          <a:latin typeface="+mn-lt"/>
                          <a:ea typeface="Calibri"/>
                          <a:cs typeface="Calibri" pitchFamily="34" charset="0"/>
                        </a:rPr>
                        <a:t> 25% (8% и 17% в 2025–2030)</a:t>
                      </a: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29343">
                <a:tc>
                  <a:txBody>
                    <a:bodyPr/>
                    <a:lstStyle/>
                    <a:p>
                      <a:pPr algn="ctr">
                        <a:lnSpc>
                          <a:spcPct val="100000"/>
                        </a:lnSpc>
                        <a:spcAft>
                          <a:spcPts val="0"/>
                        </a:spcAft>
                      </a:pPr>
                      <a:r>
                        <a:rPr lang="ru-RU" sz="1800" dirty="0">
                          <a:solidFill>
                            <a:schemeClr val="accent1"/>
                          </a:solidFill>
                          <a:latin typeface="+mn-lt"/>
                          <a:ea typeface="Calibri"/>
                          <a:cs typeface="Calibri" pitchFamily="34" charset="0"/>
                        </a:rPr>
                        <a:t>Ставка для российских организаций, осуществляющих деятельность в области информационных технологий</a:t>
                      </a: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5105" algn="ctr">
                        <a:lnSpc>
                          <a:spcPct val="100000"/>
                        </a:lnSpc>
                        <a:spcAft>
                          <a:spcPts val="0"/>
                        </a:spcAft>
                      </a:pPr>
                      <a:endParaRPr lang="ru-RU" sz="1800" b="1" dirty="0">
                        <a:solidFill>
                          <a:schemeClr val="accent1"/>
                        </a:solidFill>
                        <a:latin typeface="+mn-lt"/>
                        <a:ea typeface="Times New Roman"/>
                        <a:cs typeface="Calibri" pitchFamily="34" charset="0"/>
                      </a:endParaRPr>
                    </a:p>
                    <a:p>
                      <a:pPr marR="205105" algn="ctr">
                        <a:lnSpc>
                          <a:spcPct val="100000"/>
                        </a:lnSpc>
                        <a:spcAft>
                          <a:spcPts val="0"/>
                        </a:spcAft>
                      </a:pPr>
                      <a:r>
                        <a:rPr lang="ru-RU" sz="1800" b="1" dirty="0">
                          <a:solidFill>
                            <a:schemeClr val="accent1"/>
                          </a:solidFill>
                          <a:latin typeface="+mn-lt"/>
                          <a:ea typeface="Times New Roman"/>
                          <a:cs typeface="Calibri" pitchFamily="34" charset="0"/>
                        </a:rPr>
                        <a:t>0%</a:t>
                      </a:r>
                      <a:endParaRPr lang="ru-RU" sz="1800" b="1" dirty="0">
                        <a:solidFill>
                          <a:schemeClr val="accent1"/>
                        </a:solidFill>
                        <a:latin typeface="+mn-lt"/>
                        <a:ea typeface="Calibri"/>
                        <a:cs typeface="Calibri" pitchFamily="34" charset="0"/>
                      </a:endParaRP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5105" algn="ctr">
                        <a:lnSpc>
                          <a:spcPct val="100000"/>
                        </a:lnSpc>
                        <a:spcAft>
                          <a:spcPts val="0"/>
                        </a:spcAft>
                      </a:pPr>
                      <a:endParaRPr lang="ru-RU" sz="1800" b="1" dirty="0">
                        <a:solidFill>
                          <a:schemeClr val="accent1"/>
                        </a:solidFill>
                        <a:latin typeface="+mn-lt"/>
                        <a:ea typeface="Times New Roman"/>
                        <a:cs typeface="Calibri" pitchFamily="34" charset="0"/>
                      </a:endParaRPr>
                    </a:p>
                    <a:p>
                      <a:pPr marR="205105" algn="ctr">
                        <a:lnSpc>
                          <a:spcPct val="100000"/>
                        </a:lnSpc>
                        <a:spcAft>
                          <a:spcPts val="0"/>
                        </a:spcAft>
                      </a:pPr>
                      <a:r>
                        <a:rPr lang="ru-RU" sz="1800" b="1" dirty="0">
                          <a:solidFill>
                            <a:schemeClr val="accent1"/>
                          </a:solidFill>
                          <a:latin typeface="+mn-lt"/>
                          <a:ea typeface="Times New Roman"/>
                          <a:cs typeface="Calibri" pitchFamily="34" charset="0"/>
                        </a:rPr>
                        <a:t>5% (5% и 0% в 2025–2030)</a:t>
                      </a:r>
                      <a:endParaRPr lang="ru-RU" sz="1800" b="1" dirty="0">
                        <a:solidFill>
                          <a:schemeClr val="accent1"/>
                        </a:solidFill>
                        <a:latin typeface="+mn-lt"/>
                        <a:ea typeface="Calibri"/>
                        <a:cs typeface="Calibri" pitchFamily="34" charset="0"/>
                      </a:endParaRP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86543">
                <a:tc>
                  <a:txBody>
                    <a:bodyPr/>
                    <a:lstStyle/>
                    <a:p>
                      <a:pPr marR="205105" algn="ctr">
                        <a:lnSpc>
                          <a:spcPct val="100000"/>
                        </a:lnSpc>
                        <a:spcAft>
                          <a:spcPts val="0"/>
                        </a:spcAft>
                      </a:pPr>
                      <a:r>
                        <a:rPr lang="ru-RU" sz="1800" kern="1200" dirty="0">
                          <a:solidFill>
                            <a:schemeClr val="accent1"/>
                          </a:solidFill>
                          <a:latin typeface="+mn-lt"/>
                          <a:ea typeface="Calibri"/>
                          <a:cs typeface="Calibri" pitchFamily="34" charset="0"/>
                        </a:rPr>
                        <a:t>Доходы от процентов по государственным и муниципальным ценным бумагам, а также обращающимся облигациям российских организаций. </a:t>
                      </a: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5105" algn="ctr">
                        <a:lnSpc>
                          <a:spcPct val="100000"/>
                        </a:lnSpc>
                        <a:spcAft>
                          <a:spcPts val="0"/>
                        </a:spcAft>
                      </a:pPr>
                      <a:endParaRPr lang="ru-RU" sz="1800" b="1" dirty="0">
                        <a:solidFill>
                          <a:schemeClr val="accent1"/>
                        </a:solidFill>
                        <a:latin typeface="+mn-lt"/>
                        <a:ea typeface="Calibri"/>
                        <a:cs typeface="Calibri" pitchFamily="34" charset="0"/>
                      </a:endParaRPr>
                    </a:p>
                    <a:p>
                      <a:pPr marR="205105" algn="ctr">
                        <a:lnSpc>
                          <a:spcPct val="100000"/>
                        </a:lnSpc>
                        <a:spcAft>
                          <a:spcPts val="0"/>
                        </a:spcAft>
                      </a:pPr>
                      <a:endParaRPr lang="ru-RU" sz="1800" b="1" dirty="0">
                        <a:solidFill>
                          <a:schemeClr val="accent1"/>
                        </a:solidFill>
                        <a:latin typeface="+mn-lt"/>
                        <a:ea typeface="Calibri"/>
                        <a:cs typeface="Calibri" pitchFamily="34" charset="0"/>
                      </a:endParaRPr>
                    </a:p>
                    <a:p>
                      <a:pPr marR="205105" algn="ctr">
                        <a:lnSpc>
                          <a:spcPct val="100000"/>
                        </a:lnSpc>
                        <a:spcAft>
                          <a:spcPts val="0"/>
                        </a:spcAft>
                      </a:pPr>
                      <a:r>
                        <a:rPr lang="ru-RU" sz="1800" b="1" dirty="0">
                          <a:solidFill>
                            <a:schemeClr val="accent1"/>
                          </a:solidFill>
                          <a:latin typeface="+mn-lt"/>
                          <a:ea typeface="Calibri"/>
                          <a:cs typeface="Calibri" pitchFamily="34" charset="0"/>
                        </a:rPr>
                        <a:t>15%</a:t>
                      </a: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05105" algn="ctr">
                        <a:lnSpc>
                          <a:spcPct val="100000"/>
                        </a:lnSpc>
                        <a:spcAft>
                          <a:spcPts val="0"/>
                        </a:spcAft>
                      </a:pPr>
                      <a:endParaRPr lang="ru-RU" sz="1800" b="1" dirty="0">
                        <a:solidFill>
                          <a:schemeClr val="accent1"/>
                        </a:solidFill>
                        <a:latin typeface="+mn-lt"/>
                        <a:ea typeface="Calibri"/>
                        <a:cs typeface="Calibri" pitchFamily="34" charset="0"/>
                      </a:endParaRPr>
                    </a:p>
                    <a:p>
                      <a:pPr marR="205105" algn="ctr">
                        <a:lnSpc>
                          <a:spcPct val="100000"/>
                        </a:lnSpc>
                        <a:spcAft>
                          <a:spcPts val="0"/>
                        </a:spcAft>
                      </a:pPr>
                      <a:endParaRPr lang="ru-RU" sz="1800" b="1" dirty="0">
                        <a:solidFill>
                          <a:schemeClr val="accent1"/>
                        </a:solidFill>
                        <a:latin typeface="+mn-lt"/>
                        <a:ea typeface="Calibri"/>
                        <a:cs typeface="Calibri" pitchFamily="34" charset="0"/>
                      </a:endParaRPr>
                    </a:p>
                    <a:p>
                      <a:pPr marR="205105" algn="ctr">
                        <a:lnSpc>
                          <a:spcPct val="100000"/>
                        </a:lnSpc>
                        <a:spcAft>
                          <a:spcPts val="0"/>
                        </a:spcAft>
                      </a:pPr>
                      <a:r>
                        <a:rPr lang="ru-RU" sz="1800" b="1" dirty="0">
                          <a:solidFill>
                            <a:schemeClr val="accent1"/>
                          </a:solidFill>
                          <a:latin typeface="+mn-lt"/>
                          <a:ea typeface="Calibri"/>
                          <a:cs typeface="Calibri" pitchFamily="34" charset="0"/>
                        </a:rPr>
                        <a:t>20%</a:t>
                      </a: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90600">
                <a:tc>
                  <a:txBody>
                    <a:bodyPr/>
                    <a:lstStyle/>
                    <a:p>
                      <a:pPr marL="0" marR="205105" indent="0" algn="ctr" defTabSz="914400" rtl="0" eaLnBrk="1" fontAlgn="auto" latinLnBrk="0" hangingPunct="1">
                        <a:lnSpc>
                          <a:spcPct val="100000"/>
                        </a:lnSpc>
                        <a:spcBef>
                          <a:spcPts val="0"/>
                        </a:spcBef>
                        <a:spcAft>
                          <a:spcPts val="0"/>
                        </a:spcAft>
                        <a:buClrTx/>
                        <a:buSzTx/>
                        <a:buFontTx/>
                        <a:buNone/>
                        <a:tabLst/>
                        <a:defRPr/>
                      </a:pPr>
                      <a:r>
                        <a:rPr lang="ru-RU" sz="1800" dirty="0">
                          <a:solidFill>
                            <a:schemeClr val="accent1"/>
                          </a:solidFill>
                          <a:latin typeface="+mn-lt"/>
                          <a:ea typeface="Calibri"/>
                          <a:cs typeface="Calibri" pitchFamily="34" charset="0"/>
                        </a:rPr>
                        <a:t>Для организаций, владеющих лицензиями на пользование участками недр, в отношении прибыли, полученной от деятельности по освоению указанных участков недр</a:t>
                      </a:r>
                    </a:p>
                    <a:p>
                      <a:pPr marR="205105" algn="ctr">
                        <a:lnSpc>
                          <a:spcPct val="100000"/>
                        </a:lnSpc>
                        <a:spcAft>
                          <a:spcPts val="0"/>
                        </a:spcAft>
                      </a:pPr>
                      <a:endParaRPr lang="ru-RU" sz="1800" dirty="0">
                        <a:solidFill>
                          <a:schemeClr val="accent1"/>
                        </a:solidFill>
                        <a:latin typeface="+mn-lt"/>
                        <a:ea typeface="Calibri"/>
                        <a:cs typeface="Calibri" pitchFamily="34" charset="0"/>
                      </a:endParaRP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5105" indent="0" algn="ctr" defTabSz="914400" rtl="0" eaLnBrk="1" fontAlgn="auto" latinLnBrk="0" hangingPunct="1">
                        <a:lnSpc>
                          <a:spcPct val="100000"/>
                        </a:lnSpc>
                        <a:spcBef>
                          <a:spcPts val="0"/>
                        </a:spcBef>
                        <a:spcAft>
                          <a:spcPts val="0"/>
                        </a:spcAft>
                        <a:buClrTx/>
                        <a:buSzTx/>
                        <a:buFontTx/>
                        <a:buNone/>
                        <a:tabLst/>
                        <a:defRPr/>
                      </a:pPr>
                      <a:endParaRPr lang="ru-RU" sz="1800" b="1" dirty="0">
                        <a:solidFill>
                          <a:schemeClr val="accent1"/>
                        </a:solidFill>
                        <a:latin typeface="+mn-lt"/>
                        <a:ea typeface="Times New Roman"/>
                        <a:cs typeface="Calibri" pitchFamily="34" charset="0"/>
                      </a:endParaRPr>
                    </a:p>
                    <a:p>
                      <a:pPr marL="0" marR="205105" indent="0" algn="ctr" defTabSz="914400" rtl="0" eaLnBrk="1" fontAlgn="auto" latinLnBrk="0" hangingPunct="1">
                        <a:lnSpc>
                          <a:spcPct val="100000"/>
                        </a:lnSpc>
                        <a:spcBef>
                          <a:spcPts val="0"/>
                        </a:spcBef>
                        <a:spcAft>
                          <a:spcPts val="0"/>
                        </a:spcAft>
                        <a:buClrTx/>
                        <a:buSzTx/>
                        <a:buFontTx/>
                        <a:buNone/>
                        <a:tabLst/>
                        <a:defRPr/>
                      </a:pPr>
                      <a:r>
                        <a:rPr lang="ru-RU" sz="1800" b="1" dirty="0">
                          <a:solidFill>
                            <a:schemeClr val="accent1"/>
                          </a:solidFill>
                          <a:latin typeface="+mn-lt"/>
                          <a:ea typeface="Times New Roman"/>
                          <a:cs typeface="Calibri" pitchFamily="34" charset="0"/>
                        </a:rPr>
                        <a:t>20%</a:t>
                      </a:r>
                      <a:endParaRPr lang="ru-RU" sz="1800" b="1" dirty="0">
                        <a:solidFill>
                          <a:schemeClr val="accent1"/>
                        </a:solidFill>
                        <a:latin typeface="+mn-lt"/>
                        <a:ea typeface="Calibri"/>
                        <a:cs typeface="Calibri" pitchFamily="34" charset="0"/>
                      </a:endParaRPr>
                    </a:p>
                    <a:p>
                      <a:pPr marR="205105" algn="ctr">
                        <a:lnSpc>
                          <a:spcPct val="100000"/>
                        </a:lnSpc>
                        <a:spcAft>
                          <a:spcPts val="0"/>
                        </a:spcAft>
                      </a:pPr>
                      <a:endParaRPr lang="ru-RU" sz="1800" b="1" dirty="0">
                        <a:solidFill>
                          <a:schemeClr val="accent1"/>
                        </a:solidFill>
                        <a:latin typeface="+mn-lt"/>
                        <a:ea typeface="Calibri"/>
                        <a:cs typeface="Calibri" pitchFamily="34" charset="0"/>
                      </a:endParaRP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5105" indent="0" algn="ctr" defTabSz="914400" rtl="0" eaLnBrk="1" fontAlgn="auto" latinLnBrk="0" hangingPunct="1">
                        <a:lnSpc>
                          <a:spcPct val="100000"/>
                        </a:lnSpc>
                        <a:spcBef>
                          <a:spcPts val="0"/>
                        </a:spcBef>
                        <a:spcAft>
                          <a:spcPts val="0"/>
                        </a:spcAft>
                        <a:buClrTx/>
                        <a:buSzTx/>
                        <a:buFontTx/>
                        <a:buNone/>
                        <a:tabLst/>
                        <a:defRPr/>
                      </a:pPr>
                      <a:endParaRPr lang="ru-RU" sz="1800" b="1" dirty="0">
                        <a:solidFill>
                          <a:schemeClr val="accent1"/>
                        </a:solidFill>
                        <a:latin typeface="+mn-lt"/>
                        <a:ea typeface="Times New Roman"/>
                        <a:cs typeface="Calibri" pitchFamily="34" charset="0"/>
                      </a:endParaRPr>
                    </a:p>
                    <a:p>
                      <a:pPr marL="0" marR="205105" indent="0" algn="ctr" defTabSz="914400" rtl="0" eaLnBrk="1" fontAlgn="auto" latinLnBrk="0" hangingPunct="1">
                        <a:lnSpc>
                          <a:spcPct val="100000"/>
                        </a:lnSpc>
                        <a:spcBef>
                          <a:spcPts val="0"/>
                        </a:spcBef>
                        <a:spcAft>
                          <a:spcPts val="0"/>
                        </a:spcAft>
                        <a:buClrTx/>
                        <a:buSzTx/>
                        <a:buFontTx/>
                        <a:buNone/>
                        <a:tabLst/>
                        <a:defRPr/>
                      </a:pPr>
                      <a:r>
                        <a:rPr lang="ru-RU" sz="1800" b="1" dirty="0">
                          <a:solidFill>
                            <a:schemeClr val="accent1"/>
                          </a:solidFill>
                          <a:latin typeface="+mn-lt"/>
                          <a:ea typeface="Times New Roman"/>
                          <a:cs typeface="Calibri" pitchFamily="34" charset="0"/>
                        </a:rPr>
                        <a:t>20%</a:t>
                      </a:r>
                      <a:endParaRPr lang="ru-RU" sz="1800" b="1" dirty="0">
                        <a:solidFill>
                          <a:schemeClr val="accent1"/>
                        </a:solidFill>
                        <a:latin typeface="+mn-lt"/>
                        <a:ea typeface="Calibri"/>
                        <a:cs typeface="Calibri" pitchFamily="34" charset="0"/>
                      </a:endParaRPr>
                    </a:p>
                    <a:p>
                      <a:pPr marR="205105" algn="ctr">
                        <a:lnSpc>
                          <a:spcPct val="100000"/>
                        </a:lnSpc>
                        <a:spcAft>
                          <a:spcPts val="0"/>
                        </a:spcAft>
                      </a:pPr>
                      <a:endParaRPr lang="ru-RU" sz="1800" b="1" dirty="0">
                        <a:solidFill>
                          <a:schemeClr val="accent1"/>
                        </a:solidFill>
                        <a:latin typeface="+mn-lt"/>
                        <a:ea typeface="Calibri"/>
                        <a:cs typeface="Calibri" pitchFamily="34" charset="0"/>
                      </a:endParaRP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990600">
                <a:tc>
                  <a:txBody>
                    <a:bodyPr/>
                    <a:lstStyle/>
                    <a:p>
                      <a:pPr algn="ctr"/>
                      <a:endParaRPr lang="ru-RU" sz="1800" kern="1200" dirty="0">
                        <a:solidFill>
                          <a:schemeClr val="accent1"/>
                        </a:solidFill>
                        <a:latin typeface="+mn-lt"/>
                        <a:ea typeface="Calibri"/>
                        <a:cs typeface="Calibri" pitchFamily="34" charset="0"/>
                      </a:endParaRPr>
                    </a:p>
                    <a:p>
                      <a:pPr algn="ctr"/>
                      <a:r>
                        <a:rPr lang="ru-RU" sz="1800" kern="1200" dirty="0">
                          <a:solidFill>
                            <a:schemeClr val="accent1"/>
                          </a:solidFill>
                          <a:latin typeface="+mn-lt"/>
                          <a:ea typeface="Calibri"/>
                          <a:cs typeface="Calibri" pitchFamily="34" charset="0"/>
                        </a:rPr>
                        <a:t>Прибыль КИК</a:t>
                      </a: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5105" indent="0" algn="ctr" defTabSz="914400" rtl="0" eaLnBrk="1" fontAlgn="auto" latinLnBrk="0" hangingPunct="1">
                        <a:lnSpc>
                          <a:spcPct val="100000"/>
                        </a:lnSpc>
                        <a:spcBef>
                          <a:spcPts val="0"/>
                        </a:spcBef>
                        <a:spcAft>
                          <a:spcPts val="0"/>
                        </a:spcAft>
                        <a:buClrTx/>
                        <a:buSzTx/>
                        <a:buFontTx/>
                        <a:buNone/>
                        <a:tabLst/>
                        <a:defRPr/>
                      </a:pPr>
                      <a:endParaRPr lang="ru-RU" sz="1800" b="1" kern="1200" dirty="0">
                        <a:solidFill>
                          <a:schemeClr val="accent1"/>
                        </a:solidFill>
                        <a:latin typeface="+mn-lt"/>
                        <a:ea typeface="Times New Roman"/>
                        <a:cs typeface="Calibri" pitchFamily="34" charset="0"/>
                      </a:endParaRPr>
                    </a:p>
                    <a:p>
                      <a:pPr marL="0" marR="205105" indent="0" algn="ctr" defTabSz="914400" rtl="0" eaLnBrk="1" fontAlgn="auto" latinLnBrk="0" hangingPunct="1">
                        <a:lnSpc>
                          <a:spcPct val="100000"/>
                        </a:lnSpc>
                        <a:spcBef>
                          <a:spcPts val="0"/>
                        </a:spcBef>
                        <a:spcAft>
                          <a:spcPts val="0"/>
                        </a:spcAft>
                        <a:buClrTx/>
                        <a:buSzTx/>
                        <a:buFontTx/>
                        <a:buNone/>
                        <a:tabLst/>
                        <a:defRPr/>
                      </a:pPr>
                      <a:r>
                        <a:rPr lang="ru-RU" sz="1800" b="1" kern="1200" dirty="0">
                          <a:solidFill>
                            <a:schemeClr val="accent1"/>
                          </a:solidFill>
                          <a:latin typeface="+mn-lt"/>
                          <a:ea typeface="Times New Roman"/>
                          <a:cs typeface="Calibri" pitchFamily="34" charset="0"/>
                        </a:rPr>
                        <a:t>20%</a:t>
                      </a: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5105" algn="ctr" defTabSz="914400" rtl="0" eaLnBrk="1" latinLnBrk="0" hangingPunct="1">
                        <a:lnSpc>
                          <a:spcPct val="100000"/>
                        </a:lnSpc>
                        <a:spcAft>
                          <a:spcPts val="0"/>
                        </a:spcAft>
                      </a:pPr>
                      <a:endParaRPr lang="ru-RU" sz="1800" b="1" kern="1200" dirty="0">
                        <a:solidFill>
                          <a:schemeClr val="accent1"/>
                        </a:solidFill>
                        <a:latin typeface="+mn-lt"/>
                        <a:ea typeface="Times New Roman"/>
                        <a:cs typeface="Calibri" pitchFamily="34" charset="0"/>
                      </a:endParaRPr>
                    </a:p>
                    <a:p>
                      <a:pPr marL="0" marR="205105" algn="ctr" defTabSz="914400" rtl="0" eaLnBrk="1" latinLnBrk="0" hangingPunct="1">
                        <a:lnSpc>
                          <a:spcPct val="100000"/>
                        </a:lnSpc>
                        <a:spcAft>
                          <a:spcPts val="0"/>
                        </a:spcAft>
                      </a:pPr>
                      <a:r>
                        <a:rPr lang="ru-RU" sz="1800" b="1" kern="1200" dirty="0">
                          <a:solidFill>
                            <a:schemeClr val="accent1"/>
                          </a:solidFill>
                          <a:latin typeface="+mn-lt"/>
                          <a:ea typeface="Times New Roman"/>
                          <a:cs typeface="Calibri" pitchFamily="34" charset="0"/>
                        </a:rPr>
                        <a:t>25%</a:t>
                      </a:r>
                    </a:p>
                  </a:txBody>
                  <a:tcPr marL="30148" marR="30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Прямоугольник 5"/>
          <p:cNvSpPr/>
          <p:nvPr/>
        </p:nvSpPr>
        <p:spPr>
          <a:xfrm>
            <a:off x="623392" y="476672"/>
            <a:ext cx="8394286" cy="480131"/>
          </a:xfrm>
          <a:prstGeom prst="rect">
            <a:avLst/>
          </a:prstGeom>
        </p:spPr>
        <p:txBody>
          <a:bodyPr wrap="none">
            <a:spAutoFit/>
          </a:bodyPr>
          <a:lstStyle/>
          <a:p>
            <a:pPr>
              <a:lnSpc>
                <a:spcPct val="90000"/>
              </a:lnSpc>
              <a:spcBef>
                <a:spcPct val="0"/>
              </a:spcBef>
            </a:pPr>
            <a:r>
              <a:rPr lang="ru-RU" sz="2800" b="1" dirty="0">
                <a:solidFill>
                  <a:schemeClr val="accent1"/>
                </a:solidFill>
                <a:ea typeface="+mj-ea"/>
                <a:cs typeface="+mj-cs"/>
              </a:rPr>
              <a:t>Налог на прибыль: ставки для налогоплательщиков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416" y="14469"/>
            <a:ext cx="10515599" cy="1325563"/>
          </a:xfrm>
        </p:spPr>
        <p:txBody>
          <a:bodyPr>
            <a:normAutofit/>
          </a:bodyPr>
          <a:lstStyle/>
          <a:p>
            <a:r>
              <a:rPr lang="ru-RU" sz="2800" dirty="0">
                <a:latin typeface="+mn-lt"/>
              </a:rPr>
              <a:t>Применение ставки 0% при выплате дивидендов</a:t>
            </a:r>
          </a:p>
        </p:txBody>
      </p:sp>
      <p:sp>
        <p:nvSpPr>
          <p:cNvPr id="3" name="Текст 2"/>
          <p:cNvSpPr>
            <a:spLocks noGrp="1"/>
          </p:cNvSpPr>
          <p:nvPr>
            <p:ph type="body" sz="quarter" idx="14"/>
          </p:nvPr>
        </p:nvSpPr>
        <p:spPr>
          <a:xfrm>
            <a:off x="335360" y="1268760"/>
            <a:ext cx="11377264" cy="4049712"/>
          </a:xfrm>
        </p:spPr>
        <p:txBody>
          <a:bodyPr>
            <a:noAutofit/>
          </a:bodyPr>
          <a:lstStyle/>
          <a:p>
            <a:pPr algn="just"/>
            <a:r>
              <a:rPr lang="ru-RU" sz="2400" dirty="0"/>
              <a:t>Ставка 0% с дивидендов действует в федеральный бюджет. В региональный бюджет налог с дивидендов не зачисляется (</a:t>
            </a:r>
            <a:r>
              <a:rPr lang="ru-RU" sz="2400" dirty="0" err="1">
                <a:hlinkClick r:id="rId2"/>
              </a:rPr>
              <a:t>пп</a:t>
            </a:r>
            <a:r>
              <a:rPr lang="ru-RU" sz="2400" dirty="0">
                <a:hlinkClick r:id="rId2"/>
              </a:rPr>
              <a:t>. 1 п. 3, </a:t>
            </a:r>
            <a:r>
              <a:rPr lang="ru-RU" sz="2400" dirty="0">
                <a:hlinkClick r:id="rId3"/>
              </a:rPr>
              <a:t>п. 6 ст. 284 НК РФ).</a:t>
            </a:r>
          </a:p>
          <a:p>
            <a:pPr algn="just"/>
            <a:r>
              <a:rPr lang="ru-RU" sz="2400" dirty="0"/>
              <a:t>При этом нужно, чтобы на день принятия решения о выплате дивидендов российская организация - получатель в течение не менее 365 календарных дней непрерывно владела на праве собственности (</a:t>
            </a:r>
            <a:r>
              <a:rPr lang="ru-RU" sz="2400" dirty="0" err="1">
                <a:hlinkClick r:id="rId2"/>
              </a:rPr>
              <a:t>пп</a:t>
            </a:r>
            <a:r>
              <a:rPr lang="ru-RU" sz="2400" dirty="0">
                <a:hlinkClick r:id="rId2"/>
              </a:rPr>
              <a:t>. 1 п. 3 ст. 284 НК РФ):</a:t>
            </a:r>
          </a:p>
          <a:p>
            <a:pPr algn="just">
              <a:buFont typeface="Arial" pitchFamily="34" charset="0"/>
              <a:buChar char="•"/>
            </a:pPr>
            <a:r>
              <a:rPr lang="ru-RU" sz="2400" dirty="0"/>
              <a:t>вкладом (долей) в размере не менее 50% в уставном (складочном) капитале (фонде) выплачивающей дивиденды организации</a:t>
            </a:r>
          </a:p>
          <a:p>
            <a:pPr algn="just"/>
            <a:r>
              <a:rPr lang="ru-RU" sz="2400" dirty="0"/>
              <a:t>либо</a:t>
            </a:r>
          </a:p>
          <a:p>
            <a:pPr algn="just">
              <a:buFont typeface="Arial" pitchFamily="34" charset="0"/>
              <a:buChar char="•"/>
            </a:pPr>
            <a:r>
              <a:rPr lang="ru-RU" sz="2400" dirty="0"/>
              <a:t>депозитарными расписками, дающими право на получение дивидендов в сумме не менее 50% от общей суммы дивидендов.</a:t>
            </a:r>
          </a:p>
          <a:p>
            <a:pPr algn="just"/>
            <a:r>
              <a:rPr lang="ru-RU" sz="2400" dirty="0"/>
              <a:t>Если дивиденды выплачивает иностранная организация, то для применения нулевой ставки нужно, чтобы она не находилась в </a:t>
            </a:r>
            <a:r>
              <a:rPr lang="ru-RU" sz="2400" dirty="0" err="1"/>
              <a:t>офшорной</a:t>
            </a:r>
            <a:r>
              <a:rPr lang="ru-RU" sz="2400" dirty="0"/>
              <a:t> зоне (</a:t>
            </a:r>
            <a:r>
              <a:rPr lang="ru-RU" sz="2400" dirty="0" err="1">
                <a:hlinkClick r:id="rId4"/>
              </a:rPr>
              <a:t>пп</a:t>
            </a:r>
            <a:r>
              <a:rPr lang="ru-RU" sz="2400" dirty="0">
                <a:hlinkClick r:id="rId4"/>
              </a:rPr>
              <a:t>. 1 п. 3 ст. 284 НК РФ).</a:t>
            </a:r>
          </a:p>
          <a:p>
            <a:pPr algn="just"/>
            <a:r>
              <a:rPr lang="ru-RU" sz="2400" dirty="0"/>
              <a:t>Если соблюдены не все условия, то дивиденды будут облагаться по ставке </a:t>
            </a:r>
            <a:r>
              <a:rPr lang="ru-RU" sz="2400" dirty="0">
                <a:hlinkClick r:id="rId5"/>
              </a:rPr>
              <a:t>13%.</a:t>
            </a:r>
          </a:p>
          <a:p>
            <a:pPr algn="just"/>
            <a:endParaRPr lang="ru-RU" sz="2400" dirty="0"/>
          </a:p>
          <a:p>
            <a:pPr algn="just"/>
            <a:endParaRPr lang="ru-RU"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Применение ставки 0% при продаже долей в уставном капитале</a:t>
            </a:r>
          </a:p>
        </p:txBody>
      </p:sp>
      <p:sp>
        <p:nvSpPr>
          <p:cNvPr id="3" name="Текст 2"/>
          <p:cNvSpPr>
            <a:spLocks noGrp="1"/>
          </p:cNvSpPr>
          <p:nvPr>
            <p:ph type="body" sz="quarter" idx="14"/>
          </p:nvPr>
        </p:nvSpPr>
        <p:spPr>
          <a:xfrm>
            <a:off x="666712" y="1714488"/>
            <a:ext cx="10444163" cy="4049712"/>
          </a:xfrm>
        </p:spPr>
        <p:txBody>
          <a:bodyPr>
            <a:normAutofit/>
          </a:bodyPr>
          <a:lstStyle/>
          <a:p>
            <a:pPr algn="just"/>
            <a:r>
              <a:rPr lang="ru-RU" sz="2400" dirty="0"/>
              <a:t>По нулевой ставке облагается доход от реализации (</a:t>
            </a:r>
            <a:r>
              <a:rPr lang="ru-RU" sz="2400" dirty="0">
                <a:hlinkClick r:id="rId2"/>
              </a:rPr>
              <a:t>п. 4.1 ст. 284 НК РФ):</a:t>
            </a:r>
          </a:p>
          <a:p>
            <a:pPr algn="just">
              <a:buFont typeface="Arial" pitchFamily="34" charset="0"/>
              <a:buChar char="•"/>
            </a:pPr>
            <a:r>
              <a:rPr lang="ru-RU" sz="2400" dirty="0"/>
              <a:t>долей участия в уставном капитале российских и (или) иностранных организаций, а также акций таких организаций при соблюдении условий из </a:t>
            </a:r>
            <a:r>
              <a:rPr lang="ru-RU" sz="2400" dirty="0">
                <a:hlinkClick r:id="rId3"/>
              </a:rPr>
              <a:t>ст. ст. 284.2, </a:t>
            </a:r>
            <a:r>
              <a:rPr lang="ru-RU" sz="2400" dirty="0">
                <a:hlinkClick r:id="rId4"/>
              </a:rPr>
              <a:t>284.7 НК РФ;</a:t>
            </a:r>
          </a:p>
          <a:p>
            <a:pPr algn="just">
              <a:buFont typeface="Arial" pitchFamily="34" charset="0"/>
              <a:buChar char="•"/>
            </a:pPr>
            <a:r>
              <a:rPr lang="ru-RU" sz="2400" dirty="0"/>
              <a:t>ценных бумаг </a:t>
            </a:r>
            <a:r>
              <a:rPr lang="ru-RU" sz="2400" dirty="0">
                <a:hlinkClick r:id="rId5"/>
              </a:rPr>
              <a:t>высокотехнологичных (инновационных) секторов экономики при соблюдении условий из </a:t>
            </a:r>
            <a:r>
              <a:rPr lang="ru-RU" sz="2400" dirty="0">
                <a:hlinkClick r:id="rId6"/>
              </a:rPr>
              <a:t>ст. 284.2.1 НК РФ.</a:t>
            </a:r>
          </a:p>
          <a:p>
            <a:pPr algn="just"/>
            <a:r>
              <a:rPr lang="ru-RU" sz="2400" dirty="0"/>
              <a:t>Ставка 0% по этому доходу действует и в федеральный, и в региональные бюджеты.</a:t>
            </a:r>
          </a:p>
          <a:p>
            <a:pPr algn="just"/>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4"/>
          </p:nvPr>
        </p:nvSpPr>
        <p:spPr>
          <a:xfrm>
            <a:off x="767408" y="908720"/>
            <a:ext cx="10444163" cy="4049712"/>
          </a:xfrm>
        </p:spPr>
        <p:txBody>
          <a:bodyPr>
            <a:normAutofit fontScale="85000" lnSpcReduction="20000"/>
          </a:bodyPr>
          <a:lstStyle/>
          <a:p>
            <a:r>
              <a:rPr lang="ru-RU" sz="3300" b="1" dirty="0"/>
              <a:t>Ставка 0% при продаже акций </a:t>
            </a:r>
          </a:p>
          <a:p>
            <a:endParaRPr lang="ru-RU" b="1" dirty="0"/>
          </a:p>
          <a:p>
            <a:endParaRPr lang="ru-RU" b="1" dirty="0"/>
          </a:p>
          <a:p>
            <a:pPr algn="just"/>
            <a:r>
              <a:rPr lang="ru-RU" dirty="0">
                <a:cs typeface="Times New Roman" pitchFamily="18" charset="0"/>
              </a:rPr>
              <a:t>С 1 января 2025 года если акции организации на дату их реализации относятся к ценным бумагам, обращающимся на организованном рынке ценных бумаг, и в налоговом периоде количество реализованных налогоплательщиком акций </a:t>
            </a:r>
            <a:r>
              <a:rPr lang="ru-RU" b="1" dirty="0">
                <a:cs typeface="Times New Roman" pitchFamily="18" charset="0"/>
              </a:rPr>
              <a:t>не превышает 1 процента </a:t>
            </a:r>
            <a:r>
              <a:rPr lang="ru-RU" dirty="0">
                <a:cs typeface="Times New Roman" pitchFamily="18" charset="0"/>
              </a:rPr>
              <a:t>общего количества акций этой организации, то налоговая ставка 0 процентов, предусмотренная пунктом 4.1 статьи 284 настоящего Кодекса, применяется независимо от состава активов этой организации</a:t>
            </a:r>
            <a:r>
              <a:rPr lang="ru-RU" sz="2400" dirty="0"/>
              <a:t>.</a:t>
            </a:r>
          </a:p>
          <a:p>
            <a:endParaRPr lang="ru-RU" dirty="0"/>
          </a:p>
          <a:p>
            <a:r>
              <a:rPr lang="ru-RU" altLang="ru-RU" b="1" dirty="0">
                <a:cs typeface="Times New Roman" pitchFamily="18" charset="0"/>
              </a:rPr>
              <a:t> </a:t>
            </a:r>
            <a:endParaRPr lang="ru-RU" b="1" dirty="0">
              <a:latin typeface="Calibri" pitchFamily="34" charset="0"/>
              <a:cs typeface="Calibri" pitchFamily="34" charset="0"/>
            </a:endParaRP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Доходы</a:t>
            </a:r>
          </a:p>
        </p:txBody>
      </p:sp>
      <p:graphicFrame>
        <p:nvGraphicFramePr>
          <p:cNvPr id="4" name="Таблица 3"/>
          <p:cNvGraphicFramePr>
            <a:graphicFrameLocks noGrp="1"/>
          </p:cNvGraphicFramePr>
          <p:nvPr/>
        </p:nvGraphicFramePr>
        <p:xfrm>
          <a:off x="881026" y="1857364"/>
          <a:ext cx="10144197" cy="3071835"/>
        </p:xfrm>
        <a:graphic>
          <a:graphicData uri="http://schemas.openxmlformats.org/drawingml/2006/table">
            <a:tbl>
              <a:tblPr/>
              <a:tblGrid>
                <a:gridCol w="2714644">
                  <a:extLst>
                    <a:ext uri="{9D8B030D-6E8A-4147-A177-3AD203B41FA5}">
                      <a16:colId xmlns:a16="http://schemas.microsoft.com/office/drawing/2014/main" val="20000"/>
                    </a:ext>
                  </a:extLst>
                </a:gridCol>
                <a:gridCol w="3214710">
                  <a:extLst>
                    <a:ext uri="{9D8B030D-6E8A-4147-A177-3AD203B41FA5}">
                      <a16:colId xmlns:a16="http://schemas.microsoft.com/office/drawing/2014/main" val="20001"/>
                    </a:ext>
                  </a:extLst>
                </a:gridCol>
                <a:gridCol w="4214843">
                  <a:extLst>
                    <a:ext uri="{9D8B030D-6E8A-4147-A177-3AD203B41FA5}">
                      <a16:colId xmlns:a16="http://schemas.microsoft.com/office/drawing/2014/main" val="20002"/>
                    </a:ext>
                  </a:extLst>
                </a:gridCol>
              </a:tblGrid>
              <a:tr h="1023945">
                <a:tc rowSpan="3">
                  <a:txBody>
                    <a:bodyPr/>
                    <a:lstStyle/>
                    <a:p>
                      <a:pPr>
                        <a:lnSpc>
                          <a:spcPct val="115000"/>
                        </a:lnSpc>
                        <a:spcAft>
                          <a:spcPts val="0"/>
                        </a:spcAft>
                      </a:pPr>
                      <a:r>
                        <a:rPr lang="ru-RU" sz="2000" dirty="0">
                          <a:solidFill>
                            <a:srgbClr val="025373"/>
                          </a:solidFill>
                          <a:latin typeface="Calibri"/>
                          <a:ea typeface="Calibri"/>
                          <a:cs typeface="Calibri"/>
                        </a:rPr>
                        <a:t>ДОХОДЫ</a:t>
                      </a:r>
                      <a:endParaRPr lang="ru-RU" sz="2000" dirty="0">
                        <a:solidFill>
                          <a:srgbClr val="025373"/>
                        </a:solidFill>
                        <a:latin typeface="Calibri"/>
                        <a:ea typeface="Calibri"/>
                        <a:cs typeface="Times New Roman"/>
                      </a:endParaRPr>
                    </a:p>
                  </a:txBody>
                  <a:tcPr marL="39370" marR="39370" marT="64770" marB="647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ru-RU" sz="2000" dirty="0">
                          <a:solidFill>
                            <a:srgbClr val="025373"/>
                          </a:solidFill>
                          <a:latin typeface="Calibri"/>
                          <a:ea typeface="Calibri"/>
                          <a:cs typeface="Calibri"/>
                        </a:rPr>
                        <a:t>Учитываемые при налогообложении</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2000" dirty="0">
                          <a:solidFill>
                            <a:srgbClr val="025373"/>
                          </a:solidFill>
                          <a:latin typeface="Calibri"/>
                          <a:ea typeface="Calibri"/>
                          <a:cs typeface="Calibri"/>
                        </a:rPr>
                        <a:t>Доходы от реализации ст.249 НК РФ</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23945">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ru-RU" sz="2000" dirty="0" err="1">
                          <a:solidFill>
                            <a:srgbClr val="025373"/>
                          </a:solidFill>
                          <a:latin typeface="Calibri"/>
                          <a:ea typeface="Calibri"/>
                          <a:cs typeface="Calibri"/>
                        </a:rPr>
                        <a:t>Внереализационные</a:t>
                      </a:r>
                      <a:r>
                        <a:rPr lang="ru-RU" sz="2000" dirty="0">
                          <a:solidFill>
                            <a:srgbClr val="025373"/>
                          </a:solidFill>
                          <a:latin typeface="Calibri"/>
                          <a:ea typeface="Calibri"/>
                          <a:cs typeface="Calibri"/>
                        </a:rPr>
                        <a:t> доходы ст.250</a:t>
                      </a:r>
                      <a:r>
                        <a:rPr lang="ru-RU" sz="2000" baseline="0" dirty="0">
                          <a:solidFill>
                            <a:srgbClr val="025373"/>
                          </a:solidFill>
                          <a:latin typeface="Calibri"/>
                          <a:ea typeface="Calibri"/>
                          <a:cs typeface="Calibri"/>
                        </a:rPr>
                        <a:t> НК РФ </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23945">
                <a:tc vMerge="1">
                  <a:txBody>
                    <a:bodyPr/>
                    <a:lstStyle/>
                    <a:p>
                      <a:endParaRPr lang="ru-RU"/>
                    </a:p>
                  </a:txBody>
                  <a:tcPr/>
                </a:tc>
                <a:tc gridSpan="2">
                  <a:txBody>
                    <a:bodyPr/>
                    <a:lstStyle/>
                    <a:p>
                      <a:pPr>
                        <a:lnSpc>
                          <a:spcPct val="115000"/>
                        </a:lnSpc>
                        <a:spcAft>
                          <a:spcPts val="0"/>
                        </a:spcAft>
                      </a:pPr>
                      <a:r>
                        <a:rPr lang="ru-RU" sz="2000" dirty="0">
                          <a:solidFill>
                            <a:srgbClr val="025373"/>
                          </a:solidFill>
                          <a:latin typeface="Calibri"/>
                          <a:ea typeface="Calibri"/>
                          <a:cs typeface="Calibri"/>
                        </a:rPr>
                        <a:t>Не учитываемые при налогообложении ст.251 НК РФ</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Применение ставки 0% при продаже долей в уставном капитале и ценных бумаг</a:t>
            </a:r>
          </a:p>
        </p:txBody>
      </p:sp>
      <p:sp>
        <p:nvSpPr>
          <p:cNvPr id="3" name="Текст 2"/>
          <p:cNvSpPr>
            <a:spLocks noGrp="1"/>
          </p:cNvSpPr>
          <p:nvPr>
            <p:ph type="body" sz="quarter" idx="14"/>
          </p:nvPr>
        </p:nvSpPr>
        <p:spPr>
          <a:xfrm>
            <a:off x="738150" y="1928802"/>
            <a:ext cx="10444163" cy="4049712"/>
          </a:xfrm>
        </p:spPr>
        <p:txBody>
          <a:bodyPr>
            <a:normAutofit/>
          </a:bodyPr>
          <a:lstStyle/>
          <a:p>
            <a:pPr>
              <a:buFont typeface="Arial" pitchFamily="34" charset="0"/>
              <a:buChar char="•"/>
            </a:pPr>
            <a:r>
              <a:rPr lang="ru-RU" sz="2400" dirty="0"/>
              <a:t> активы состоят из российской недвижимости не более, чем на 50%</a:t>
            </a:r>
          </a:p>
          <a:p>
            <a:pPr>
              <a:buFont typeface="Arial" pitchFamily="34" charset="0"/>
              <a:buChar char="•"/>
            </a:pPr>
            <a:r>
              <a:rPr lang="ru-RU" sz="2400" dirty="0"/>
              <a:t> срок владения долей больше 5 лет (</a:t>
            </a:r>
            <a:r>
              <a:rPr lang="ru-RU" sz="2400" dirty="0">
                <a:hlinkClick r:id="rId2"/>
              </a:rPr>
              <a:t>ст. 284.2 НК РФ).</a:t>
            </a:r>
          </a:p>
          <a:p>
            <a:pPr>
              <a:buFont typeface="Arial" pitchFamily="34" charset="0"/>
              <a:buChar char="•"/>
            </a:pP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4"/>
          </p:nvPr>
        </p:nvSpPr>
        <p:spPr>
          <a:xfrm>
            <a:off x="983432" y="980728"/>
            <a:ext cx="10444163" cy="4049712"/>
          </a:xfrm>
        </p:spPr>
        <p:txBody>
          <a:bodyPr>
            <a:normAutofit fontScale="77500" lnSpcReduction="20000"/>
          </a:bodyPr>
          <a:lstStyle/>
          <a:p>
            <a:r>
              <a:rPr lang="ru-RU" sz="3600" b="1" dirty="0"/>
              <a:t>Ставка 5% при продаже акций </a:t>
            </a:r>
            <a:r>
              <a:rPr lang="en-US" sz="3600" b="1" dirty="0"/>
              <a:t>IT -</a:t>
            </a:r>
            <a:r>
              <a:rPr lang="ru-RU" sz="3600" b="1" dirty="0"/>
              <a:t> компаний</a:t>
            </a:r>
          </a:p>
          <a:p>
            <a:endParaRPr lang="ru-RU" b="1" dirty="0"/>
          </a:p>
          <a:p>
            <a:endParaRPr lang="ru-RU" b="1" dirty="0"/>
          </a:p>
          <a:p>
            <a:pPr algn="just"/>
            <a:r>
              <a:rPr lang="ru-RU" dirty="0"/>
              <a:t>С 1 января 2025 года к  доходам от продажи акций (долей участия в уставном капитале) российских аккредитованных </a:t>
            </a:r>
            <a:r>
              <a:rPr lang="ru-RU" dirty="0" err="1"/>
              <a:t>ИТ-организаций</a:t>
            </a:r>
            <a:r>
              <a:rPr lang="ru-RU" dirty="0"/>
              <a:t> будет применяться ставка налога на прибыль 5%, если такие акции принадлежали налогоплательщику (любой организации) от трех лет, а также при соблюдении ряда других условий. В том числе – российской недвижимости в активах </a:t>
            </a:r>
            <a:r>
              <a:rPr lang="ru-RU" dirty="0" err="1"/>
              <a:t>ИТ-фирмы</a:t>
            </a:r>
            <a:r>
              <a:rPr lang="ru-RU" dirty="0"/>
              <a:t> не более 50% (если акции не обращающиеся, а если обращающиеся и при этом продается не более 1% акций </a:t>
            </a:r>
            <a:r>
              <a:rPr lang="ru-RU" dirty="0" err="1"/>
              <a:t>ИТ-компании</a:t>
            </a:r>
            <a:r>
              <a:rPr lang="ru-RU" dirty="0"/>
              <a:t>, то это условие необязательно). А также должно соблюдаться условие, что у </a:t>
            </a:r>
            <a:r>
              <a:rPr lang="ru-RU" dirty="0" err="1"/>
              <a:t>ИТ-фирмы</a:t>
            </a:r>
            <a:r>
              <a:rPr lang="ru-RU" dirty="0"/>
              <a:t>, акции (доли) которой продаются, есть право на пониженный тариф страховых взносов.</a:t>
            </a:r>
          </a:p>
          <a:p>
            <a:r>
              <a:rPr lang="ru-RU" altLang="ru-RU" b="1" dirty="0">
                <a:cs typeface="Times New Roman" pitchFamily="18" charset="0"/>
              </a:rPr>
              <a:t> </a:t>
            </a:r>
            <a:endParaRPr lang="ru-RU" b="1" dirty="0">
              <a:latin typeface="Calibri" pitchFamily="34" charset="0"/>
              <a:cs typeface="Calibri" pitchFamily="34" charset="0"/>
            </a:endParaRP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623392" y="476672"/>
            <a:ext cx="7912615" cy="480131"/>
          </a:xfrm>
          <a:prstGeom prst="rect">
            <a:avLst/>
          </a:prstGeom>
        </p:spPr>
        <p:txBody>
          <a:bodyPr wrap="none">
            <a:spAutoFit/>
          </a:bodyPr>
          <a:lstStyle/>
          <a:p>
            <a:pPr>
              <a:lnSpc>
                <a:spcPct val="90000"/>
              </a:lnSpc>
              <a:spcBef>
                <a:spcPct val="0"/>
              </a:spcBef>
            </a:pPr>
            <a:r>
              <a:rPr lang="ru-RU" sz="2800" b="1" dirty="0">
                <a:solidFill>
                  <a:schemeClr val="accent1"/>
                </a:solidFill>
                <a:ea typeface="+mj-ea"/>
                <a:cs typeface="+mj-cs"/>
              </a:rPr>
              <a:t>Налог на прибыль: ставки для налоговых агентов</a:t>
            </a:r>
          </a:p>
        </p:txBody>
      </p:sp>
      <p:graphicFrame>
        <p:nvGraphicFramePr>
          <p:cNvPr id="3" name="Таблица 2">
            <a:extLst>
              <a:ext uri="{FF2B5EF4-FFF2-40B4-BE49-F238E27FC236}">
                <a16:creationId xmlns:a16="http://schemas.microsoft.com/office/drawing/2014/main" id="{32F3839D-3CF1-226B-DE25-07596563D4E3}"/>
              </a:ext>
            </a:extLst>
          </p:cNvPr>
          <p:cNvGraphicFramePr>
            <a:graphicFrameLocks noGrp="1"/>
          </p:cNvGraphicFramePr>
          <p:nvPr>
            <p:extLst>
              <p:ext uri="{D42A27DB-BD31-4B8C-83A1-F6EECF244321}">
                <p14:modId xmlns:p14="http://schemas.microsoft.com/office/powerpoint/2010/main" val="112040516"/>
              </p:ext>
            </p:extLst>
          </p:nvPr>
        </p:nvGraphicFramePr>
        <p:xfrm>
          <a:off x="551384" y="1268760"/>
          <a:ext cx="10655300" cy="4991101"/>
        </p:xfrm>
        <a:graphic>
          <a:graphicData uri="http://schemas.openxmlformats.org/drawingml/2006/table">
            <a:tbl>
              <a:tblPr/>
              <a:tblGrid>
                <a:gridCol w="9423400">
                  <a:extLst>
                    <a:ext uri="{9D8B030D-6E8A-4147-A177-3AD203B41FA5}">
                      <a16:colId xmlns:a16="http://schemas.microsoft.com/office/drawing/2014/main" val="2062715813"/>
                    </a:ext>
                  </a:extLst>
                </a:gridCol>
                <a:gridCol w="1231900">
                  <a:extLst>
                    <a:ext uri="{9D8B030D-6E8A-4147-A177-3AD203B41FA5}">
                      <a16:colId xmlns:a16="http://schemas.microsoft.com/office/drawing/2014/main" val="1210180145"/>
                    </a:ext>
                  </a:extLst>
                </a:gridCol>
              </a:tblGrid>
              <a:tr h="283633">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ru-RU" sz="1600" b="1" i="0" u="none" strike="noStrike" cap="none" normalizeH="0" baseline="0" dirty="0">
                          <a:ln>
                            <a:noFill/>
                          </a:ln>
                          <a:solidFill>
                            <a:schemeClr val="tx2"/>
                          </a:solidFill>
                          <a:effectLst/>
                          <a:latin typeface="Arial" pitchFamily="34" charset="0"/>
                          <a:cs typeface="Calibri" pitchFamily="34" charset="0"/>
                        </a:rPr>
                        <a:t>Вид  дохода</a:t>
                      </a:r>
                    </a:p>
                  </a:txBody>
                  <a:tcPr marL="58412" marR="584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sz="1600" b="1" i="0" u="none" strike="noStrike" cap="none" normalizeH="0" baseline="0">
                          <a:ln>
                            <a:noFill/>
                          </a:ln>
                          <a:solidFill>
                            <a:schemeClr val="tx2"/>
                          </a:solidFill>
                          <a:effectLst/>
                          <a:latin typeface="Arial" pitchFamily="34" charset="0"/>
                          <a:cs typeface="Calibri" pitchFamily="34" charset="0"/>
                        </a:rPr>
                        <a:t>Ставка</a:t>
                      </a:r>
                    </a:p>
                  </a:txBody>
                  <a:tcPr marL="58412" marR="584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63704662"/>
                  </a:ext>
                </a:extLst>
              </a:tr>
              <a:tr h="730251">
                <a:tc>
                  <a:txBody>
                    <a:bodyPr/>
                    <a:lstStyle/>
                    <a:p>
                      <a:pPr marL="142875"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2"/>
                          </a:solidFill>
                          <a:effectLst/>
                          <a:latin typeface="Arial" pitchFamily="34" charset="0"/>
                          <a:cs typeface="Calibri" pitchFamily="34" charset="0"/>
                        </a:rPr>
                        <a:t>Процентный доход по отдельным долговым обязательствам (</a:t>
                      </a:r>
                      <a:r>
                        <a:rPr kumimoji="0" lang="ru-RU" sz="1600" b="0" i="0" u="none" strike="noStrike" cap="none" normalizeH="0" baseline="0" dirty="0" err="1">
                          <a:ln>
                            <a:noFill/>
                          </a:ln>
                          <a:solidFill>
                            <a:schemeClr val="tx2"/>
                          </a:solidFill>
                          <a:effectLst/>
                          <a:latin typeface="Arial" pitchFamily="34" charset="0"/>
                          <a:cs typeface="Calibri" pitchFamily="34" charset="0"/>
                        </a:rPr>
                        <a:t>пп</a:t>
                      </a:r>
                      <a:r>
                        <a:rPr kumimoji="0" lang="ru-RU" sz="1600" b="0" i="0" u="none" strike="noStrike" cap="none" normalizeH="0" baseline="0" dirty="0">
                          <a:ln>
                            <a:noFill/>
                          </a:ln>
                          <a:solidFill>
                            <a:schemeClr val="tx2"/>
                          </a:solidFill>
                          <a:effectLst/>
                          <a:latin typeface="Arial" pitchFamily="34" charset="0"/>
                          <a:cs typeface="Calibri" pitchFamily="34" charset="0"/>
                        </a:rPr>
                        <a:t>. 3 п. 1 ст. 309, п. 1 ст. 310 НК РФ)</a:t>
                      </a:r>
                    </a:p>
                    <a:p>
                      <a:pPr marL="142875" marR="0" lvl="0" indent="0" algn="l" defTabSz="914400" rtl="0" eaLnBrk="1" fontAlgn="base" latinLnBrk="0" hangingPunct="1">
                        <a:lnSpc>
                          <a:spcPct val="100000"/>
                        </a:lnSpc>
                        <a:spcBef>
                          <a:spcPct val="0"/>
                        </a:spcBef>
                        <a:spcAft>
                          <a:spcPct val="0"/>
                        </a:spcAft>
                        <a:buClrTx/>
                        <a:buSzTx/>
                        <a:buFontTx/>
                        <a:buNone/>
                        <a:tabLst/>
                      </a:pPr>
                      <a:endParaRPr kumimoji="0" lang="ru-RU" sz="1100" b="0" i="0" u="none" strike="noStrike" cap="none" normalizeH="0" baseline="0" dirty="0">
                        <a:ln>
                          <a:noFill/>
                        </a:ln>
                        <a:solidFill>
                          <a:schemeClr val="tx2"/>
                        </a:solidFill>
                        <a:effectLst/>
                        <a:latin typeface="Arial" pitchFamily="34" charset="0"/>
                        <a:cs typeface="Calibri" pitchFamily="34" charset="0"/>
                      </a:endParaRPr>
                    </a:p>
                  </a:txBody>
                  <a:tcPr marL="58412" marR="584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6">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ru-RU" sz="1600" b="0" i="0" u="none" strike="noStrike" cap="none" normalizeH="0" baseline="0">
                        <a:ln>
                          <a:noFill/>
                        </a:ln>
                        <a:solidFill>
                          <a:schemeClr val="tx2"/>
                        </a:solidFill>
                        <a:effectLst/>
                        <a:latin typeface="Arial"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ru-RU" sz="1600" b="1" i="0" u="none" strike="noStrike" cap="none" normalizeH="0" baseline="0">
                        <a:ln>
                          <a:noFill/>
                        </a:ln>
                        <a:solidFill>
                          <a:schemeClr val="tx2"/>
                        </a:solidFill>
                        <a:effectLst/>
                        <a:latin typeface="Arial"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ru-RU" sz="1600" b="1" i="0" u="none" strike="noStrike" cap="none" normalizeH="0" baseline="0">
                        <a:ln>
                          <a:noFill/>
                        </a:ln>
                        <a:solidFill>
                          <a:schemeClr val="tx2"/>
                        </a:solidFill>
                        <a:effectLst/>
                        <a:latin typeface="Arial"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ru-RU" sz="1600" b="1" i="0" u="none" strike="noStrike" cap="none" normalizeH="0" baseline="0">
                        <a:ln>
                          <a:noFill/>
                        </a:ln>
                        <a:solidFill>
                          <a:schemeClr val="tx2"/>
                        </a:solidFill>
                        <a:effectLst/>
                        <a:latin typeface="Arial"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ru-RU" sz="1600" b="1" i="0" u="none" strike="noStrike" cap="none" normalizeH="0" baseline="0">
                        <a:ln>
                          <a:noFill/>
                        </a:ln>
                        <a:solidFill>
                          <a:schemeClr val="tx2"/>
                        </a:solidFill>
                        <a:effectLst/>
                        <a:latin typeface="Arial"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ru-RU" sz="1600" b="1" i="0" u="none" strike="noStrike" cap="none" normalizeH="0" baseline="0">
                        <a:ln>
                          <a:noFill/>
                        </a:ln>
                        <a:solidFill>
                          <a:schemeClr val="tx2"/>
                        </a:solidFill>
                        <a:effectLst/>
                        <a:latin typeface="Arial"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ru-RU" sz="1600" b="1" i="0" u="none" strike="noStrike" cap="none" normalizeH="0" baseline="0">
                        <a:ln>
                          <a:noFill/>
                        </a:ln>
                        <a:solidFill>
                          <a:schemeClr val="tx2"/>
                        </a:solidFill>
                        <a:effectLst/>
                        <a:latin typeface="Arial"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ru-RU" sz="1600" b="1" i="0" u="none" strike="noStrike" cap="none" normalizeH="0" baseline="0">
                        <a:ln>
                          <a:noFill/>
                        </a:ln>
                        <a:solidFill>
                          <a:schemeClr val="tx2"/>
                        </a:solidFill>
                        <a:effectLst/>
                        <a:latin typeface="Arial"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ru-RU" sz="1600" b="1" i="0" u="none" strike="noStrike" cap="none" normalizeH="0" baseline="0">
                        <a:ln>
                          <a:noFill/>
                        </a:ln>
                        <a:solidFill>
                          <a:schemeClr val="tx2"/>
                        </a:solidFill>
                        <a:effectLst/>
                        <a:latin typeface="Arial"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ru-RU" sz="1600" b="1" i="0" u="none" strike="noStrike" cap="none" normalizeH="0" baseline="0">
                          <a:ln>
                            <a:noFill/>
                          </a:ln>
                          <a:solidFill>
                            <a:schemeClr val="tx2"/>
                          </a:solidFill>
                          <a:effectLst/>
                          <a:latin typeface="Arial" pitchFamily="34" charset="0"/>
                          <a:cs typeface="Calibri" pitchFamily="34" charset="0"/>
                        </a:rPr>
                        <a:t>25%</a:t>
                      </a:r>
                      <a:endParaRPr kumimoji="0" lang="ru-RU" sz="1600" b="0" i="0" u="none" strike="noStrike" cap="none" normalizeH="0" baseline="0">
                        <a:ln>
                          <a:noFill/>
                        </a:ln>
                        <a:solidFill>
                          <a:schemeClr val="tx2"/>
                        </a:solidFill>
                        <a:effectLst/>
                        <a:latin typeface="Arial" pitchFamily="34" charset="0"/>
                        <a:cs typeface="Calibri" pitchFamily="34" charset="0"/>
                      </a:endParaRPr>
                    </a:p>
                  </a:txBody>
                  <a:tcPr marL="58412" marR="584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76480045"/>
                  </a:ext>
                </a:extLst>
              </a:tr>
              <a:tr h="730251">
                <a:tc>
                  <a:txBody>
                    <a:bodyPr/>
                    <a:lstStyle/>
                    <a:p>
                      <a:pPr marL="142875" marR="0" lvl="0" indent="0" algn="l" defTabSz="914400" rtl="0" eaLnBrk="1" fontAlgn="base" latinLnBrk="0" hangingPunct="1">
                        <a:lnSpc>
                          <a:spcPct val="100000"/>
                        </a:lnSpc>
                        <a:spcBef>
                          <a:spcPct val="0"/>
                        </a:spcBef>
                        <a:spcAft>
                          <a:spcPct val="0"/>
                        </a:spcAft>
                        <a:buClrTx/>
                        <a:buSzTx/>
                        <a:buFontTx/>
                        <a:buNone/>
                        <a:tabLst>
                          <a:tab pos="342900" algn="l"/>
                        </a:tabLst>
                      </a:pPr>
                      <a:r>
                        <a:rPr kumimoji="0" lang="ru-RU" sz="1600" b="0" i="0" u="none" strike="noStrike" cap="none" normalizeH="0" baseline="0" dirty="0">
                          <a:ln>
                            <a:noFill/>
                          </a:ln>
                          <a:solidFill>
                            <a:schemeClr val="tx2"/>
                          </a:solidFill>
                          <a:effectLst/>
                          <a:latin typeface="Arial" pitchFamily="34" charset="0"/>
                          <a:cs typeface="Calibri" pitchFamily="34" charset="0"/>
                        </a:rPr>
                        <a:t>Доход от использования прав на объекты интеллектуальной собственности (</a:t>
                      </a:r>
                      <a:r>
                        <a:rPr kumimoji="0" lang="ru-RU" sz="1600" b="0" i="0" u="none" strike="noStrike" cap="none" normalizeH="0" baseline="0" dirty="0" err="1">
                          <a:ln>
                            <a:noFill/>
                          </a:ln>
                          <a:solidFill>
                            <a:schemeClr val="tx2"/>
                          </a:solidFill>
                          <a:effectLst/>
                          <a:latin typeface="Arial" pitchFamily="34" charset="0"/>
                          <a:cs typeface="Calibri" pitchFamily="34" charset="0"/>
                        </a:rPr>
                        <a:t>пп</a:t>
                      </a:r>
                      <a:r>
                        <a:rPr kumimoji="0" lang="ru-RU" sz="1600" b="0" i="0" u="none" strike="noStrike" cap="none" normalizeH="0" baseline="0" dirty="0">
                          <a:ln>
                            <a:noFill/>
                          </a:ln>
                          <a:solidFill>
                            <a:schemeClr val="tx2"/>
                          </a:solidFill>
                          <a:effectLst/>
                          <a:latin typeface="Arial" pitchFamily="34" charset="0"/>
                          <a:cs typeface="Calibri" pitchFamily="34" charset="0"/>
                        </a:rPr>
                        <a:t>. 4 п. 1 ст. 309 НК РФ)</a:t>
                      </a:r>
                    </a:p>
                    <a:p>
                      <a:pPr marL="142875" marR="0" lvl="0" indent="0" algn="l" defTabSz="914400" rtl="0" eaLnBrk="1" fontAlgn="base" latinLnBrk="0" hangingPunct="1">
                        <a:lnSpc>
                          <a:spcPct val="100000"/>
                        </a:lnSpc>
                        <a:spcBef>
                          <a:spcPct val="0"/>
                        </a:spcBef>
                        <a:spcAft>
                          <a:spcPct val="0"/>
                        </a:spcAft>
                        <a:buClrTx/>
                        <a:buSzTx/>
                        <a:buFontTx/>
                        <a:buNone/>
                        <a:tabLst>
                          <a:tab pos="342900" algn="l"/>
                        </a:tabLst>
                      </a:pPr>
                      <a:endParaRPr kumimoji="0" lang="ru-RU" sz="1100" b="0" i="0" u="none" strike="noStrike" cap="none" normalizeH="0" baseline="0" dirty="0">
                        <a:ln>
                          <a:noFill/>
                        </a:ln>
                        <a:solidFill>
                          <a:schemeClr val="tx2"/>
                        </a:solidFill>
                        <a:effectLst/>
                        <a:latin typeface="Arial" pitchFamily="34" charset="0"/>
                        <a:cs typeface="Calibri" pitchFamily="34" charset="0"/>
                      </a:endParaRPr>
                    </a:p>
                  </a:txBody>
                  <a:tcPr marL="58412" marR="584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ru-RU"/>
                    </a:p>
                  </a:txBody>
                  <a:tcPr/>
                </a:tc>
                <a:extLst>
                  <a:ext uri="{0D108BD9-81ED-4DB2-BD59-A6C34878D82A}">
                    <a16:rowId xmlns:a16="http://schemas.microsoft.com/office/drawing/2014/main" val="2103306803"/>
                  </a:ext>
                </a:extLst>
              </a:tr>
              <a:tr h="994833">
                <a:tc>
                  <a:txBody>
                    <a:bodyPr/>
                    <a:lstStyle/>
                    <a:p>
                      <a:pPr marL="142875"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2"/>
                          </a:solidFill>
                          <a:effectLst/>
                          <a:latin typeface="Arial" pitchFamily="34" charset="0"/>
                          <a:cs typeface="Calibri" pitchFamily="34" charset="0"/>
                        </a:rPr>
                        <a:t>Доход от сдачи в аренду или субаренду имущества, используемого на территории РФ, в том числе от лизинговых операций, кроме доходов, которые облагаются по ставке 10% (</a:t>
                      </a:r>
                      <a:r>
                        <a:rPr kumimoji="0" lang="ru-RU" sz="1600" b="0" i="0" u="none" strike="noStrike" cap="none" normalizeH="0" baseline="0" dirty="0" err="1">
                          <a:ln>
                            <a:noFill/>
                          </a:ln>
                          <a:solidFill>
                            <a:schemeClr val="tx2"/>
                          </a:solidFill>
                          <a:effectLst/>
                          <a:latin typeface="Arial" pitchFamily="34" charset="0"/>
                          <a:cs typeface="Calibri" pitchFamily="34" charset="0"/>
                        </a:rPr>
                        <a:t>пп</a:t>
                      </a:r>
                      <a:r>
                        <a:rPr kumimoji="0" lang="ru-RU" sz="1600" b="0" i="0" u="none" strike="noStrike" cap="none" normalizeH="0" baseline="0" dirty="0">
                          <a:ln>
                            <a:noFill/>
                          </a:ln>
                          <a:solidFill>
                            <a:schemeClr val="tx2"/>
                          </a:solidFill>
                          <a:effectLst/>
                          <a:latin typeface="Arial" pitchFamily="34" charset="0"/>
                          <a:cs typeface="Calibri" pitchFamily="34" charset="0"/>
                        </a:rPr>
                        <a:t>. 7 п. 1 ст. 309 НК РФ)</a:t>
                      </a:r>
                    </a:p>
                  </a:txBody>
                  <a:tcPr marL="58412" marR="584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ru-RU"/>
                    </a:p>
                  </a:txBody>
                  <a:tcPr/>
                </a:tc>
                <a:extLst>
                  <a:ext uri="{0D108BD9-81ED-4DB2-BD59-A6C34878D82A}">
                    <a16:rowId xmlns:a16="http://schemas.microsoft.com/office/drawing/2014/main" val="3339853415"/>
                  </a:ext>
                </a:extLst>
              </a:tr>
              <a:tr h="586317">
                <a:tc>
                  <a:txBody>
                    <a:bodyPr/>
                    <a:lstStyle/>
                    <a:p>
                      <a:pPr marL="142875" marR="0" lvl="0" indent="0" algn="l" defTabSz="914400" rtl="0" eaLnBrk="1" fontAlgn="base" latinLnBrk="0" hangingPunct="1">
                        <a:lnSpc>
                          <a:spcPct val="100000"/>
                        </a:lnSpc>
                        <a:spcBef>
                          <a:spcPct val="0"/>
                        </a:spcBef>
                        <a:spcAft>
                          <a:spcPct val="0"/>
                        </a:spcAft>
                        <a:buClrTx/>
                        <a:buSzTx/>
                        <a:buFontTx/>
                        <a:buNone/>
                        <a:tabLst>
                          <a:tab pos="342900" algn="l"/>
                        </a:tabLst>
                      </a:pPr>
                      <a:r>
                        <a:rPr kumimoji="0" lang="ru-RU" sz="1600" b="0" i="0" u="none" strike="noStrike" cap="none" normalizeH="0" baseline="0" dirty="0">
                          <a:ln>
                            <a:noFill/>
                          </a:ln>
                          <a:solidFill>
                            <a:schemeClr val="tx2"/>
                          </a:solidFill>
                          <a:effectLst/>
                          <a:latin typeface="Arial" pitchFamily="34" charset="0"/>
                          <a:cs typeface="Calibri" pitchFamily="34" charset="0"/>
                        </a:rPr>
                        <a:t>Штрафы и пени за нарушение договорных обязательств (</a:t>
                      </a:r>
                      <a:r>
                        <a:rPr kumimoji="0" lang="ru-RU" sz="1600" b="0" i="0" u="none" strike="noStrike" cap="none" normalizeH="0" baseline="0" dirty="0" err="1">
                          <a:ln>
                            <a:noFill/>
                          </a:ln>
                          <a:solidFill>
                            <a:schemeClr val="tx2"/>
                          </a:solidFill>
                          <a:effectLst/>
                          <a:latin typeface="Arial" pitchFamily="34" charset="0"/>
                          <a:cs typeface="Calibri" pitchFamily="34" charset="0"/>
                        </a:rPr>
                        <a:t>пп</a:t>
                      </a:r>
                      <a:r>
                        <a:rPr kumimoji="0" lang="ru-RU" sz="1600" b="0" i="0" u="none" strike="noStrike" cap="none" normalizeH="0" baseline="0" dirty="0">
                          <a:ln>
                            <a:noFill/>
                          </a:ln>
                          <a:solidFill>
                            <a:schemeClr val="tx2"/>
                          </a:solidFill>
                          <a:effectLst/>
                          <a:latin typeface="Arial" pitchFamily="34" charset="0"/>
                          <a:cs typeface="Calibri" pitchFamily="34" charset="0"/>
                        </a:rPr>
                        <a:t>. 9 п. 1 ст. 309 НК РФ)</a:t>
                      </a:r>
                    </a:p>
                    <a:p>
                      <a:pPr marL="142875" marR="0" lvl="0" indent="0" algn="l" defTabSz="914400" rtl="0" eaLnBrk="1" fontAlgn="base" latinLnBrk="0" hangingPunct="1">
                        <a:lnSpc>
                          <a:spcPct val="100000"/>
                        </a:lnSpc>
                        <a:spcBef>
                          <a:spcPct val="0"/>
                        </a:spcBef>
                        <a:spcAft>
                          <a:spcPct val="0"/>
                        </a:spcAft>
                        <a:buClrTx/>
                        <a:buSzTx/>
                        <a:buFontTx/>
                        <a:buNone/>
                        <a:tabLst>
                          <a:tab pos="342900" algn="l"/>
                        </a:tabLst>
                      </a:pPr>
                      <a:endParaRPr kumimoji="0" lang="ru-RU" sz="1100" b="0" i="0" u="none" strike="noStrike" cap="none" normalizeH="0" baseline="0" dirty="0">
                        <a:ln>
                          <a:noFill/>
                        </a:ln>
                        <a:solidFill>
                          <a:schemeClr val="tx2"/>
                        </a:solidFill>
                        <a:effectLst/>
                        <a:latin typeface="Arial" pitchFamily="34" charset="0"/>
                        <a:cs typeface="Calibri" pitchFamily="34" charset="0"/>
                      </a:endParaRPr>
                    </a:p>
                  </a:txBody>
                  <a:tcPr marL="58412" marR="584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ru-RU"/>
                    </a:p>
                  </a:txBody>
                  <a:tcPr/>
                </a:tc>
                <a:extLst>
                  <a:ext uri="{0D108BD9-81ED-4DB2-BD59-A6C34878D82A}">
                    <a16:rowId xmlns:a16="http://schemas.microsoft.com/office/drawing/2014/main" val="2231923021"/>
                  </a:ext>
                </a:extLst>
              </a:tr>
              <a:tr h="1289049">
                <a:tc>
                  <a:txBody>
                    <a:bodyPr/>
                    <a:lstStyle/>
                    <a:p>
                      <a:pPr marL="142875"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2"/>
                          </a:solidFill>
                          <a:effectLst/>
                          <a:latin typeface="Arial" pitchFamily="34" charset="0"/>
                          <a:cs typeface="Calibri" pitchFamily="34" charset="0"/>
                        </a:rPr>
                        <a:t>Доход от реализации недвижимого имущества, находящегося в РФ, акций (долей) организаций, у которых более 50% активов прямо или косвенно состоят из такого недвижимого имущества, а также от реализации финансовых инструментов, производных от таких акций (долей) (п. 1, </a:t>
                      </a:r>
                      <a:r>
                        <a:rPr kumimoji="0" lang="ru-RU" sz="1600" b="0" i="0" u="none" strike="noStrike" cap="none" normalizeH="0" baseline="0" dirty="0" err="1">
                          <a:ln>
                            <a:noFill/>
                          </a:ln>
                          <a:solidFill>
                            <a:schemeClr val="tx2"/>
                          </a:solidFill>
                          <a:effectLst/>
                          <a:latin typeface="Arial" pitchFamily="34" charset="0"/>
                          <a:cs typeface="Calibri" pitchFamily="34" charset="0"/>
                        </a:rPr>
                        <a:t>пп</a:t>
                      </a:r>
                      <a:r>
                        <a:rPr kumimoji="0" lang="ru-RU" sz="1600" b="0" i="0" u="none" strike="noStrike" cap="none" normalizeH="0" baseline="0" dirty="0">
                          <a:ln>
                            <a:noFill/>
                          </a:ln>
                          <a:solidFill>
                            <a:schemeClr val="tx2"/>
                          </a:solidFill>
                          <a:effectLst/>
                          <a:latin typeface="Arial" pitchFamily="34" charset="0"/>
                          <a:cs typeface="Calibri" pitchFamily="34" charset="0"/>
                        </a:rPr>
                        <a:t>. 1 п. 2 ст. 284, </a:t>
                      </a:r>
                      <a:r>
                        <a:rPr kumimoji="0" lang="ru-RU" sz="1600" b="0" i="0" u="none" strike="noStrike" cap="none" normalizeH="0" baseline="0" dirty="0" err="1">
                          <a:ln>
                            <a:noFill/>
                          </a:ln>
                          <a:solidFill>
                            <a:schemeClr val="tx2"/>
                          </a:solidFill>
                          <a:effectLst/>
                          <a:latin typeface="Arial" pitchFamily="34" charset="0"/>
                          <a:cs typeface="Calibri" pitchFamily="34" charset="0"/>
                        </a:rPr>
                        <a:t>пп</a:t>
                      </a:r>
                      <a:r>
                        <a:rPr kumimoji="0" lang="ru-RU" sz="1600" b="0" i="0" u="none" strike="noStrike" cap="none" normalizeH="0" baseline="0" dirty="0">
                          <a:ln>
                            <a:noFill/>
                          </a:ln>
                          <a:solidFill>
                            <a:schemeClr val="tx2"/>
                          </a:solidFill>
                          <a:effectLst/>
                          <a:latin typeface="Arial" pitchFamily="34" charset="0"/>
                          <a:cs typeface="Calibri" pitchFamily="34" charset="0"/>
                        </a:rPr>
                        <a:t>. 5, 6 п. 1 ст. 309, п. 1 ст. 310 НК РФ)</a:t>
                      </a:r>
                    </a:p>
                    <a:p>
                      <a:pPr marL="142875" marR="0" lvl="0" indent="0" algn="l" defTabSz="914400" rtl="0" eaLnBrk="1" fontAlgn="base" latinLnBrk="0" hangingPunct="1">
                        <a:lnSpc>
                          <a:spcPct val="100000"/>
                        </a:lnSpc>
                        <a:spcBef>
                          <a:spcPct val="0"/>
                        </a:spcBef>
                        <a:spcAft>
                          <a:spcPct val="0"/>
                        </a:spcAft>
                        <a:buClrTx/>
                        <a:buSzTx/>
                        <a:buFontTx/>
                        <a:buNone/>
                        <a:tabLst/>
                      </a:pPr>
                      <a:endParaRPr kumimoji="0" lang="ru-RU" sz="1100" b="0" i="0" u="none" strike="noStrike" cap="none" normalizeH="0" baseline="0" dirty="0">
                        <a:ln>
                          <a:noFill/>
                        </a:ln>
                        <a:solidFill>
                          <a:schemeClr val="tx2"/>
                        </a:solidFill>
                        <a:effectLst/>
                        <a:latin typeface="Arial" pitchFamily="34" charset="0"/>
                        <a:cs typeface="Calibri" pitchFamily="34" charset="0"/>
                      </a:endParaRPr>
                    </a:p>
                  </a:txBody>
                  <a:tcPr marL="58412" marR="584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ru-RU"/>
                    </a:p>
                  </a:txBody>
                  <a:tcPr/>
                </a:tc>
                <a:extLst>
                  <a:ext uri="{0D108BD9-81ED-4DB2-BD59-A6C34878D82A}">
                    <a16:rowId xmlns:a16="http://schemas.microsoft.com/office/drawing/2014/main" val="2827397664"/>
                  </a:ext>
                </a:extLst>
              </a:tr>
              <a:tr h="376767">
                <a:tc>
                  <a:txBody>
                    <a:bodyPr/>
                    <a:lstStyle/>
                    <a:p>
                      <a:pPr marL="142875"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2"/>
                          </a:solidFill>
                          <a:effectLst/>
                          <a:latin typeface="Arial" pitchFamily="34" charset="0"/>
                          <a:cs typeface="Calibri" pitchFamily="34" charset="0"/>
                        </a:rPr>
                        <a:t>Другие доходы предусмотренные п.1 ст.309 НК РФ</a:t>
                      </a:r>
                    </a:p>
                  </a:txBody>
                  <a:tcPr marL="58412" marR="5841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vMerge="1">
                  <a:txBody>
                    <a:bodyPr/>
                    <a:lstStyle/>
                    <a:p>
                      <a:endParaRPr lang="ru-RU"/>
                    </a:p>
                  </a:txBody>
                  <a:tcPr/>
                </a:tc>
                <a:extLst>
                  <a:ext uri="{0D108BD9-81ED-4DB2-BD59-A6C34878D82A}">
                    <a16:rowId xmlns:a16="http://schemas.microsoft.com/office/drawing/2014/main" val="13701866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BCE0E-3A9C-FADB-244B-8C28C4C76742}"/>
            </a:ext>
          </a:extLst>
        </p:cNvPr>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CE845719-3113-37C4-24B6-36F64B888247}"/>
              </a:ext>
            </a:extLst>
          </p:cNvPr>
          <p:cNvSpPr/>
          <p:nvPr/>
        </p:nvSpPr>
        <p:spPr>
          <a:xfrm>
            <a:off x="623392" y="476672"/>
            <a:ext cx="7912615" cy="480131"/>
          </a:xfrm>
          <a:prstGeom prst="rect">
            <a:avLst/>
          </a:prstGeom>
        </p:spPr>
        <p:txBody>
          <a:bodyPr wrap="none">
            <a:spAutoFit/>
          </a:bodyPr>
          <a:lstStyle/>
          <a:p>
            <a:pPr>
              <a:lnSpc>
                <a:spcPct val="90000"/>
              </a:lnSpc>
              <a:spcBef>
                <a:spcPct val="0"/>
              </a:spcBef>
            </a:pPr>
            <a:r>
              <a:rPr lang="ru-RU" sz="2800" b="1" dirty="0">
                <a:solidFill>
                  <a:schemeClr val="accent1"/>
                </a:solidFill>
                <a:ea typeface="+mj-ea"/>
                <a:cs typeface="+mj-cs"/>
              </a:rPr>
              <a:t>Налог на прибыль: ставки для налоговых агентов</a:t>
            </a:r>
          </a:p>
        </p:txBody>
      </p:sp>
      <p:graphicFrame>
        <p:nvGraphicFramePr>
          <p:cNvPr id="4" name="Таблица 3">
            <a:extLst>
              <a:ext uri="{FF2B5EF4-FFF2-40B4-BE49-F238E27FC236}">
                <a16:creationId xmlns:a16="http://schemas.microsoft.com/office/drawing/2014/main" id="{E34501F5-DBFB-46F5-EBD3-B1663CD70716}"/>
              </a:ext>
            </a:extLst>
          </p:cNvPr>
          <p:cNvGraphicFramePr>
            <a:graphicFrameLocks noGrp="1"/>
          </p:cNvGraphicFramePr>
          <p:nvPr/>
        </p:nvGraphicFramePr>
        <p:xfrm>
          <a:off x="335360" y="980728"/>
          <a:ext cx="11233248" cy="5367258"/>
        </p:xfrm>
        <a:graphic>
          <a:graphicData uri="http://schemas.openxmlformats.org/drawingml/2006/table">
            <a:tbl>
              <a:tblPr/>
              <a:tblGrid>
                <a:gridCol w="9937104">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tblGrid>
              <a:tr h="240302">
                <a:tc>
                  <a:txBody>
                    <a:bodyPr/>
                    <a:lstStyle/>
                    <a:p>
                      <a:pPr marL="457200" algn="ctr">
                        <a:lnSpc>
                          <a:spcPct val="115000"/>
                        </a:lnSpc>
                        <a:spcAft>
                          <a:spcPts val="0"/>
                        </a:spcAft>
                      </a:pPr>
                      <a:r>
                        <a:rPr lang="ru-RU" sz="1600" b="1" dirty="0">
                          <a:solidFill>
                            <a:schemeClr val="accent1"/>
                          </a:solidFill>
                          <a:latin typeface="+mn-lt"/>
                          <a:ea typeface="Calibri"/>
                          <a:cs typeface="Times New Roman"/>
                        </a:rPr>
                        <a:t>Вид  дохода</a:t>
                      </a:r>
                    </a:p>
                  </a:txBody>
                  <a:tcPr marL="43809" marR="43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r>
                        <a:rPr lang="ru-RU" sz="1600" b="1" dirty="0">
                          <a:solidFill>
                            <a:schemeClr val="accent1"/>
                          </a:solidFill>
                          <a:latin typeface="+mn-lt"/>
                          <a:ea typeface="Calibri"/>
                          <a:cs typeface="Times New Roman"/>
                        </a:rPr>
                        <a:t>Ставка</a:t>
                      </a:r>
                    </a:p>
                  </a:txBody>
                  <a:tcPr marL="43809" marR="43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0302">
                <a:tc>
                  <a:txBody>
                    <a:bodyPr/>
                    <a:lstStyle/>
                    <a:p>
                      <a:pPr algn="ctr">
                        <a:lnSpc>
                          <a:spcPct val="115000"/>
                        </a:lnSpc>
                        <a:spcAft>
                          <a:spcPts val="0"/>
                        </a:spcAft>
                      </a:pPr>
                      <a:r>
                        <a:rPr lang="ru-RU" sz="1600" dirty="0">
                          <a:solidFill>
                            <a:schemeClr val="accent1"/>
                          </a:solidFill>
                          <a:latin typeface="+mn-lt"/>
                          <a:ea typeface="Calibri"/>
                          <a:cs typeface="Calibri" pitchFamily="34" charset="0"/>
                        </a:rPr>
                        <a:t>Доходы от международных перевозок, указанных в </a:t>
                      </a:r>
                      <a:r>
                        <a:rPr lang="ru-RU" sz="1600" dirty="0" err="1">
                          <a:solidFill>
                            <a:schemeClr val="accent1"/>
                          </a:solidFill>
                          <a:latin typeface="+mn-lt"/>
                          <a:ea typeface="Calibri"/>
                          <a:cs typeface="Calibri" pitchFamily="34" charset="0"/>
                        </a:rPr>
                        <a:t>пп</a:t>
                      </a:r>
                      <a:r>
                        <a:rPr lang="ru-RU" sz="1600" dirty="0">
                          <a:solidFill>
                            <a:schemeClr val="accent1"/>
                          </a:solidFill>
                          <a:latin typeface="+mn-lt"/>
                          <a:ea typeface="Calibri"/>
                          <a:cs typeface="Calibri" pitchFamily="34" charset="0"/>
                        </a:rPr>
                        <a:t>. 8 п. 1 ст. 309 НК РФ;</a:t>
                      </a:r>
                    </a:p>
                  </a:txBody>
                  <a:tcPr marL="43809" marR="43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endParaRPr lang="ru-RU" sz="1600" dirty="0">
                        <a:solidFill>
                          <a:schemeClr val="accent1"/>
                        </a:solidFill>
                        <a:latin typeface="+mn-lt"/>
                        <a:ea typeface="Calibri"/>
                        <a:cs typeface="Times New Roman"/>
                      </a:endParaRPr>
                    </a:p>
                    <a:p>
                      <a:pPr algn="ctr">
                        <a:lnSpc>
                          <a:spcPct val="115000"/>
                        </a:lnSpc>
                        <a:spcAft>
                          <a:spcPts val="0"/>
                        </a:spcAft>
                      </a:pPr>
                      <a:r>
                        <a:rPr lang="ru-RU" sz="1600" b="1" dirty="0">
                          <a:solidFill>
                            <a:schemeClr val="accent1"/>
                          </a:solidFill>
                          <a:latin typeface="+mn-lt"/>
                          <a:ea typeface="Calibri"/>
                          <a:cs typeface="Times New Roman"/>
                        </a:rPr>
                        <a:t>10%</a:t>
                      </a:r>
                      <a:endParaRPr lang="ru-RU" sz="1600" dirty="0">
                        <a:solidFill>
                          <a:schemeClr val="accent1"/>
                        </a:solidFill>
                        <a:latin typeface="+mn-lt"/>
                        <a:ea typeface="Calibri"/>
                        <a:cs typeface="Times New Roman"/>
                      </a:endParaRPr>
                    </a:p>
                  </a:txBody>
                  <a:tcPr marL="43809" marR="43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61209">
                <a:tc>
                  <a:txBody>
                    <a:bodyPr/>
                    <a:lstStyle/>
                    <a:p>
                      <a:pPr algn="ctr">
                        <a:lnSpc>
                          <a:spcPct val="115000"/>
                        </a:lnSpc>
                        <a:spcAft>
                          <a:spcPts val="0"/>
                        </a:spcAft>
                      </a:pPr>
                      <a:r>
                        <a:rPr lang="ru-RU" sz="1600" dirty="0">
                          <a:solidFill>
                            <a:schemeClr val="accent1"/>
                          </a:solidFill>
                          <a:latin typeface="+mn-lt"/>
                          <a:ea typeface="Calibri"/>
                          <a:cs typeface="Calibri" pitchFamily="34" charset="0"/>
                        </a:rPr>
                        <a:t>Доходы от предоставления в аренду или субаренду морских и воздушных судов, подвижных транспортных средств, контейнеров, используемых в международных перевозках (</a:t>
                      </a:r>
                      <a:r>
                        <a:rPr lang="ru-RU" sz="1600" dirty="0" err="1">
                          <a:solidFill>
                            <a:schemeClr val="accent1"/>
                          </a:solidFill>
                          <a:latin typeface="+mn-lt"/>
                          <a:ea typeface="Calibri"/>
                          <a:cs typeface="Calibri" pitchFamily="34" charset="0"/>
                        </a:rPr>
                        <a:t>пп</a:t>
                      </a:r>
                      <a:r>
                        <a:rPr lang="ru-RU" sz="1600" dirty="0">
                          <a:solidFill>
                            <a:schemeClr val="accent1"/>
                          </a:solidFill>
                          <a:latin typeface="+mn-lt"/>
                          <a:ea typeface="Calibri"/>
                          <a:cs typeface="Calibri" pitchFamily="34" charset="0"/>
                        </a:rPr>
                        <a:t>. 7 п. 1 ст. 309 НК РФ)</a:t>
                      </a:r>
                    </a:p>
                    <a:p>
                      <a:pPr algn="ctr">
                        <a:lnSpc>
                          <a:spcPct val="115000"/>
                        </a:lnSpc>
                        <a:spcAft>
                          <a:spcPts val="0"/>
                        </a:spcAft>
                      </a:pPr>
                      <a:endParaRPr lang="ru-RU" sz="1600" dirty="0">
                        <a:solidFill>
                          <a:schemeClr val="accent1"/>
                        </a:solidFill>
                        <a:latin typeface="+mn-lt"/>
                        <a:ea typeface="Calibri"/>
                        <a:cs typeface="Calibri" pitchFamily="34" charset="0"/>
                      </a:endParaRPr>
                    </a:p>
                  </a:txBody>
                  <a:tcPr marL="43809" marR="43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2"/>
                  </a:ext>
                </a:extLst>
              </a:tr>
              <a:tr h="1441814">
                <a:tc>
                  <a:txBody>
                    <a:bodyPr/>
                    <a:lstStyle/>
                    <a:p>
                      <a:pPr algn="ctr">
                        <a:lnSpc>
                          <a:spcPct val="115000"/>
                        </a:lnSpc>
                        <a:spcAft>
                          <a:spcPts val="0"/>
                        </a:spcAft>
                      </a:pPr>
                      <a:r>
                        <a:rPr lang="ru-RU" sz="1600" dirty="0">
                          <a:solidFill>
                            <a:schemeClr val="accent1"/>
                          </a:solidFill>
                          <a:latin typeface="+mn-lt"/>
                          <a:ea typeface="Calibri"/>
                          <a:cs typeface="Calibri" pitchFamily="34" charset="0"/>
                        </a:rPr>
                        <a:t>Доходы при расчете налога с дивидендов, выплачиваемых иностранной компании российскими организациями (если иное не предусмотрено </a:t>
                      </a:r>
                      <a:r>
                        <a:rPr lang="ru-RU" sz="1600" dirty="0" err="1">
                          <a:solidFill>
                            <a:schemeClr val="accent1"/>
                          </a:solidFill>
                          <a:latin typeface="+mn-lt"/>
                          <a:ea typeface="Calibri"/>
                          <a:cs typeface="Calibri" pitchFamily="34" charset="0"/>
                        </a:rPr>
                        <a:t>пп</a:t>
                      </a:r>
                      <a:r>
                        <a:rPr lang="ru-RU" sz="1600" dirty="0">
                          <a:solidFill>
                            <a:schemeClr val="accent1"/>
                          </a:solidFill>
                          <a:latin typeface="+mn-lt"/>
                          <a:ea typeface="Calibri"/>
                          <a:cs typeface="Calibri" pitchFamily="34" charset="0"/>
                        </a:rPr>
                        <a:t>. 1.3 п. 3 ст. 284 НК РФ)</a:t>
                      </a:r>
                    </a:p>
                    <a:p>
                      <a:pPr algn="ctr">
                        <a:lnSpc>
                          <a:spcPct val="115000"/>
                        </a:lnSpc>
                        <a:spcAft>
                          <a:spcPts val="0"/>
                        </a:spcAft>
                      </a:pPr>
                      <a:r>
                        <a:rPr lang="ru-RU" sz="1600" dirty="0">
                          <a:solidFill>
                            <a:schemeClr val="accent1"/>
                          </a:solidFill>
                          <a:latin typeface="+mn-lt"/>
                          <a:ea typeface="Calibri"/>
                          <a:cs typeface="Calibri" pitchFamily="34" charset="0"/>
                        </a:rPr>
                        <a:t>сумма дохода иностранной организации, полученная при выходе из общества или в случае его ликвидации, превышающая стоимость акций (долей), оплаченных этой организацией (</a:t>
                      </a:r>
                      <a:r>
                        <a:rPr lang="ru-RU" sz="1600" dirty="0" err="1">
                          <a:solidFill>
                            <a:schemeClr val="accent1"/>
                          </a:solidFill>
                          <a:latin typeface="+mn-lt"/>
                          <a:ea typeface="Calibri"/>
                          <a:cs typeface="Calibri" pitchFamily="34" charset="0"/>
                        </a:rPr>
                        <a:t>пп</a:t>
                      </a:r>
                      <a:r>
                        <a:rPr lang="ru-RU" sz="1600" dirty="0">
                          <a:solidFill>
                            <a:schemeClr val="accent1"/>
                          </a:solidFill>
                          <a:latin typeface="+mn-lt"/>
                          <a:ea typeface="Calibri"/>
                          <a:cs typeface="Calibri" pitchFamily="34" charset="0"/>
                        </a:rPr>
                        <a:t>. 3 п. 3 ст. 284, </a:t>
                      </a:r>
                      <a:r>
                        <a:rPr lang="ru-RU" sz="1600" dirty="0" err="1">
                          <a:solidFill>
                            <a:schemeClr val="accent1"/>
                          </a:solidFill>
                          <a:latin typeface="+mn-lt"/>
                          <a:ea typeface="Calibri"/>
                          <a:cs typeface="Calibri" pitchFamily="34" charset="0"/>
                        </a:rPr>
                        <a:t>пп</a:t>
                      </a:r>
                      <a:r>
                        <a:rPr lang="ru-RU" sz="1600" dirty="0">
                          <a:solidFill>
                            <a:schemeClr val="accent1"/>
                          </a:solidFill>
                          <a:latin typeface="+mn-lt"/>
                          <a:ea typeface="Calibri"/>
                          <a:cs typeface="Calibri" pitchFamily="34" charset="0"/>
                        </a:rPr>
                        <a:t>. 2 п. 1 ст. 309 НК РФ)</a:t>
                      </a:r>
                    </a:p>
                    <a:p>
                      <a:pPr algn="ctr">
                        <a:lnSpc>
                          <a:spcPct val="115000"/>
                        </a:lnSpc>
                        <a:spcAft>
                          <a:spcPts val="0"/>
                        </a:spcAft>
                      </a:pPr>
                      <a:endParaRPr lang="ru-RU" sz="1600" dirty="0">
                        <a:solidFill>
                          <a:schemeClr val="accent1"/>
                        </a:solidFill>
                        <a:latin typeface="+mn-lt"/>
                        <a:ea typeface="Calibri"/>
                        <a:cs typeface="Calibri" pitchFamily="34" charset="0"/>
                      </a:endParaRPr>
                    </a:p>
                  </a:txBody>
                  <a:tcPr marL="43809" marR="43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0"/>
                        </a:spcAft>
                      </a:pPr>
                      <a:endParaRPr lang="ru-RU" sz="1600" dirty="0">
                        <a:solidFill>
                          <a:schemeClr val="accent1"/>
                        </a:solidFill>
                        <a:latin typeface="+mn-lt"/>
                        <a:ea typeface="Calibri"/>
                        <a:cs typeface="Times New Roman"/>
                      </a:endParaRPr>
                    </a:p>
                    <a:p>
                      <a:pPr algn="ctr">
                        <a:lnSpc>
                          <a:spcPct val="115000"/>
                        </a:lnSpc>
                        <a:spcAft>
                          <a:spcPts val="0"/>
                        </a:spcAft>
                      </a:pPr>
                      <a:endParaRPr lang="ru-RU" sz="1600" b="1" dirty="0">
                        <a:solidFill>
                          <a:schemeClr val="accent1"/>
                        </a:solidFill>
                        <a:latin typeface="+mn-lt"/>
                        <a:ea typeface="Calibri"/>
                        <a:cs typeface="Times New Roman"/>
                      </a:endParaRPr>
                    </a:p>
                    <a:p>
                      <a:pPr algn="ctr">
                        <a:lnSpc>
                          <a:spcPct val="115000"/>
                        </a:lnSpc>
                        <a:spcAft>
                          <a:spcPts val="0"/>
                        </a:spcAft>
                      </a:pPr>
                      <a:endParaRPr lang="ru-RU" sz="1600" b="1" dirty="0">
                        <a:solidFill>
                          <a:schemeClr val="accent1"/>
                        </a:solidFill>
                        <a:latin typeface="+mn-lt"/>
                        <a:ea typeface="Calibri"/>
                        <a:cs typeface="Times New Roman"/>
                      </a:endParaRPr>
                    </a:p>
                    <a:p>
                      <a:pPr algn="ctr">
                        <a:lnSpc>
                          <a:spcPct val="115000"/>
                        </a:lnSpc>
                        <a:spcAft>
                          <a:spcPts val="0"/>
                        </a:spcAft>
                      </a:pPr>
                      <a:endParaRPr lang="ru-RU" sz="1600" b="1" dirty="0">
                        <a:solidFill>
                          <a:schemeClr val="accent1"/>
                        </a:solidFill>
                        <a:latin typeface="+mn-lt"/>
                        <a:ea typeface="Calibri"/>
                        <a:cs typeface="Times New Roman"/>
                      </a:endParaRPr>
                    </a:p>
                    <a:p>
                      <a:pPr algn="ctr">
                        <a:lnSpc>
                          <a:spcPct val="115000"/>
                        </a:lnSpc>
                        <a:spcAft>
                          <a:spcPts val="0"/>
                        </a:spcAft>
                      </a:pPr>
                      <a:endParaRPr lang="ru-RU" sz="1600" b="1" dirty="0">
                        <a:solidFill>
                          <a:schemeClr val="accent1"/>
                        </a:solidFill>
                        <a:latin typeface="+mn-lt"/>
                        <a:ea typeface="Calibri"/>
                        <a:cs typeface="Times New Roman"/>
                      </a:endParaRPr>
                    </a:p>
                    <a:p>
                      <a:pPr algn="ctr">
                        <a:lnSpc>
                          <a:spcPct val="115000"/>
                        </a:lnSpc>
                        <a:spcAft>
                          <a:spcPts val="0"/>
                        </a:spcAft>
                      </a:pPr>
                      <a:r>
                        <a:rPr lang="ru-RU" sz="1600" b="1" dirty="0">
                          <a:solidFill>
                            <a:schemeClr val="accent1"/>
                          </a:solidFill>
                          <a:latin typeface="+mn-lt"/>
                          <a:ea typeface="Calibri"/>
                          <a:cs typeface="Times New Roman"/>
                        </a:rPr>
                        <a:t>15%</a:t>
                      </a:r>
                      <a:endParaRPr lang="ru-RU" sz="1600" dirty="0">
                        <a:solidFill>
                          <a:schemeClr val="accent1"/>
                        </a:solidFill>
                        <a:latin typeface="+mn-lt"/>
                        <a:ea typeface="Calibri"/>
                        <a:cs typeface="Times New Roman"/>
                      </a:endParaRPr>
                    </a:p>
                  </a:txBody>
                  <a:tcPr marL="43809" marR="43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41814">
                <a:tc>
                  <a:txBody>
                    <a:bodyPr/>
                    <a:lstStyle/>
                    <a:p>
                      <a:pPr algn="ctr">
                        <a:lnSpc>
                          <a:spcPct val="115000"/>
                        </a:lnSpc>
                        <a:spcAft>
                          <a:spcPts val="0"/>
                        </a:spcAft>
                      </a:pPr>
                      <a:r>
                        <a:rPr lang="ru-RU" sz="1600" dirty="0">
                          <a:solidFill>
                            <a:schemeClr val="accent1"/>
                          </a:solidFill>
                          <a:latin typeface="+mn-lt"/>
                          <a:ea typeface="Calibri"/>
                          <a:cs typeface="Calibri" pitchFamily="34" charset="0"/>
                        </a:rPr>
                        <a:t>Процентный доход по государственным и муниципальным эмиссионным ценным бумагам, условиями выпуска и обращения которых предусмотрено получение дохода в виде процентов. Но в зависимости от конкретного вида ценных бумаг может применяться также ставка 9 или 0% (п. 4 ст. 284, </a:t>
                      </a:r>
                      <a:r>
                        <a:rPr lang="ru-RU" sz="1600" dirty="0" err="1">
                          <a:solidFill>
                            <a:schemeClr val="accent1"/>
                          </a:solidFill>
                          <a:latin typeface="+mn-lt"/>
                          <a:ea typeface="Calibri"/>
                          <a:cs typeface="Calibri" pitchFamily="34" charset="0"/>
                        </a:rPr>
                        <a:t>пп</a:t>
                      </a:r>
                      <a:r>
                        <a:rPr lang="ru-RU" sz="1600" dirty="0">
                          <a:solidFill>
                            <a:schemeClr val="accent1"/>
                          </a:solidFill>
                          <a:latin typeface="+mn-lt"/>
                          <a:ea typeface="Calibri"/>
                          <a:cs typeface="Calibri" pitchFamily="34" charset="0"/>
                        </a:rPr>
                        <a:t>. 3 п. 1 ст. 309, п. 1 ст. 310 НК РФ)</a:t>
                      </a:r>
                    </a:p>
                    <a:p>
                      <a:pPr algn="ctr">
                        <a:lnSpc>
                          <a:spcPct val="115000"/>
                        </a:lnSpc>
                        <a:spcAft>
                          <a:spcPts val="0"/>
                        </a:spcAft>
                      </a:pPr>
                      <a:endParaRPr lang="ru-RU" sz="1600" dirty="0">
                        <a:solidFill>
                          <a:schemeClr val="accent1"/>
                        </a:solidFill>
                        <a:latin typeface="+mn-lt"/>
                        <a:ea typeface="Calibri"/>
                        <a:cs typeface="Calibri" pitchFamily="34" charset="0"/>
                      </a:endParaRPr>
                    </a:p>
                  </a:txBody>
                  <a:tcPr marL="43809" marR="43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4"/>
                  </a:ext>
                </a:extLst>
              </a:tr>
              <a:tr h="720907">
                <a:tc>
                  <a:txBody>
                    <a:bodyPr/>
                    <a:lstStyle/>
                    <a:p>
                      <a:pPr algn="ctr">
                        <a:lnSpc>
                          <a:spcPct val="115000"/>
                        </a:lnSpc>
                        <a:spcAft>
                          <a:spcPts val="0"/>
                        </a:spcAft>
                      </a:pPr>
                      <a:r>
                        <a:rPr lang="ru-RU" sz="1600" dirty="0">
                          <a:solidFill>
                            <a:schemeClr val="accent1"/>
                          </a:solidFill>
                          <a:latin typeface="+mn-lt"/>
                          <a:ea typeface="Calibri"/>
                          <a:cs typeface="Calibri" pitchFamily="34" charset="0"/>
                        </a:rPr>
                        <a:t>К доходам от выполнения работ (оказания услуг) в РФ для взаимозависимого лица (</a:t>
                      </a:r>
                      <a:r>
                        <a:rPr lang="ru-RU" sz="1600" dirty="0" err="1">
                          <a:solidFill>
                            <a:schemeClr val="accent1"/>
                          </a:solidFill>
                          <a:latin typeface="+mn-lt"/>
                          <a:ea typeface="Calibri"/>
                          <a:cs typeface="Calibri" pitchFamily="34" charset="0"/>
                        </a:rPr>
                        <a:t>пп</a:t>
                      </a:r>
                      <a:r>
                        <a:rPr lang="ru-RU" sz="1600" dirty="0">
                          <a:solidFill>
                            <a:schemeClr val="accent1"/>
                          </a:solidFill>
                          <a:latin typeface="+mn-lt"/>
                          <a:ea typeface="Calibri"/>
                          <a:cs typeface="Calibri" pitchFamily="34" charset="0"/>
                        </a:rPr>
                        <a:t>. 4 п. 2 ст. 284 НК РФ)</a:t>
                      </a:r>
                    </a:p>
                    <a:p>
                      <a:pPr algn="ctr">
                        <a:lnSpc>
                          <a:spcPct val="115000"/>
                        </a:lnSpc>
                        <a:spcAft>
                          <a:spcPts val="0"/>
                        </a:spcAft>
                      </a:pPr>
                      <a:endParaRPr lang="ru-RU" sz="1600" dirty="0">
                        <a:solidFill>
                          <a:schemeClr val="accent1"/>
                        </a:solidFill>
                        <a:latin typeface="+mn-lt"/>
                        <a:ea typeface="Calibri"/>
                        <a:cs typeface="Calibri" pitchFamily="34" charset="0"/>
                      </a:endParaRPr>
                    </a:p>
                  </a:txBody>
                  <a:tcPr marL="43809" marR="438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612272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7B632E6-F85D-44B0-E289-B5FB706BBB85}"/>
              </a:ext>
            </a:extLst>
          </p:cNvPr>
          <p:cNvSpPr txBox="1"/>
          <p:nvPr/>
        </p:nvSpPr>
        <p:spPr>
          <a:xfrm>
            <a:off x="599221" y="1577136"/>
            <a:ext cx="10624955"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1" name="Прямоугольник 10"/>
          <p:cNvSpPr/>
          <p:nvPr/>
        </p:nvSpPr>
        <p:spPr>
          <a:xfrm>
            <a:off x="327792" y="1718155"/>
            <a:ext cx="11192307" cy="707886"/>
          </a:xfrm>
          <a:prstGeom prst="rect">
            <a:avLst/>
          </a:prstGeom>
        </p:spPr>
        <p:txBody>
          <a:bodyPr wrap="square">
            <a:spAutoFit/>
          </a:bodyPr>
          <a:lstStyle/>
          <a:p>
            <a:pPr algn="just"/>
            <a:r>
              <a:rPr lang="ru-RU" sz="2000" b="1" dirty="0">
                <a:solidFill>
                  <a:schemeClr val="accent1"/>
                </a:solidFill>
                <a:cs typeface="Calibri" pitchFamily="34" charset="0"/>
              </a:rPr>
              <a:t>Федеральный инвестиционный вычет (ФИНВ) </a:t>
            </a:r>
            <a:r>
              <a:rPr lang="ru-RU" sz="2000" dirty="0">
                <a:solidFill>
                  <a:schemeClr val="accent1"/>
                </a:solidFill>
                <a:cs typeface="Calibri" pitchFamily="34" charset="0"/>
              </a:rPr>
              <a:t>–</a:t>
            </a:r>
            <a:r>
              <a:rPr lang="ru-RU" sz="2000" b="1" dirty="0">
                <a:solidFill>
                  <a:schemeClr val="accent1"/>
                </a:solidFill>
                <a:cs typeface="Calibri" pitchFamily="34" charset="0"/>
              </a:rPr>
              <a:t> </a:t>
            </a:r>
            <a:r>
              <a:rPr lang="ru-RU" sz="2000" dirty="0">
                <a:solidFill>
                  <a:schemeClr val="accent1"/>
                </a:solidFill>
                <a:cs typeface="Calibri" pitchFamily="34" charset="0"/>
              </a:rPr>
              <a:t>это определенные расходы, которые уменьшают сумму налога (авансового платежа) в федеральный бюджет. </a:t>
            </a:r>
          </a:p>
        </p:txBody>
      </p:sp>
      <p:sp>
        <p:nvSpPr>
          <p:cNvPr id="13" name="Прямоугольник 12"/>
          <p:cNvSpPr/>
          <p:nvPr/>
        </p:nvSpPr>
        <p:spPr>
          <a:xfrm>
            <a:off x="390093" y="3829038"/>
            <a:ext cx="11375136" cy="2131353"/>
          </a:xfrm>
          <a:prstGeom prst="rect">
            <a:avLst/>
          </a:prstGeom>
        </p:spPr>
        <p:txBody>
          <a:bodyPr wrap="square">
            <a:spAutoFit/>
          </a:bodyPr>
          <a:lstStyle/>
          <a:p>
            <a:pPr algn="just"/>
            <a:r>
              <a:rPr lang="ru-RU" sz="2000" b="1" dirty="0">
                <a:solidFill>
                  <a:schemeClr val="accent1"/>
                </a:solidFill>
                <a:cs typeface="Calibri" pitchFamily="34" charset="0"/>
              </a:rPr>
              <a:t>Правительство РФ определяет (п. 3 ст. 286.2 НК РФ):</a:t>
            </a:r>
          </a:p>
          <a:p>
            <a:pPr marL="358775" indent="-271463" algn="just">
              <a:spcBef>
                <a:spcPts val="300"/>
              </a:spcBef>
              <a:buFont typeface="Arial" pitchFamily="34" charset="0"/>
              <a:buChar char="•"/>
            </a:pPr>
            <a:r>
              <a:rPr lang="ru-RU" sz="2000" dirty="0">
                <a:solidFill>
                  <a:schemeClr val="accent1"/>
                </a:solidFill>
                <a:cs typeface="Calibri" pitchFamily="34" charset="0"/>
              </a:rPr>
              <a:t>категории налогоплательщиков, которые могут применять ФИНВ;</a:t>
            </a:r>
          </a:p>
          <a:p>
            <a:pPr marL="358775" indent="-271463" algn="just">
              <a:spcBef>
                <a:spcPts val="300"/>
              </a:spcBef>
              <a:buFont typeface="Arial" pitchFamily="34" charset="0"/>
              <a:buChar char="•"/>
            </a:pPr>
            <a:r>
              <a:rPr lang="ru-RU" sz="2000" dirty="0">
                <a:solidFill>
                  <a:schemeClr val="accent1"/>
                </a:solidFill>
                <a:cs typeface="Calibri" pitchFamily="34" charset="0"/>
              </a:rPr>
              <a:t>характеристики группы, в которую входят лица, имеющие право на вычет;</a:t>
            </a:r>
          </a:p>
          <a:p>
            <a:pPr marL="358775" indent="-271463" algn="just">
              <a:spcBef>
                <a:spcPts val="300"/>
              </a:spcBef>
              <a:buFont typeface="Arial" pitchFamily="34" charset="0"/>
              <a:buChar char="•"/>
            </a:pPr>
            <a:r>
              <a:rPr lang="ru-RU" sz="2000" dirty="0">
                <a:solidFill>
                  <a:schemeClr val="accent1"/>
                </a:solidFill>
                <a:cs typeface="Calibri" pitchFamily="34" charset="0"/>
              </a:rPr>
              <a:t>категории объектов ОС и НМА, к которым он применяется;</a:t>
            </a:r>
          </a:p>
          <a:p>
            <a:pPr marL="358775" indent="-271463" algn="just">
              <a:spcBef>
                <a:spcPts val="300"/>
              </a:spcBef>
              <a:buFont typeface="Arial" pitchFamily="34" charset="0"/>
              <a:buChar char="•"/>
            </a:pPr>
            <a:r>
              <a:rPr lang="ru-RU" sz="2000" dirty="0">
                <a:solidFill>
                  <a:schemeClr val="accent1"/>
                </a:solidFill>
                <a:cs typeface="Calibri" pitchFamily="34" charset="0"/>
              </a:rPr>
              <a:t>порядок и условия применения вычета;</a:t>
            </a:r>
          </a:p>
          <a:p>
            <a:pPr marL="358775" indent="-271463" algn="just">
              <a:spcBef>
                <a:spcPts val="300"/>
              </a:spcBef>
              <a:buFont typeface="Arial" pitchFamily="34" charset="0"/>
              <a:buChar char="•"/>
            </a:pPr>
            <a:r>
              <a:rPr lang="ru-RU" sz="2000" dirty="0">
                <a:solidFill>
                  <a:schemeClr val="accent1"/>
                </a:solidFill>
                <a:cs typeface="Calibri" pitchFamily="34" charset="0"/>
              </a:rPr>
              <a:t>порядок определения его величины.</a:t>
            </a:r>
          </a:p>
        </p:txBody>
      </p:sp>
      <p:sp>
        <p:nvSpPr>
          <p:cNvPr id="14" name="Прямоугольник 13"/>
          <p:cNvSpPr/>
          <p:nvPr/>
        </p:nvSpPr>
        <p:spPr>
          <a:xfrm>
            <a:off x="390093" y="2785211"/>
            <a:ext cx="11192307" cy="707886"/>
          </a:xfrm>
          <a:prstGeom prst="rect">
            <a:avLst/>
          </a:prstGeom>
        </p:spPr>
        <p:txBody>
          <a:bodyPr wrap="square">
            <a:spAutoFit/>
          </a:bodyPr>
          <a:lstStyle/>
          <a:p>
            <a:pPr algn="just"/>
            <a:r>
              <a:rPr lang="ru-RU" sz="2000" dirty="0">
                <a:solidFill>
                  <a:schemeClr val="accent1"/>
                </a:solidFill>
                <a:cs typeface="Calibri" pitchFamily="34" charset="0"/>
              </a:rPr>
              <a:t>ФИНВ могут воспользоваться плательщики налога на прибыль, которые </a:t>
            </a:r>
            <a:r>
              <a:rPr lang="ru-RU" sz="2000" b="1" dirty="0">
                <a:solidFill>
                  <a:schemeClr val="accent1"/>
                </a:solidFill>
                <a:cs typeface="Calibri" pitchFamily="34" charset="0"/>
              </a:rPr>
              <a:t>исчисляют налог в федеральный бюджет по ставке 8% в 2025–2030 годах.</a:t>
            </a:r>
          </a:p>
        </p:txBody>
      </p:sp>
      <p:sp>
        <p:nvSpPr>
          <p:cNvPr id="17" name="TextBox 16">
            <a:extLst>
              <a:ext uri="{FF2B5EF4-FFF2-40B4-BE49-F238E27FC236}">
                <a16:creationId xmlns:a16="http://schemas.microsoft.com/office/drawing/2014/main" id="{FFEE596B-A331-10BD-7E7A-8EF49DE36EE6}"/>
              </a:ext>
            </a:extLst>
          </p:cNvPr>
          <p:cNvSpPr txBox="1"/>
          <p:nvPr/>
        </p:nvSpPr>
        <p:spPr>
          <a:xfrm>
            <a:off x="479376" y="548680"/>
            <a:ext cx="8130208" cy="954107"/>
          </a:xfrm>
          <a:prstGeom prst="rect">
            <a:avLst/>
          </a:prstGeom>
          <a:noFill/>
        </p:spPr>
        <p:txBody>
          <a:bodyPr wrap="square">
            <a:spAutoFit/>
          </a:bodyPr>
          <a:lstStyle/>
          <a:p>
            <a:r>
              <a:rPr lang="ru-RU" sz="2800" b="1" dirty="0">
                <a:solidFill>
                  <a:schemeClr val="accent1"/>
                </a:solidFill>
                <a:cs typeface="Times New Roman" pitchFamily="18" charset="0"/>
              </a:rPr>
              <a:t>Федеральный инвестиционный вычет </a:t>
            </a:r>
          </a:p>
          <a:p>
            <a:r>
              <a:rPr lang="ru-RU" sz="2800" b="1" dirty="0">
                <a:solidFill>
                  <a:schemeClr val="accent1"/>
                </a:solidFill>
                <a:cs typeface="Times New Roman" pitchFamily="18" charset="0"/>
              </a:rPr>
              <a:t> </a:t>
            </a:r>
          </a:p>
        </p:txBody>
      </p:sp>
    </p:spTree>
    <p:extLst>
      <p:ext uri="{BB962C8B-B14F-4D97-AF65-F5344CB8AC3E}">
        <p14:creationId xmlns:p14="http://schemas.microsoft.com/office/powerpoint/2010/main" val="353575703"/>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7B632E6-F85D-44B0-E289-B5FB706BBB85}"/>
              </a:ext>
            </a:extLst>
          </p:cNvPr>
          <p:cNvSpPr txBox="1"/>
          <p:nvPr/>
        </p:nvSpPr>
        <p:spPr>
          <a:xfrm>
            <a:off x="645228" y="1922192"/>
            <a:ext cx="10624955"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3" name="Прямоугольник 12"/>
          <p:cNvSpPr/>
          <p:nvPr/>
        </p:nvSpPr>
        <p:spPr>
          <a:xfrm>
            <a:off x="551384" y="1484784"/>
            <a:ext cx="10769601" cy="3631763"/>
          </a:xfrm>
          <a:prstGeom prst="rect">
            <a:avLst/>
          </a:prstGeom>
        </p:spPr>
        <p:txBody>
          <a:bodyPr wrap="square">
            <a:spAutoFit/>
          </a:bodyPr>
          <a:lstStyle/>
          <a:p>
            <a:pPr algn="just"/>
            <a:r>
              <a:rPr lang="ru-RU" sz="2400" b="1" dirty="0">
                <a:solidFill>
                  <a:schemeClr val="accent1"/>
                </a:solidFill>
                <a:cs typeface="Calibri" pitchFamily="34" charset="0"/>
              </a:rPr>
              <a:t>Кто не может применять федеральный инвестиционный налоговый вычет</a:t>
            </a:r>
          </a:p>
          <a:p>
            <a:pPr algn="just"/>
            <a:r>
              <a:rPr lang="ru-RU" sz="2400" b="1" dirty="0">
                <a:solidFill>
                  <a:schemeClr val="accent1"/>
                </a:solidFill>
                <a:cs typeface="Calibri" pitchFamily="34" charset="0"/>
              </a:rPr>
              <a:t>(п. 10 ст. 286.2 НК РФ):</a:t>
            </a:r>
          </a:p>
          <a:p>
            <a:pPr marL="285750" indent="-285750" algn="just">
              <a:spcBef>
                <a:spcPts val="600"/>
              </a:spcBef>
              <a:buFont typeface="Arial" pitchFamily="34" charset="0"/>
              <a:buChar char="•"/>
            </a:pPr>
            <a:r>
              <a:rPr lang="ru-RU" sz="2400" dirty="0">
                <a:solidFill>
                  <a:schemeClr val="accent1"/>
                </a:solidFill>
                <a:cs typeface="Calibri" pitchFamily="34" charset="0"/>
              </a:rPr>
              <a:t>иностранные организации – налоговые резиденты РФ;</a:t>
            </a:r>
          </a:p>
          <a:p>
            <a:pPr marL="285750" indent="-285750" algn="just">
              <a:spcBef>
                <a:spcPts val="600"/>
              </a:spcBef>
              <a:buFont typeface="Arial" pitchFamily="34" charset="0"/>
              <a:buChar char="•"/>
            </a:pPr>
            <a:r>
              <a:rPr lang="ru-RU" sz="2400" dirty="0">
                <a:solidFill>
                  <a:schemeClr val="accent1"/>
                </a:solidFill>
                <a:cs typeface="Calibri" pitchFamily="34" charset="0"/>
              </a:rPr>
              <a:t>участники соглашений о защите и поощрении капиталовложений;</a:t>
            </a:r>
          </a:p>
          <a:p>
            <a:pPr marL="285750" indent="-285750" algn="just">
              <a:spcBef>
                <a:spcPts val="600"/>
              </a:spcBef>
              <a:buFont typeface="Arial" pitchFamily="34" charset="0"/>
              <a:buChar char="•"/>
            </a:pPr>
            <a:r>
              <a:rPr lang="ru-RU" sz="2400" dirty="0">
                <a:solidFill>
                  <a:schemeClr val="accent1"/>
                </a:solidFill>
                <a:cs typeface="Calibri" pitchFamily="34" charset="0"/>
              </a:rPr>
              <a:t>кредитные организации;</a:t>
            </a:r>
          </a:p>
          <a:p>
            <a:pPr marL="285750" indent="-285750" algn="just">
              <a:spcBef>
                <a:spcPts val="600"/>
              </a:spcBef>
              <a:buFont typeface="Arial" pitchFamily="34" charset="0"/>
              <a:buChar char="•"/>
            </a:pPr>
            <a:r>
              <a:rPr lang="ru-RU" sz="2400" dirty="0">
                <a:solidFill>
                  <a:schemeClr val="accent1"/>
                </a:solidFill>
                <a:cs typeface="Calibri" pitchFamily="34" charset="0"/>
              </a:rPr>
              <a:t>организации – производители некоторых подакцизных товаров (например, пива с долей этилового спирта до 0,5% включительно, табачной продукции, табака и табачных изделий для потребления путем нагревания).</a:t>
            </a:r>
          </a:p>
          <a:p>
            <a:pPr>
              <a:buFont typeface="Arial" pitchFamily="34" charset="0"/>
              <a:buChar char="•"/>
            </a:pPr>
            <a:endParaRPr lang="ru-RU" b="1" dirty="0">
              <a:solidFill>
                <a:schemeClr val="accent1"/>
              </a:solidFill>
              <a:cs typeface="Arial" pitchFamily="34" charset="0"/>
            </a:endParaRPr>
          </a:p>
        </p:txBody>
      </p:sp>
      <p:sp>
        <p:nvSpPr>
          <p:cNvPr id="14" name="TextBox 13">
            <a:extLst>
              <a:ext uri="{FF2B5EF4-FFF2-40B4-BE49-F238E27FC236}">
                <a16:creationId xmlns:a16="http://schemas.microsoft.com/office/drawing/2014/main" id="{FFEE596B-A331-10BD-7E7A-8EF49DE36EE6}"/>
              </a:ext>
            </a:extLst>
          </p:cNvPr>
          <p:cNvSpPr txBox="1"/>
          <p:nvPr/>
        </p:nvSpPr>
        <p:spPr>
          <a:xfrm>
            <a:off x="479376" y="332656"/>
            <a:ext cx="8130208" cy="954107"/>
          </a:xfrm>
          <a:prstGeom prst="rect">
            <a:avLst/>
          </a:prstGeom>
          <a:noFill/>
        </p:spPr>
        <p:txBody>
          <a:bodyPr wrap="square">
            <a:spAutoFit/>
          </a:bodyPr>
          <a:lstStyle/>
          <a:p>
            <a:r>
              <a:rPr lang="ru-RU" sz="2800" b="1" dirty="0">
                <a:solidFill>
                  <a:schemeClr val="accent1"/>
                </a:solidFill>
                <a:cs typeface="Times New Roman" pitchFamily="18" charset="0"/>
              </a:rPr>
              <a:t>Федеральный инвестиционный вычет </a:t>
            </a:r>
          </a:p>
          <a:p>
            <a:r>
              <a:rPr lang="ru-RU" sz="2800" b="1" dirty="0">
                <a:solidFill>
                  <a:schemeClr val="accent1"/>
                </a:solidFill>
                <a:cs typeface="Times New Roman" pitchFamily="18" charset="0"/>
              </a:rPr>
              <a:t> </a:t>
            </a:r>
          </a:p>
        </p:txBody>
      </p:sp>
    </p:spTree>
    <p:extLst>
      <p:ext uri="{BB962C8B-B14F-4D97-AF65-F5344CB8AC3E}">
        <p14:creationId xmlns:p14="http://schemas.microsoft.com/office/powerpoint/2010/main" val="353575703"/>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7B632E6-F85D-44B0-E289-B5FB706BBB85}"/>
              </a:ext>
            </a:extLst>
          </p:cNvPr>
          <p:cNvSpPr txBox="1"/>
          <p:nvPr/>
        </p:nvSpPr>
        <p:spPr>
          <a:xfrm>
            <a:off x="645228" y="1922192"/>
            <a:ext cx="10624955"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1" name="Прямоугольник 10"/>
          <p:cNvSpPr/>
          <p:nvPr/>
        </p:nvSpPr>
        <p:spPr>
          <a:xfrm>
            <a:off x="195072" y="1407009"/>
            <a:ext cx="11533632" cy="1815882"/>
          </a:xfrm>
          <a:prstGeom prst="rect">
            <a:avLst/>
          </a:prstGeom>
        </p:spPr>
        <p:txBody>
          <a:bodyPr wrap="square">
            <a:spAutoFit/>
          </a:bodyPr>
          <a:lstStyle/>
          <a:p>
            <a:endParaRPr lang="ru-RU" sz="1400" b="1" dirty="0"/>
          </a:p>
          <a:p>
            <a:pPr>
              <a:buFont typeface="Arial" pitchFamily="34" charset="0"/>
              <a:buChar char="•"/>
            </a:pPr>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p:txBody>
      </p:sp>
      <p:sp>
        <p:nvSpPr>
          <p:cNvPr id="14" name="TextBox 13">
            <a:extLst>
              <a:ext uri="{FF2B5EF4-FFF2-40B4-BE49-F238E27FC236}">
                <a16:creationId xmlns:a16="http://schemas.microsoft.com/office/drawing/2014/main" id="{FFEE596B-A331-10BD-7E7A-8EF49DE36EE6}"/>
              </a:ext>
            </a:extLst>
          </p:cNvPr>
          <p:cNvSpPr txBox="1"/>
          <p:nvPr/>
        </p:nvSpPr>
        <p:spPr>
          <a:xfrm>
            <a:off x="623392" y="530181"/>
            <a:ext cx="11568609" cy="523220"/>
          </a:xfrm>
          <a:prstGeom prst="rect">
            <a:avLst/>
          </a:prstGeom>
          <a:noFill/>
        </p:spPr>
        <p:txBody>
          <a:bodyPr wrap="square">
            <a:spAutoFit/>
          </a:bodyPr>
          <a:lstStyle/>
          <a:p>
            <a:r>
              <a:rPr lang="ru-RU" altLang="ru-RU" sz="2800" b="1" dirty="0">
                <a:solidFill>
                  <a:schemeClr val="accent1"/>
                </a:solidFill>
                <a:latin typeface="Calibri" pitchFamily="34" charset="0"/>
                <a:cs typeface="Calibri" pitchFamily="34" charset="0"/>
              </a:rPr>
              <a:t>Кто может применять?</a:t>
            </a:r>
          </a:p>
        </p:txBody>
      </p:sp>
      <p:sp>
        <p:nvSpPr>
          <p:cNvPr id="13" name="Прямоугольник 12"/>
          <p:cNvSpPr/>
          <p:nvPr/>
        </p:nvSpPr>
        <p:spPr>
          <a:xfrm>
            <a:off x="695400" y="6021288"/>
            <a:ext cx="9854223" cy="461665"/>
          </a:xfrm>
          <a:prstGeom prst="rect">
            <a:avLst/>
          </a:prstGeom>
        </p:spPr>
        <p:txBody>
          <a:bodyPr wrap="square">
            <a:spAutoFit/>
          </a:bodyPr>
          <a:lstStyle/>
          <a:p>
            <a:r>
              <a:rPr lang="ru-RU" sz="2400" b="1" dirty="0">
                <a:solidFill>
                  <a:schemeClr val="accent1"/>
                </a:solidFill>
              </a:rPr>
              <a:t>Постановление Правительства РФ от 28.11.2024 N 1638</a:t>
            </a:r>
          </a:p>
        </p:txBody>
      </p:sp>
      <p:sp>
        <p:nvSpPr>
          <p:cNvPr id="12" name="Прямоугольник 11"/>
          <p:cNvSpPr/>
          <p:nvPr/>
        </p:nvSpPr>
        <p:spPr>
          <a:xfrm>
            <a:off x="623392" y="1052736"/>
            <a:ext cx="11016885" cy="4708981"/>
          </a:xfrm>
          <a:prstGeom prst="rect">
            <a:avLst/>
          </a:prstGeom>
        </p:spPr>
        <p:txBody>
          <a:bodyPr wrap="square">
            <a:spAutoFit/>
          </a:bodyPr>
          <a:lstStyle/>
          <a:p>
            <a:pPr algn="just"/>
            <a:r>
              <a:rPr lang="ru-RU" sz="2000" dirty="0">
                <a:solidFill>
                  <a:schemeClr val="accent1"/>
                </a:solidFill>
              </a:rPr>
              <a:t>1. Все виды экономической деятельности, включенные в раздел </a:t>
            </a:r>
            <a:r>
              <a:rPr lang="ru-RU" sz="2000" b="1" dirty="0">
                <a:solidFill>
                  <a:schemeClr val="accent1"/>
                </a:solidFill>
              </a:rPr>
              <a:t>"Добыча полезных ископаемых".</a:t>
            </a:r>
          </a:p>
          <a:p>
            <a:pPr algn="just"/>
            <a:r>
              <a:rPr lang="ru-RU" sz="2000" dirty="0">
                <a:solidFill>
                  <a:schemeClr val="accent1"/>
                </a:solidFill>
              </a:rPr>
              <a:t>2. Все виды экономической деятельности, включенные в раздел </a:t>
            </a:r>
            <a:r>
              <a:rPr lang="ru-RU" sz="2000" b="1" dirty="0">
                <a:solidFill>
                  <a:schemeClr val="accent1"/>
                </a:solidFill>
              </a:rPr>
              <a:t>"Обрабатывающие производства", </a:t>
            </a:r>
            <a:r>
              <a:rPr lang="ru-RU" sz="2000" dirty="0">
                <a:solidFill>
                  <a:schemeClr val="accent1"/>
                </a:solidFill>
              </a:rPr>
              <a:t>за исключением классов "Производство пищевых продуктов", "Производство напитков", "Производство табачных изделий".</a:t>
            </a:r>
          </a:p>
          <a:p>
            <a:pPr algn="just"/>
            <a:r>
              <a:rPr lang="ru-RU" sz="2000" dirty="0">
                <a:solidFill>
                  <a:schemeClr val="accent1"/>
                </a:solidFill>
              </a:rPr>
              <a:t>3. Все виды экономической деятельности, включенные в раздел </a:t>
            </a:r>
            <a:r>
              <a:rPr lang="ru-RU" sz="2000" b="1" dirty="0">
                <a:solidFill>
                  <a:schemeClr val="accent1"/>
                </a:solidFill>
              </a:rPr>
              <a:t>"Обеспечение электрической энергией, газом и паром; кондиционирование воздуха".</a:t>
            </a:r>
          </a:p>
          <a:p>
            <a:pPr algn="just"/>
            <a:r>
              <a:rPr lang="ru-RU" sz="2000" dirty="0">
                <a:solidFill>
                  <a:schemeClr val="accent1"/>
                </a:solidFill>
              </a:rPr>
              <a:t>4. Все виды экономической деятельности, включенные в раздел "</a:t>
            </a:r>
            <a:r>
              <a:rPr lang="ru-RU" sz="2000" b="1" dirty="0">
                <a:solidFill>
                  <a:schemeClr val="accent1"/>
                </a:solidFill>
              </a:rPr>
              <a:t>Деятельность гостиниц и предприятий общественного питания".</a:t>
            </a:r>
          </a:p>
          <a:p>
            <a:pPr algn="just"/>
            <a:r>
              <a:rPr lang="ru-RU" sz="2000" dirty="0">
                <a:solidFill>
                  <a:schemeClr val="accent1"/>
                </a:solidFill>
              </a:rPr>
              <a:t>5. Все виды экономической деятельности, включенные в класс </a:t>
            </a:r>
            <a:r>
              <a:rPr lang="ru-RU" sz="2000" b="1" dirty="0">
                <a:solidFill>
                  <a:schemeClr val="accent1"/>
                </a:solidFill>
              </a:rPr>
              <a:t>"Научные исследования и разработки".</a:t>
            </a:r>
          </a:p>
          <a:p>
            <a:pPr algn="just"/>
            <a:r>
              <a:rPr lang="ru-RU" sz="2000" dirty="0">
                <a:solidFill>
                  <a:schemeClr val="accent1"/>
                </a:solidFill>
              </a:rPr>
              <a:t>6. Все виды экономической деятельности, включенные в класс </a:t>
            </a:r>
            <a:r>
              <a:rPr lang="ru-RU" sz="2000" b="1" dirty="0">
                <a:solidFill>
                  <a:schemeClr val="accent1"/>
                </a:solidFill>
              </a:rPr>
              <a:t>"Деятельность в сфере телекоммуникаций".</a:t>
            </a:r>
          </a:p>
          <a:p>
            <a:pPr algn="just"/>
            <a:r>
              <a:rPr lang="ru-RU" sz="2000" dirty="0">
                <a:solidFill>
                  <a:schemeClr val="accent1"/>
                </a:solidFill>
              </a:rPr>
              <a:t>7. Деятельность по обработке данных, предоставление услуг по размещению информации и связанная с этим деятельность, включенная в класс "Деятельность в области информационных технологий".</a:t>
            </a:r>
          </a:p>
        </p:txBody>
      </p:sp>
    </p:spTree>
    <p:extLst>
      <p:ext uri="{BB962C8B-B14F-4D97-AF65-F5344CB8AC3E}">
        <p14:creationId xmlns:p14="http://schemas.microsoft.com/office/powerpoint/2010/main" val="353575703"/>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7B632E6-F85D-44B0-E289-B5FB706BBB85}"/>
              </a:ext>
            </a:extLst>
          </p:cNvPr>
          <p:cNvSpPr txBox="1"/>
          <p:nvPr/>
        </p:nvSpPr>
        <p:spPr>
          <a:xfrm>
            <a:off x="645228" y="1922193"/>
            <a:ext cx="10624955" cy="3416320"/>
          </a:xfrm>
          <a:prstGeom prst="rect">
            <a:avLst/>
          </a:prstGeom>
          <a:noFill/>
        </p:spPr>
        <p:txBody>
          <a:bodyPr wrap="square">
            <a:spAutoFit/>
          </a:bodyPr>
          <a:lstStyle/>
          <a:p>
            <a:pPr algn="just">
              <a:buFont typeface="Arial" pitchFamily="34" charset="0"/>
              <a:buChar char="•"/>
            </a:pPr>
            <a:r>
              <a:rPr lang="ru-RU" sz="2400" dirty="0">
                <a:solidFill>
                  <a:schemeClr val="accent1"/>
                </a:solidFill>
              </a:rPr>
              <a:t>размер федерального инвестиционного налогового вычета текущего налогового (отчетного) периода </a:t>
            </a:r>
            <a:r>
              <a:rPr lang="ru-RU" sz="2400" b="1" dirty="0">
                <a:solidFill>
                  <a:schemeClr val="accent1"/>
                </a:solidFill>
              </a:rPr>
              <a:t>составляет 3%</a:t>
            </a:r>
          </a:p>
          <a:p>
            <a:pPr algn="just">
              <a:buFont typeface="Arial" pitchFamily="34" charset="0"/>
              <a:buChar char="•"/>
            </a:pPr>
            <a:endParaRPr lang="ru-RU" sz="2400" dirty="0">
              <a:solidFill>
                <a:schemeClr val="accent1"/>
              </a:solidFill>
            </a:endParaRPr>
          </a:p>
          <a:p>
            <a:pPr algn="just">
              <a:buFont typeface="Arial" pitchFamily="34" charset="0"/>
              <a:buChar char="•"/>
            </a:pPr>
            <a:r>
              <a:rPr lang="ru-RU" sz="2400" dirty="0">
                <a:solidFill>
                  <a:schemeClr val="accent1"/>
                </a:solidFill>
              </a:rPr>
              <a:t>переносить не учтенные расходы можно в течение 10 лет</a:t>
            </a:r>
          </a:p>
          <a:p>
            <a:pPr algn="just">
              <a:buFont typeface="Arial" pitchFamily="34" charset="0"/>
              <a:buChar char="•"/>
            </a:pPr>
            <a:endParaRPr lang="ru-RU" sz="2400" dirty="0">
              <a:solidFill>
                <a:schemeClr val="accent1"/>
              </a:solidFill>
            </a:endParaRPr>
          </a:p>
          <a:p>
            <a:pPr algn="just">
              <a:buFont typeface="Arial" pitchFamily="34" charset="0"/>
              <a:buChar char="•"/>
            </a:pPr>
            <a:r>
              <a:rPr lang="ru-RU" sz="2400" dirty="0">
                <a:solidFill>
                  <a:schemeClr val="accent1"/>
                </a:solidFill>
              </a:rPr>
              <a:t>решение о применении или неприменении федерального инвестиционного налогового вычета принимается налогоплательщиком в отношении конкретного объекта основных средств, амортизируемого нематериального актива.</a:t>
            </a:r>
          </a:p>
        </p:txBody>
      </p:sp>
      <p:sp>
        <p:nvSpPr>
          <p:cNvPr id="11" name="Прямоугольник 10"/>
          <p:cNvSpPr/>
          <p:nvPr/>
        </p:nvSpPr>
        <p:spPr>
          <a:xfrm>
            <a:off x="195072" y="1407009"/>
            <a:ext cx="11533632" cy="1815882"/>
          </a:xfrm>
          <a:prstGeom prst="rect">
            <a:avLst/>
          </a:prstGeom>
        </p:spPr>
        <p:txBody>
          <a:bodyPr wrap="square">
            <a:spAutoFit/>
          </a:bodyPr>
          <a:lstStyle/>
          <a:p>
            <a:endParaRPr lang="ru-RU" sz="1400" b="1" dirty="0"/>
          </a:p>
          <a:p>
            <a:pPr>
              <a:buFont typeface="Arial" pitchFamily="34" charset="0"/>
              <a:buChar char="•"/>
            </a:pPr>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p:txBody>
      </p:sp>
      <p:sp>
        <p:nvSpPr>
          <p:cNvPr id="14" name="TextBox 13">
            <a:extLst>
              <a:ext uri="{FF2B5EF4-FFF2-40B4-BE49-F238E27FC236}">
                <a16:creationId xmlns:a16="http://schemas.microsoft.com/office/drawing/2014/main" id="{FFEE596B-A331-10BD-7E7A-8EF49DE36EE6}"/>
              </a:ext>
            </a:extLst>
          </p:cNvPr>
          <p:cNvSpPr txBox="1"/>
          <p:nvPr/>
        </p:nvSpPr>
        <p:spPr>
          <a:xfrm>
            <a:off x="695400" y="476672"/>
            <a:ext cx="9201777" cy="954107"/>
          </a:xfrm>
          <a:prstGeom prst="rect">
            <a:avLst/>
          </a:prstGeom>
          <a:noFill/>
        </p:spPr>
        <p:txBody>
          <a:bodyPr wrap="square">
            <a:spAutoFit/>
          </a:bodyPr>
          <a:lstStyle/>
          <a:p>
            <a:r>
              <a:rPr lang="ru-RU" sz="2800" b="1" dirty="0">
                <a:solidFill>
                  <a:schemeClr val="accent1"/>
                </a:solidFill>
                <a:cs typeface="Times New Roman" pitchFamily="18" charset="0"/>
              </a:rPr>
              <a:t>О параметрах применения федерального инвестиционного налогового вычета</a:t>
            </a:r>
          </a:p>
        </p:txBody>
      </p:sp>
      <p:sp>
        <p:nvSpPr>
          <p:cNvPr id="13" name="Прямоугольник 12"/>
          <p:cNvSpPr/>
          <p:nvPr/>
        </p:nvSpPr>
        <p:spPr>
          <a:xfrm>
            <a:off x="767408" y="5733256"/>
            <a:ext cx="9884637" cy="461665"/>
          </a:xfrm>
          <a:prstGeom prst="rect">
            <a:avLst/>
          </a:prstGeom>
        </p:spPr>
        <p:txBody>
          <a:bodyPr wrap="square">
            <a:spAutoFit/>
          </a:bodyPr>
          <a:lstStyle/>
          <a:p>
            <a:r>
              <a:rPr lang="ru-RU" sz="2400" b="1" dirty="0">
                <a:solidFill>
                  <a:schemeClr val="accent1"/>
                </a:solidFill>
              </a:rPr>
              <a:t>Постановление Правительства РФ от 28.11.2024 N 1638</a:t>
            </a:r>
          </a:p>
        </p:txBody>
      </p:sp>
    </p:spTree>
    <p:extLst>
      <p:ext uri="{BB962C8B-B14F-4D97-AF65-F5344CB8AC3E}">
        <p14:creationId xmlns:p14="http://schemas.microsoft.com/office/powerpoint/2010/main" val="353575703"/>
      </p:ext>
    </p:extLst>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7B632E6-F85D-44B0-E289-B5FB706BBB85}"/>
              </a:ext>
            </a:extLst>
          </p:cNvPr>
          <p:cNvSpPr txBox="1"/>
          <p:nvPr/>
        </p:nvSpPr>
        <p:spPr>
          <a:xfrm>
            <a:off x="645228" y="1922192"/>
            <a:ext cx="10624955"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3" name="Прямоугольник 12"/>
          <p:cNvSpPr/>
          <p:nvPr/>
        </p:nvSpPr>
        <p:spPr>
          <a:xfrm>
            <a:off x="479376" y="1484784"/>
            <a:ext cx="11246788" cy="3847207"/>
          </a:xfrm>
          <a:prstGeom prst="rect">
            <a:avLst/>
          </a:prstGeom>
        </p:spPr>
        <p:txBody>
          <a:bodyPr wrap="square">
            <a:spAutoFit/>
          </a:bodyPr>
          <a:lstStyle/>
          <a:p>
            <a:pPr algn="just"/>
            <a:r>
              <a:rPr lang="ru-RU" sz="2400" b="1" dirty="0">
                <a:solidFill>
                  <a:schemeClr val="accent1"/>
                </a:solidFill>
                <a:cs typeface="Calibri" pitchFamily="34" charset="0"/>
              </a:rPr>
              <a:t>К  каким расходам можно применить федеральный инвестиционный налоговый вычет (</a:t>
            </a:r>
            <a:r>
              <a:rPr lang="ru-RU" sz="2400" b="1" dirty="0" err="1">
                <a:solidFill>
                  <a:schemeClr val="accent1"/>
                </a:solidFill>
                <a:cs typeface="Calibri" pitchFamily="34" charset="0"/>
              </a:rPr>
              <a:t>пп</a:t>
            </a:r>
            <a:r>
              <a:rPr lang="ru-RU" sz="2400" b="1" dirty="0">
                <a:solidFill>
                  <a:schemeClr val="accent1"/>
                </a:solidFill>
                <a:cs typeface="Calibri" pitchFamily="34" charset="0"/>
              </a:rPr>
              <a:t>. 1, 4 ст. 286.2 НК РФ):</a:t>
            </a:r>
          </a:p>
          <a:p>
            <a:pPr algn="just"/>
            <a:endParaRPr lang="ru-RU" sz="2400" b="1" dirty="0">
              <a:solidFill>
                <a:schemeClr val="accent1"/>
              </a:solidFill>
              <a:cs typeface="Calibri" pitchFamily="34" charset="0"/>
            </a:endParaRPr>
          </a:p>
          <a:p>
            <a:pPr marL="285750" indent="-285750" algn="just">
              <a:spcBef>
                <a:spcPts val="400"/>
              </a:spcBef>
              <a:buFont typeface="Arial" pitchFamily="34" charset="0"/>
              <a:buChar char="•"/>
            </a:pPr>
            <a:r>
              <a:rPr lang="ru-RU" sz="2400" dirty="0">
                <a:solidFill>
                  <a:schemeClr val="accent1"/>
                </a:solidFill>
                <a:cs typeface="Calibri" pitchFamily="34" charset="0"/>
              </a:rPr>
              <a:t>на приобретение, сооружение, изготовление, доставку ОС и доведение его до состояния, пригодного к использованию;</a:t>
            </a:r>
          </a:p>
          <a:p>
            <a:pPr marL="285750" indent="-285750" algn="just">
              <a:spcBef>
                <a:spcPts val="400"/>
              </a:spcBef>
              <a:buFont typeface="Arial" pitchFamily="34" charset="0"/>
              <a:buChar char="•"/>
            </a:pPr>
            <a:r>
              <a:rPr lang="ru-RU" sz="2400" dirty="0">
                <a:solidFill>
                  <a:schemeClr val="accent1"/>
                </a:solidFill>
                <a:cs typeface="Calibri" pitchFamily="34" charset="0"/>
              </a:rPr>
              <a:t>приобретение (создание) НМА и доведение его до состояния, пригодного к использованию;</a:t>
            </a:r>
          </a:p>
          <a:p>
            <a:pPr marL="285750" indent="-285750" algn="just">
              <a:spcBef>
                <a:spcPts val="400"/>
              </a:spcBef>
              <a:buFont typeface="Arial" pitchFamily="34" charset="0"/>
              <a:buChar char="•"/>
            </a:pPr>
            <a:r>
              <a:rPr lang="ru-RU" sz="2400" dirty="0">
                <a:solidFill>
                  <a:schemeClr val="accent1"/>
                </a:solidFill>
                <a:cs typeface="Calibri" pitchFamily="34" charset="0"/>
              </a:rPr>
              <a:t>достройку, дооборудование, реконструкцию, модернизацию, техническое перевооружение таких ОС и (или) НМА (кроме частичной ликвидации).</a:t>
            </a:r>
          </a:p>
          <a:p>
            <a:pPr algn="just">
              <a:buFont typeface="Arial" pitchFamily="34" charset="0"/>
              <a:buChar char="•"/>
            </a:pPr>
            <a:endParaRPr lang="ru-RU" b="1" dirty="0">
              <a:solidFill>
                <a:schemeClr val="accent1"/>
              </a:solidFill>
              <a:cs typeface="Calibri" pitchFamily="34" charset="0"/>
            </a:endParaRPr>
          </a:p>
        </p:txBody>
      </p:sp>
      <p:sp>
        <p:nvSpPr>
          <p:cNvPr id="14" name="TextBox 13">
            <a:extLst>
              <a:ext uri="{FF2B5EF4-FFF2-40B4-BE49-F238E27FC236}">
                <a16:creationId xmlns:a16="http://schemas.microsoft.com/office/drawing/2014/main" id="{FFEE596B-A331-10BD-7E7A-8EF49DE36EE6}"/>
              </a:ext>
            </a:extLst>
          </p:cNvPr>
          <p:cNvSpPr txBox="1"/>
          <p:nvPr/>
        </p:nvSpPr>
        <p:spPr>
          <a:xfrm>
            <a:off x="479376" y="332656"/>
            <a:ext cx="8130208" cy="954107"/>
          </a:xfrm>
          <a:prstGeom prst="rect">
            <a:avLst/>
          </a:prstGeom>
          <a:noFill/>
        </p:spPr>
        <p:txBody>
          <a:bodyPr wrap="square">
            <a:spAutoFit/>
          </a:bodyPr>
          <a:lstStyle/>
          <a:p>
            <a:r>
              <a:rPr lang="ru-RU" sz="2800" b="1" dirty="0">
                <a:solidFill>
                  <a:schemeClr val="accent1"/>
                </a:solidFill>
                <a:cs typeface="Times New Roman" pitchFamily="18" charset="0"/>
              </a:rPr>
              <a:t>Федеральный инвестиционный вычет </a:t>
            </a:r>
          </a:p>
          <a:p>
            <a:r>
              <a:rPr lang="ru-RU" sz="2800" b="1" dirty="0">
                <a:solidFill>
                  <a:schemeClr val="accent1"/>
                </a:solidFill>
                <a:cs typeface="Times New Roman" pitchFamily="18" charset="0"/>
              </a:rPr>
              <a:t> </a:t>
            </a:r>
          </a:p>
        </p:txBody>
      </p:sp>
    </p:spTree>
    <p:extLst>
      <p:ext uri="{BB962C8B-B14F-4D97-AF65-F5344CB8AC3E}">
        <p14:creationId xmlns:p14="http://schemas.microsoft.com/office/powerpoint/2010/main" val="353575703"/>
      </p:ext>
    </p:extLst>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7B632E6-F85D-44B0-E289-B5FB706BBB85}"/>
              </a:ext>
            </a:extLst>
          </p:cNvPr>
          <p:cNvSpPr txBox="1"/>
          <p:nvPr/>
        </p:nvSpPr>
        <p:spPr>
          <a:xfrm>
            <a:off x="645228" y="1922192"/>
            <a:ext cx="10624955"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1" name="Прямоугольник 10"/>
          <p:cNvSpPr/>
          <p:nvPr/>
        </p:nvSpPr>
        <p:spPr>
          <a:xfrm>
            <a:off x="335360" y="548680"/>
            <a:ext cx="11328241" cy="5411738"/>
          </a:xfrm>
          <a:prstGeom prst="rect">
            <a:avLst/>
          </a:prstGeom>
        </p:spPr>
        <p:txBody>
          <a:bodyPr wrap="square">
            <a:spAutoFit/>
          </a:bodyPr>
          <a:lstStyle/>
          <a:p>
            <a:pPr algn="ctr"/>
            <a:r>
              <a:rPr lang="ru-RU" sz="2800" b="1" dirty="0">
                <a:solidFill>
                  <a:schemeClr val="accent1"/>
                </a:solidFill>
                <a:cs typeface="Times New Roman" pitchFamily="18" charset="0"/>
              </a:rPr>
              <a:t>Как применять федеральный инвестиционный налоговый вычет</a:t>
            </a:r>
          </a:p>
          <a:p>
            <a:pPr algn="ctr"/>
            <a:endParaRPr lang="ru-RU" sz="2000" b="1" dirty="0">
              <a:solidFill>
                <a:schemeClr val="accent1"/>
              </a:solidFill>
              <a:cs typeface="Times New Roman" pitchFamily="18" charset="0"/>
            </a:endParaRPr>
          </a:p>
          <a:p>
            <a:pPr algn="ctr"/>
            <a:endParaRPr lang="ru-RU" sz="2000" b="1" dirty="0">
              <a:solidFill>
                <a:schemeClr val="accent1"/>
              </a:solidFill>
              <a:cs typeface="Times New Roman" pitchFamily="18" charset="0"/>
            </a:endParaRPr>
          </a:p>
          <a:p>
            <a:pPr algn="just"/>
            <a:endParaRPr lang="ru-RU" sz="2000" b="1" dirty="0">
              <a:cs typeface="Calibri" pitchFamily="34" charset="0"/>
            </a:endParaRPr>
          </a:p>
          <a:p>
            <a:pPr marL="446088" indent="-271463" algn="just">
              <a:buFont typeface="Wingdings" pitchFamily="2" charset="2"/>
              <a:buChar char="ü"/>
            </a:pPr>
            <a:r>
              <a:rPr lang="ru-RU" sz="2000" dirty="0">
                <a:solidFill>
                  <a:schemeClr val="accent1"/>
                </a:solidFill>
                <a:cs typeface="Calibri" pitchFamily="34" charset="0"/>
              </a:rPr>
              <a:t>Решение нужно отразить в </a:t>
            </a:r>
            <a:r>
              <a:rPr lang="ru-RU" sz="2000" b="1" dirty="0">
                <a:solidFill>
                  <a:schemeClr val="accent1"/>
                </a:solidFill>
                <a:cs typeface="Calibri" pitchFamily="34" charset="0"/>
              </a:rPr>
              <a:t>учетной политике </a:t>
            </a:r>
            <a:r>
              <a:rPr lang="ru-RU" sz="2000" dirty="0">
                <a:solidFill>
                  <a:schemeClr val="accent1"/>
                </a:solidFill>
                <a:cs typeface="Calibri" pitchFamily="34" charset="0"/>
              </a:rPr>
              <a:t>(п. 8 ст. 286.2 НК РФ), указав параметры применения ФИНВ, которые определяет Правительство РФ.</a:t>
            </a:r>
          </a:p>
          <a:p>
            <a:pPr marL="446088" indent="-271463" algn="just">
              <a:spcBef>
                <a:spcPts val="600"/>
              </a:spcBef>
              <a:buFont typeface="Wingdings" pitchFamily="2" charset="2"/>
              <a:buChar char="ü"/>
            </a:pPr>
            <a:r>
              <a:rPr lang="ru-RU" sz="2000" dirty="0">
                <a:solidFill>
                  <a:schemeClr val="accent1"/>
                </a:solidFill>
                <a:cs typeface="Calibri" pitchFamily="34" charset="0"/>
              </a:rPr>
              <a:t>Использовать право на вычет можно </a:t>
            </a:r>
            <a:r>
              <a:rPr lang="ru-RU" sz="2000" b="1" dirty="0">
                <a:solidFill>
                  <a:schemeClr val="accent1"/>
                </a:solidFill>
                <a:cs typeface="Calibri" pitchFamily="34" charset="0"/>
              </a:rPr>
              <a:t>с начала календарного года (п. 1 ст. 285 НК РФ)</a:t>
            </a:r>
            <a:r>
              <a:rPr lang="ru-RU" sz="2000" dirty="0">
                <a:solidFill>
                  <a:schemeClr val="accent1"/>
                </a:solidFill>
                <a:cs typeface="Calibri" pitchFamily="34" charset="0"/>
              </a:rPr>
              <a:t>.</a:t>
            </a:r>
          </a:p>
          <a:p>
            <a:pPr marL="446088" indent="-271463" algn="just">
              <a:spcBef>
                <a:spcPts val="600"/>
              </a:spcBef>
              <a:buFont typeface="Wingdings" pitchFamily="2" charset="2"/>
              <a:buChar char="ü"/>
            </a:pPr>
            <a:r>
              <a:rPr lang="ru-RU" sz="2000" dirty="0">
                <a:solidFill>
                  <a:schemeClr val="accent1"/>
                </a:solidFill>
                <a:cs typeface="Calibri" pitchFamily="34" charset="0"/>
              </a:rPr>
              <a:t>Вычет применяйте к </a:t>
            </a:r>
            <a:r>
              <a:rPr lang="ru-RU" sz="2000" b="1" dirty="0">
                <a:solidFill>
                  <a:schemeClr val="accent1"/>
                </a:solidFill>
                <a:cs typeface="Calibri" pitchFamily="34" charset="0"/>
              </a:rPr>
              <a:t>налогу в федеральный бюджет</a:t>
            </a:r>
            <a:r>
              <a:rPr lang="ru-RU" sz="2000" dirty="0">
                <a:solidFill>
                  <a:schemeClr val="accent1"/>
                </a:solidFill>
                <a:cs typeface="Calibri" pitchFamily="34" charset="0"/>
              </a:rPr>
              <a:t>, исчисленному за налоговый (отчетный) период, в котором </a:t>
            </a:r>
            <a:r>
              <a:rPr lang="ru-RU" sz="2000" b="1" dirty="0">
                <a:solidFill>
                  <a:schemeClr val="accent1"/>
                </a:solidFill>
                <a:cs typeface="Calibri" pitchFamily="34" charset="0"/>
              </a:rPr>
              <a:t>ОС (НМА) введены в эксплуатацию </a:t>
            </a:r>
            <a:r>
              <a:rPr lang="ru-RU" sz="2000" dirty="0">
                <a:solidFill>
                  <a:schemeClr val="accent1"/>
                </a:solidFill>
                <a:cs typeface="Calibri" pitchFamily="34" charset="0"/>
              </a:rPr>
              <a:t>или изменена их первоначальная стоимость (п. 6 ст. 286.2 НК РФ).</a:t>
            </a:r>
          </a:p>
          <a:p>
            <a:pPr marL="446088" indent="-271463" algn="just">
              <a:spcBef>
                <a:spcPts val="600"/>
              </a:spcBef>
              <a:buFont typeface="Wingdings" pitchFamily="2" charset="2"/>
              <a:buChar char="ü"/>
            </a:pPr>
            <a:r>
              <a:rPr lang="ru-RU" sz="2000" dirty="0">
                <a:solidFill>
                  <a:schemeClr val="accent1"/>
                </a:solidFill>
                <a:cs typeface="Calibri" pitchFamily="34" charset="0"/>
              </a:rPr>
              <a:t>При расчете налога (авансового платежа) учитывайте </a:t>
            </a:r>
            <a:r>
              <a:rPr lang="ru-RU" sz="2000" b="1" dirty="0">
                <a:solidFill>
                  <a:schemeClr val="accent1"/>
                </a:solidFill>
                <a:cs typeface="Calibri" pitchFamily="34" charset="0"/>
              </a:rPr>
              <a:t>два условия </a:t>
            </a:r>
            <a:r>
              <a:rPr lang="ru-RU" sz="2000" dirty="0">
                <a:solidFill>
                  <a:schemeClr val="accent1"/>
                </a:solidFill>
                <a:cs typeface="Calibri" pitchFamily="34" charset="0"/>
              </a:rPr>
              <a:t>(</a:t>
            </a:r>
            <a:r>
              <a:rPr lang="ru-RU" sz="2000" dirty="0" err="1">
                <a:solidFill>
                  <a:schemeClr val="accent1"/>
                </a:solidFill>
                <a:cs typeface="Calibri" pitchFamily="34" charset="0"/>
              </a:rPr>
              <a:t>пп</a:t>
            </a:r>
            <a:r>
              <a:rPr lang="ru-RU" sz="2000" dirty="0">
                <a:solidFill>
                  <a:schemeClr val="accent1"/>
                </a:solidFill>
                <a:cs typeface="Calibri" pitchFamily="34" charset="0"/>
              </a:rPr>
              <a:t>. 4, 6 ст. 286.2 НК РФ):</a:t>
            </a:r>
          </a:p>
          <a:p>
            <a:pPr marL="722313" indent="-285750" algn="just">
              <a:spcBef>
                <a:spcPts val="400"/>
              </a:spcBef>
              <a:buFont typeface="Arial" pitchFamily="34" charset="0"/>
              <a:buChar char="•"/>
            </a:pPr>
            <a:r>
              <a:rPr lang="ru-RU" sz="2000" dirty="0">
                <a:solidFill>
                  <a:schemeClr val="accent1"/>
                </a:solidFill>
                <a:cs typeface="Calibri" pitchFamily="34" charset="0"/>
              </a:rPr>
              <a:t>ФИНВ </a:t>
            </a:r>
            <a:r>
              <a:rPr lang="ru-RU" sz="2000" b="1" dirty="0">
                <a:solidFill>
                  <a:schemeClr val="accent1"/>
                </a:solidFill>
                <a:cs typeface="Calibri" pitchFamily="34" charset="0"/>
              </a:rPr>
              <a:t>не может быть более 50% совокупности расходов</a:t>
            </a:r>
            <a:r>
              <a:rPr lang="ru-RU" sz="2000" dirty="0">
                <a:solidFill>
                  <a:schemeClr val="accent1"/>
                </a:solidFill>
                <a:cs typeface="Calibri" pitchFamily="34" charset="0"/>
              </a:rPr>
              <a:t>, указанных выше;</a:t>
            </a:r>
          </a:p>
          <a:p>
            <a:pPr marL="722313" indent="-285750" algn="just">
              <a:spcBef>
                <a:spcPts val="400"/>
              </a:spcBef>
              <a:buFont typeface="Arial" pitchFamily="34" charset="0"/>
              <a:buChar char="•"/>
            </a:pPr>
            <a:r>
              <a:rPr lang="ru-RU" sz="2000" dirty="0">
                <a:solidFill>
                  <a:schemeClr val="accent1"/>
                </a:solidFill>
                <a:cs typeface="Calibri" pitchFamily="34" charset="0"/>
              </a:rPr>
              <a:t>вы должны уплатить </a:t>
            </a:r>
            <a:r>
              <a:rPr lang="ru-RU" sz="2000" b="1" dirty="0">
                <a:solidFill>
                  <a:schemeClr val="accent1"/>
                </a:solidFill>
                <a:cs typeface="Calibri" pitchFamily="34" charset="0"/>
              </a:rPr>
              <a:t>налог (авансовый платеж) в федеральный бюджет по ставке 3%</a:t>
            </a:r>
            <a:r>
              <a:rPr lang="ru-RU" sz="2000" dirty="0">
                <a:solidFill>
                  <a:schemeClr val="accent1"/>
                </a:solidFill>
                <a:cs typeface="Calibri" pitchFamily="34" charset="0"/>
              </a:rPr>
              <a:t>, если сумма налога (авансового платежа) в результате уменьшения на ФИНВ оказалась ниже суммы налога, исчисленной по ставке 3% (данная ставка действует в 2025–2030 годах).</a:t>
            </a:r>
          </a:p>
          <a:p>
            <a:pPr>
              <a:buFont typeface="Wingdings" pitchFamily="2" charset="2"/>
              <a:buChar char="ü"/>
            </a:pPr>
            <a:endParaRPr lang="ru-RU" sz="1600" dirty="0">
              <a:cs typeface="Arial" pitchFamily="34" charset="0"/>
            </a:endParaRPr>
          </a:p>
        </p:txBody>
      </p:sp>
    </p:spTree>
    <p:extLst>
      <p:ext uri="{BB962C8B-B14F-4D97-AF65-F5344CB8AC3E}">
        <p14:creationId xmlns:p14="http://schemas.microsoft.com/office/powerpoint/2010/main" val="353575703"/>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Расходы</a:t>
            </a:r>
          </a:p>
        </p:txBody>
      </p:sp>
      <p:graphicFrame>
        <p:nvGraphicFramePr>
          <p:cNvPr id="4" name="Таблица 3"/>
          <p:cNvGraphicFramePr>
            <a:graphicFrameLocks noGrp="1"/>
          </p:cNvGraphicFramePr>
          <p:nvPr/>
        </p:nvGraphicFramePr>
        <p:xfrm>
          <a:off x="809588" y="1571612"/>
          <a:ext cx="10429948" cy="4072380"/>
        </p:xfrm>
        <a:graphic>
          <a:graphicData uri="http://schemas.openxmlformats.org/drawingml/2006/table">
            <a:tbl>
              <a:tblPr/>
              <a:tblGrid>
                <a:gridCol w="1785950">
                  <a:extLst>
                    <a:ext uri="{9D8B030D-6E8A-4147-A177-3AD203B41FA5}">
                      <a16:colId xmlns:a16="http://schemas.microsoft.com/office/drawing/2014/main" val="20000"/>
                    </a:ext>
                  </a:extLst>
                </a:gridCol>
                <a:gridCol w="2500330">
                  <a:extLst>
                    <a:ext uri="{9D8B030D-6E8A-4147-A177-3AD203B41FA5}">
                      <a16:colId xmlns:a16="http://schemas.microsoft.com/office/drawing/2014/main" val="20001"/>
                    </a:ext>
                  </a:extLst>
                </a:gridCol>
                <a:gridCol w="6143668">
                  <a:extLst>
                    <a:ext uri="{9D8B030D-6E8A-4147-A177-3AD203B41FA5}">
                      <a16:colId xmlns:a16="http://schemas.microsoft.com/office/drawing/2014/main" val="20002"/>
                    </a:ext>
                  </a:extLst>
                </a:gridCol>
              </a:tblGrid>
              <a:tr h="1523009">
                <a:tc rowSpan="3">
                  <a:txBody>
                    <a:bodyPr/>
                    <a:lstStyle/>
                    <a:p>
                      <a:pPr>
                        <a:lnSpc>
                          <a:spcPct val="115000"/>
                        </a:lnSpc>
                        <a:spcAft>
                          <a:spcPts val="0"/>
                        </a:spcAft>
                      </a:pPr>
                      <a:r>
                        <a:rPr lang="ru-RU" sz="2000" dirty="0">
                          <a:solidFill>
                            <a:srgbClr val="025373"/>
                          </a:solidFill>
                          <a:latin typeface="Calibri"/>
                          <a:ea typeface="Calibri"/>
                          <a:cs typeface="Calibri"/>
                        </a:rPr>
                        <a:t>РАСХОДЫ</a:t>
                      </a:r>
                      <a:endParaRPr lang="ru-RU" sz="2000" dirty="0">
                        <a:solidFill>
                          <a:srgbClr val="025373"/>
                        </a:solidFill>
                        <a:latin typeface="Calibri"/>
                        <a:ea typeface="Calibri"/>
                        <a:cs typeface="Times New Roman"/>
                      </a:endParaRPr>
                    </a:p>
                  </a:txBody>
                  <a:tcPr marL="39370" marR="39370" marT="64770" marB="647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ru-RU" sz="2000" dirty="0">
                          <a:solidFill>
                            <a:srgbClr val="025373"/>
                          </a:solidFill>
                          <a:latin typeface="Calibri"/>
                          <a:ea typeface="Calibri"/>
                          <a:cs typeface="Calibri"/>
                        </a:rPr>
                        <a:t>Учитываемые при налогообложении (полностью или в пределах норм)</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000" dirty="0">
                          <a:solidFill>
                            <a:srgbClr val="025373"/>
                          </a:solidFill>
                          <a:latin typeface="Calibri"/>
                          <a:ea typeface="Calibri"/>
                          <a:cs typeface="Calibri"/>
                        </a:rPr>
                        <a:t>Расходы, связанные с производством и реализацией п.2.ст.253 НК </a:t>
                      </a:r>
                      <a:r>
                        <a:rPr lang="ru-RU" sz="2000" dirty="0" err="1">
                          <a:solidFill>
                            <a:srgbClr val="025373"/>
                          </a:solidFill>
                          <a:latin typeface="Calibri"/>
                          <a:ea typeface="Calibri"/>
                          <a:cs typeface="Calibri"/>
                        </a:rPr>
                        <a:t>РФ</a:t>
                      </a:r>
                      <a:r>
                        <a:rPr lang="ru-RU" sz="1800" kern="1200" baseline="0" dirty="0" err="1">
                          <a:solidFill>
                            <a:schemeClr val="tx1"/>
                          </a:solidFill>
                          <a:latin typeface="+mn-lt"/>
                          <a:ea typeface="+mn-ea"/>
                          <a:cs typeface="+mn-cs"/>
                          <a:hlinkClick r:id="rId2"/>
                        </a:rPr>
                        <a:t>п</a:t>
                      </a:r>
                      <a:r>
                        <a:rPr lang="ru-RU" sz="1800" kern="1200" baseline="0" dirty="0">
                          <a:solidFill>
                            <a:schemeClr val="tx1"/>
                          </a:solidFill>
                          <a:latin typeface="+mn-lt"/>
                          <a:ea typeface="+mn-ea"/>
                          <a:cs typeface="+mn-cs"/>
                          <a:hlinkClick r:id="rId2"/>
                        </a:rPr>
                        <a:t>. 2 ст. 253 НК РФ</a:t>
                      </a:r>
                    </a:p>
                    <a:p>
                      <a:pPr marL="342900" indent="-342900">
                        <a:buAutoNum type="arabicParenR"/>
                      </a:pPr>
                      <a:r>
                        <a:rPr lang="ru-RU" sz="1800" kern="1200" baseline="0" dirty="0">
                          <a:solidFill>
                            <a:srgbClr val="025373"/>
                          </a:solidFill>
                          <a:latin typeface="+mn-lt"/>
                          <a:ea typeface="+mn-ea"/>
                          <a:cs typeface="+mn-cs"/>
                        </a:rPr>
                        <a:t>материальные расходы ст.254 НК РФ </a:t>
                      </a:r>
                    </a:p>
                    <a:p>
                      <a:pPr marL="342900" indent="-342900">
                        <a:buAutoNum type="arabicParenR"/>
                      </a:pPr>
                      <a:r>
                        <a:rPr lang="ru-RU" sz="1800" kern="1200" baseline="0" dirty="0">
                          <a:solidFill>
                            <a:srgbClr val="025373"/>
                          </a:solidFill>
                          <a:latin typeface="+mn-lt"/>
                          <a:ea typeface="+mn-ea"/>
                          <a:cs typeface="+mn-cs"/>
                        </a:rPr>
                        <a:t>расходы на оплату труда ст.255 НК РФ</a:t>
                      </a:r>
                    </a:p>
                    <a:p>
                      <a:r>
                        <a:rPr lang="ru-RU" sz="1800" kern="1200" baseline="0" dirty="0">
                          <a:solidFill>
                            <a:srgbClr val="025373"/>
                          </a:solidFill>
                          <a:latin typeface="+mn-lt"/>
                          <a:ea typeface="+mn-ea"/>
                          <a:cs typeface="+mn-cs"/>
                        </a:rPr>
                        <a:t>3)    суммы начисленной амортизации (ст.256 – 259.2НК РФ)</a:t>
                      </a:r>
                    </a:p>
                    <a:p>
                      <a:r>
                        <a:rPr lang="ru-RU" sz="1800" kern="1200" baseline="0" dirty="0">
                          <a:solidFill>
                            <a:srgbClr val="025373"/>
                          </a:solidFill>
                          <a:latin typeface="+mn-lt"/>
                          <a:ea typeface="+mn-ea"/>
                          <a:cs typeface="+mn-cs"/>
                        </a:rPr>
                        <a:t>4)    прочие расходы ст.264 НК РФ.</a:t>
                      </a:r>
                    </a:p>
                    <a:p>
                      <a:pPr>
                        <a:lnSpc>
                          <a:spcPct val="115000"/>
                        </a:lnSpc>
                        <a:spcAft>
                          <a:spcPts val="0"/>
                        </a:spcAft>
                      </a:pP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53007">
                <a:tc vMerge="1">
                  <a:txBody>
                    <a:bodyPr/>
                    <a:lstStyle/>
                    <a:p>
                      <a:endParaRPr lang="ru-RU"/>
                    </a:p>
                  </a:txBody>
                  <a:tcPr/>
                </a:tc>
                <a:tc vMerge="1">
                  <a:txBody>
                    <a:bodyPr/>
                    <a:lstStyle/>
                    <a:p>
                      <a:endParaRPr lang="ru-RU"/>
                    </a:p>
                  </a:txBody>
                  <a:tcPr/>
                </a:tc>
                <a:tc>
                  <a:txBody>
                    <a:bodyPr/>
                    <a:lstStyle/>
                    <a:p>
                      <a:pPr>
                        <a:lnSpc>
                          <a:spcPct val="115000"/>
                        </a:lnSpc>
                        <a:spcAft>
                          <a:spcPts val="0"/>
                        </a:spcAft>
                      </a:pPr>
                      <a:r>
                        <a:rPr lang="ru-RU" sz="2000" dirty="0" err="1">
                          <a:solidFill>
                            <a:srgbClr val="025373"/>
                          </a:solidFill>
                          <a:latin typeface="Calibri"/>
                          <a:ea typeface="Calibri"/>
                          <a:cs typeface="Calibri"/>
                        </a:rPr>
                        <a:t>Внереализационные</a:t>
                      </a:r>
                      <a:r>
                        <a:rPr lang="ru-RU" sz="2000" dirty="0">
                          <a:solidFill>
                            <a:srgbClr val="025373"/>
                          </a:solidFill>
                          <a:latin typeface="Calibri"/>
                          <a:ea typeface="Calibri"/>
                          <a:cs typeface="Calibri"/>
                        </a:rPr>
                        <a:t> расходы ст.265 НК РФ</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53007">
                <a:tc vMerge="1">
                  <a:txBody>
                    <a:bodyPr/>
                    <a:lstStyle/>
                    <a:p>
                      <a:endParaRPr lang="ru-RU"/>
                    </a:p>
                  </a:txBody>
                  <a:tcPr/>
                </a:tc>
                <a:tc gridSpan="2">
                  <a:txBody>
                    <a:bodyPr/>
                    <a:lstStyle/>
                    <a:p>
                      <a:pPr>
                        <a:lnSpc>
                          <a:spcPct val="115000"/>
                        </a:lnSpc>
                        <a:spcAft>
                          <a:spcPts val="0"/>
                        </a:spcAft>
                      </a:pPr>
                      <a:r>
                        <a:rPr lang="ru-RU" sz="2000" dirty="0">
                          <a:solidFill>
                            <a:srgbClr val="025373"/>
                          </a:solidFill>
                          <a:latin typeface="Calibri"/>
                          <a:ea typeface="Calibri"/>
                          <a:cs typeface="Calibri"/>
                        </a:rPr>
                        <a:t>Не учитываемые при налогообложении ст.270 НК РФ</a:t>
                      </a:r>
                      <a:endParaRPr lang="ru-RU" sz="20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0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7B632E6-F85D-44B0-E289-B5FB706BBB85}"/>
              </a:ext>
            </a:extLst>
          </p:cNvPr>
          <p:cNvSpPr txBox="1"/>
          <p:nvPr/>
        </p:nvSpPr>
        <p:spPr>
          <a:xfrm>
            <a:off x="645228" y="1922192"/>
            <a:ext cx="10624955"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1" name="Прямоугольник 10"/>
          <p:cNvSpPr/>
          <p:nvPr/>
        </p:nvSpPr>
        <p:spPr>
          <a:xfrm>
            <a:off x="335360" y="692696"/>
            <a:ext cx="11270185" cy="4570482"/>
          </a:xfrm>
          <a:prstGeom prst="rect">
            <a:avLst/>
          </a:prstGeom>
        </p:spPr>
        <p:txBody>
          <a:bodyPr wrap="square">
            <a:spAutoFit/>
          </a:bodyPr>
          <a:lstStyle/>
          <a:p>
            <a:pPr algn="ctr"/>
            <a:r>
              <a:rPr lang="ru-RU" sz="2800" b="1" dirty="0">
                <a:solidFill>
                  <a:schemeClr val="accent1"/>
                </a:solidFill>
                <a:cs typeface="Times New Roman" pitchFamily="18" charset="0"/>
              </a:rPr>
              <a:t>Как применять федеральный инвестиционный налоговый вычет</a:t>
            </a:r>
          </a:p>
          <a:p>
            <a:pPr algn="ctr"/>
            <a:endParaRPr lang="ru-RU" sz="2800" b="1" dirty="0">
              <a:solidFill>
                <a:schemeClr val="accent1"/>
              </a:solidFill>
              <a:cs typeface="Times New Roman" pitchFamily="18" charset="0"/>
            </a:endParaRPr>
          </a:p>
          <a:p>
            <a:endParaRPr lang="ru-RU" sz="2000" b="1" dirty="0">
              <a:solidFill>
                <a:schemeClr val="accent1"/>
              </a:solidFill>
              <a:cs typeface="Calibri" pitchFamily="34" charset="0"/>
            </a:endParaRPr>
          </a:p>
          <a:p>
            <a:pPr marL="446088" indent="-271463" algn="just">
              <a:buFont typeface="Wingdings" pitchFamily="2" charset="2"/>
              <a:buChar char="ü"/>
            </a:pPr>
            <a:r>
              <a:rPr lang="ru-RU" sz="2000" dirty="0">
                <a:solidFill>
                  <a:schemeClr val="accent1"/>
                </a:solidFill>
                <a:cs typeface="Calibri" pitchFamily="34" charset="0"/>
              </a:rPr>
              <a:t>Неиспользованный ФИНВ </a:t>
            </a:r>
            <a:r>
              <a:rPr lang="ru-RU" sz="2000" b="1" dirty="0">
                <a:solidFill>
                  <a:schemeClr val="accent1"/>
                </a:solidFill>
                <a:cs typeface="Calibri" pitchFamily="34" charset="0"/>
              </a:rPr>
              <a:t>можно перенести на последующие налоговые </a:t>
            </a:r>
            <a:r>
              <a:rPr lang="ru-RU" sz="2000" dirty="0">
                <a:solidFill>
                  <a:schemeClr val="accent1"/>
                </a:solidFill>
                <a:cs typeface="Calibri" pitchFamily="34" charset="0"/>
              </a:rPr>
              <a:t>(отчетные) периоды. Период, в течение которого можно переносить неиспользованный ФИНВ, устанавливает Правительство РФ (</a:t>
            </a:r>
            <a:r>
              <a:rPr lang="ru-RU" sz="2000" dirty="0" err="1">
                <a:solidFill>
                  <a:schemeClr val="accent1"/>
                </a:solidFill>
                <a:cs typeface="Calibri" pitchFamily="34" charset="0"/>
              </a:rPr>
              <a:t>пп</a:t>
            </a:r>
            <a:r>
              <a:rPr lang="ru-RU" sz="2000" dirty="0">
                <a:solidFill>
                  <a:schemeClr val="accent1"/>
                </a:solidFill>
                <a:cs typeface="Calibri" pitchFamily="34" charset="0"/>
              </a:rPr>
              <a:t>. 5, 6, 9 ст. 286.2 НК РФ). </a:t>
            </a:r>
          </a:p>
          <a:p>
            <a:endParaRPr lang="ru-RU" sz="2000" dirty="0">
              <a:solidFill>
                <a:schemeClr val="accent1"/>
              </a:solidFill>
              <a:cs typeface="Calibri" pitchFamily="34" charset="0"/>
            </a:endParaRPr>
          </a:p>
          <a:p>
            <a:pPr>
              <a:buFont typeface="Arial" pitchFamily="34" charset="0"/>
              <a:buChar char="•"/>
            </a:pPr>
            <a:endParaRPr lang="ru-RU" sz="2000" dirty="0">
              <a:solidFill>
                <a:schemeClr val="accent1"/>
              </a:solidFill>
              <a:cs typeface="Calibri" pitchFamily="34" charset="0"/>
            </a:endParaRPr>
          </a:p>
          <a:p>
            <a:r>
              <a:rPr lang="ru-RU" sz="2000" b="1" dirty="0">
                <a:solidFill>
                  <a:schemeClr val="accent1"/>
                </a:solidFill>
                <a:cs typeface="Calibri" pitchFamily="34" charset="0"/>
              </a:rPr>
              <a:t>ВАЖНО!</a:t>
            </a:r>
            <a:r>
              <a:rPr lang="ru-RU" sz="2000" dirty="0">
                <a:solidFill>
                  <a:schemeClr val="accent1"/>
                </a:solidFill>
                <a:cs typeface="Calibri" pitchFamily="34" charset="0"/>
              </a:rPr>
              <a:t> </a:t>
            </a:r>
          </a:p>
          <a:p>
            <a:pPr algn="just">
              <a:spcBef>
                <a:spcPts val="600"/>
              </a:spcBef>
            </a:pPr>
            <a:r>
              <a:rPr lang="ru-RU" sz="2000" dirty="0">
                <a:solidFill>
                  <a:schemeClr val="accent1"/>
                </a:solidFill>
                <a:cs typeface="Calibri" pitchFamily="34" charset="0"/>
              </a:rPr>
              <a:t>Если вы </a:t>
            </a:r>
            <a:r>
              <a:rPr lang="ru-RU" sz="2000" b="1" dirty="0">
                <a:solidFill>
                  <a:schemeClr val="accent1"/>
                </a:solidFill>
                <a:cs typeface="Calibri" pitchFamily="34" charset="0"/>
              </a:rPr>
              <a:t>нарушите условия </a:t>
            </a:r>
            <a:r>
              <a:rPr lang="ru-RU" sz="2000" dirty="0">
                <a:solidFill>
                  <a:schemeClr val="accent1"/>
                </a:solidFill>
                <a:cs typeface="Calibri" pitchFamily="34" charset="0"/>
              </a:rPr>
              <a:t>применения ФИНВ, вам нужно (п. 11 ст. 286.2 НК РФ):</a:t>
            </a:r>
          </a:p>
          <a:p>
            <a:pPr marL="358775" indent="-184150" algn="just">
              <a:spcBef>
                <a:spcPts val="300"/>
              </a:spcBef>
              <a:buFont typeface="Arial" pitchFamily="34" charset="0"/>
              <a:buChar char="•"/>
            </a:pPr>
            <a:r>
              <a:rPr lang="ru-RU" sz="2000" b="1" dirty="0">
                <a:solidFill>
                  <a:schemeClr val="accent1"/>
                </a:solidFill>
                <a:cs typeface="Calibri" pitchFamily="34" charset="0"/>
              </a:rPr>
              <a:t>восстановить сумму налога</a:t>
            </a:r>
            <a:r>
              <a:rPr lang="ru-RU" sz="2000" dirty="0">
                <a:solidFill>
                  <a:schemeClr val="accent1"/>
                </a:solidFill>
                <a:cs typeface="Calibri" pitchFamily="34" charset="0"/>
              </a:rPr>
              <a:t>, не уплаченную в связи с применением этого вычета;</a:t>
            </a:r>
          </a:p>
          <a:p>
            <a:pPr marL="358775" indent="-184150" algn="just">
              <a:spcBef>
                <a:spcPts val="300"/>
              </a:spcBef>
              <a:buFont typeface="Arial" pitchFamily="34" charset="0"/>
              <a:buChar char="•"/>
            </a:pPr>
            <a:r>
              <a:rPr lang="ru-RU" sz="2000" b="1" dirty="0">
                <a:solidFill>
                  <a:schemeClr val="accent1"/>
                </a:solidFill>
                <a:cs typeface="Calibri" pitchFamily="34" charset="0"/>
              </a:rPr>
              <a:t>уплатить пени</a:t>
            </a:r>
            <a:r>
              <a:rPr lang="ru-RU" sz="2000" dirty="0">
                <a:solidFill>
                  <a:schemeClr val="accent1"/>
                </a:solidFill>
                <a:cs typeface="Calibri" pitchFamily="34" charset="0"/>
              </a:rPr>
              <a:t>, начисленные со дня истечения срока уплаты налога.</a:t>
            </a:r>
          </a:p>
          <a:p>
            <a:pPr algn="just">
              <a:spcBef>
                <a:spcPts val="600"/>
              </a:spcBef>
            </a:pPr>
            <a:r>
              <a:rPr lang="ru-RU" sz="2000" dirty="0">
                <a:solidFill>
                  <a:schemeClr val="accent1"/>
                </a:solidFill>
                <a:cs typeface="Calibri" pitchFamily="34" charset="0"/>
              </a:rPr>
              <a:t>Информацию о ФИНВ нужно </a:t>
            </a:r>
            <a:r>
              <a:rPr lang="ru-RU" sz="2000" b="1" dirty="0">
                <a:solidFill>
                  <a:schemeClr val="accent1"/>
                </a:solidFill>
                <a:cs typeface="Calibri" pitchFamily="34" charset="0"/>
              </a:rPr>
              <a:t>отражать в декларации по налогу на прибыль </a:t>
            </a:r>
            <a:r>
              <a:rPr lang="ru-RU" sz="2000" dirty="0">
                <a:solidFill>
                  <a:schemeClr val="accent1"/>
                </a:solidFill>
                <a:cs typeface="Calibri" pitchFamily="34" charset="0"/>
              </a:rPr>
              <a:t>организаций.</a:t>
            </a:r>
          </a:p>
        </p:txBody>
      </p:sp>
    </p:spTree>
    <p:extLst>
      <p:ext uri="{BB962C8B-B14F-4D97-AF65-F5344CB8AC3E}">
        <p14:creationId xmlns:p14="http://schemas.microsoft.com/office/powerpoint/2010/main" val="353575703"/>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7B632E6-F85D-44B0-E289-B5FB706BBB85}"/>
              </a:ext>
            </a:extLst>
          </p:cNvPr>
          <p:cNvSpPr txBox="1"/>
          <p:nvPr/>
        </p:nvSpPr>
        <p:spPr>
          <a:xfrm>
            <a:off x="645228" y="1922192"/>
            <a:ext cx="10624955"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1" name="Прямоугольник 10"/>
          <p:cNvSpPr/>
          <p:nvPr/>
        </p:nvSpPr>
        <p:spPr>
          <a:xfrm>
            <a:off x="407368" y="548680"/>
            <a:ext cx="11017224" cy="3524042"/>
          </a:xfrm>
          <a:prstGeom prst="rect">
            <a:avLst/>
          </a:prstGeom>
        </p:spPr>
        <p:txBody>
          <a:bodyPr wrap="square">
            <a:spAutoFit/>
          </a:bodyPr>
          <a:lstStyle/>
          <a:p>
            <a:r>
              <a:rPr lang="ru-RU" sz="2800" b="1" dirty="0">
                <a:solidFill>
                  <a:schemeClr val="accent1"/>
                </a:solidFill>
                <a:cs typeface="Times New Roman" pitchFamily="18" charset="0"/>
              </a:rPr>
              <a:t>Ограничения по признанию расходов</a:t>
            </a:r>
          </a:p>
          <a:p>
            <a:endParaRPr lang="ru-RU" b="1" dirty="0">
              <a:latin typeface="Arial" pitchFamily="34" charset="0"/>
              <a:cs typeface="Arial" pitchFamily="34" charset="0"/>
            </a:endParaRPr>
          </a:p>
          <a:p>
            <a:endParaRPr lang="ru-RU" b="1" dirty="0">
              <a:latin typeface="Arial" pitchFamily="34" charset="0"/>
              <a:cs typeface="Arial" pitchFamily="34" charset="0"/>
            </a:endParaRPr>
          </a:p>
          <a:p>
            <a:endParaRPr lang="ru-RU" sz="2000" b="1" dirty="0">
              <a:solidFill>
                <a:schemeClr val="accent1"/>
              </a:solidFill>
              <a:latin typeface="Arial" pitchFamily="34" charset="0"/>
              <a:cs typeface="Arial" pitchFamily="34" charset="0"/>
            </a:endParaRPr>
          </a:p>
          <a:p>
            <a:pPr algn="just"/>
            <a:r>
              <a:rPr lang="ru-RU" sz="2000" dirty="0">
                <a:solidFill>
                  <a:schemeClr val="accent1"/>
                </a:solidFill>
                <a:cs typeface="Calibri" pitchFamily="34" charset="0"/>
              </a:rPr>
              <a:t>При применении ФИНВ нельзя (подп. 9 п. 2 ст. 256, п. 5.1 ст. 270, п. 7 ст. 286.2 НК РФ):</a:t>
            </a:r>
          </a:p>
          <a:p>
            <a:pPr marL="285750" indent="-285750" algn="just">
              <a:spcBef>
                <a:spcPts val="600"/>
              </a:spcBef>
              <a:buFont typeface="Arial" pitchFamily="34" charset="0"/>
              <a:buChar char="•"/>
            </a:pPr>
            <a:r>
              <a:rPr lang="ru-RU" sz="2000" dirty="0">
                <a:solidFill>
                  <a:schemeClr val="accent1"/>
                </a:solidFill>
              </a:rPr>
              <a:t>федеральный инвестиционный налоговый вычет не применяется к объектам основных средств и нематериальным активам, при формировании первоначальной стоимости которых соответствующие расходы учитываются с </a:t>
            </a:r>
            <a:r>
              <a:rPr lang="ru-RU" sz="2000" b="1" dirty="0">
                <a:solidFill>
                  <a:schemeClr val="accent1"/>
                </a:solidFill>
              </a:rPr>
              <a:t>применением повышающего коэффициента</a:t>
            </a:r>
          </a:p>
          <a:p>
            <a:pPr>
              <a:buFont typeface="Arial" pitchFamily="34" charset="0"/>
              <a:buChar char="•"/>
            </a:pPr>
            <a:endParaRPr lang="ru-RU" dirty="0">
              <a:solidFill>
                <a:schemeClr val="accent1"/>
              </a:solidFill>
            </a:endParaRPr>
          </a:p>
          <a:p>
            <a:endParaRPr lang="ru-RU" dirty="0">
              <a:solidFill>
                <a:schemeClr val="accent1"/>
              </a:solidFill>
              <a:latin typeface="Arial" pitchFamily="34" charset="0"/>
              <a:cs typeface="Arial" pitchFamily="34" charset="0"/>
            </a:endParaRPr>
          </a:p>
          <a:p>
            <a:endParaRPr lang="ru-RU"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353575703"/>
      </p:ext>
    </p:extLst>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7B632E6-F85D-44B0-E289-B5FB706BBB85}"/>
              </a:ext>
            </a:extLst>
          </p:cNvPr>
          <p:cNvSpPr txBox="1"/>
          <p:nvPr/>
        </p:nvSpPr>
        <p:spPr>
          <a:xfrm>
            <a:off x="645228" y="1922192"/>
            <a:ext cx="10624955"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1" name="Прямоугольник 10"/>
          <p:cNvSpPr/>
          <p:nvPr/>
        </p:nvSpPr>
        <p:spPr>
          <a:xfrm>
            <a:off x="335360" y="1556792"/>
            <a:ext cx="11259924" cy="4750018"/>
          </a:xfrm>
          <a:prstGeom prst="rect">
            <a:avLst/>
          </a:prstGeom>
        </p:spPr>
        <p:txBody>
          <a:bodyPr wrap="square">
            <a:spAutoFit/>
          </a:bodyPr>
          <a:lstStyle/>
          <a:p>
            <a:r>
              <a:rPr lang="ru-RU" sz="2000" b="1" dirty="0">
                <a:solidFill>
                  <a:schemeClr val="accent1"/>
                </a:solidFill>
                <a:cs typeface="Times New Roman" pitchFamily="18" charset="0"/>
              </a:rPr>
              <a:t>ВАЖНО!</a:t>
            </a:r>
          </a:p>
          <a:p>
            <a:pPr algn="just"/>
            <a:endParaRPr lang="ru-RU" sz="2000" b="1" dirty="0">
              <a:solidFill>
                <a:schemeClr val="accent1"/>
              </a:solidFill>
              <a:cs typeface="Calibri" pitchFamily="34" charset="0"/>
            </a:endParaRPr>
          </a:p>
          <a:p>
            <a:pPr algn="just"/>
            <a:r>
              <a:rPr lang="ru-RU" sz="2000" dirty="0">
                <a:solidFill>
                  <a:schemeClr val="accent1"/>
                </a:solidFill>
                <a:cs typeface="Calibri" pitchFamily="34" charset="0"/>
              </a:rPr>
              <a:t>Если объект ОС (НМА) </a:t>
            </a:r>
            <a:r>
              <a:rPr lang="ru-RU" sz="2000" b="1" dirty="0">
                <a:solidFill>
                  <a:schemeClr val="accent1"/>
                </a:solidFill>
                <a:cs typeface="Calibri" pitchFamily="34" charset="0"/>
              </a:rPr>
              <a:t>был реализован или выбыл по иному основанию ранее, чем по истечении пяти лет с момента ввода в эксплуатацию, и срок полезного использования не истек, </a:t>
            </a:r>
            <a:r>
              <a:rPr lang="ru-RU" sz="2000" dirty="0">
                <a:solidFill>
                  <a:schemeClr val="accent1"/>
                </a:solidFill>
                <a:cs typeface="Calibri" pitchFamily="34" charset="0"/>
              </a:rPr>
              <a:t> необходимо (п. 11 ст. 286.2 НК РФ):</a:t>
            </a:r>
          </a:p>
          <a:p>
            <a:pPr marL="449263" indent="-177800" algn="just">
              <a:spcBef>
                <a:spcPts val="400"/>
              </a:spcBef>
              <a:buFont typeface="Arial" pitchFamily="34" charset="0"/>
              <a:buChar char="•"/>
            </a:pPr>
            <a:r>
              <a:rPr lang="ru-RU" sz="2000" dirty="0">
                <a:solidFill>
                  <a:schemeClr val="accent1"/>
                </a:solidFill>
                <a:cs typeface="Calibri" pitchFamily="34" charset="0"/>
              </a:rPr>
              <a:t>восстановить в бюджет сумму, на которую вы уменьшили налог, использовав вычет по такому ОС (НМА);</a:t>
            </a:r>
          </a:p>
          <a:p>
            <a:pPr marL="449263" indent="-177800" algn="just">
              <a:spcBef>
                <a:spcPts val="400"/>
              </a:spcBef>
              <a:buFont typeface="Arial" pitchFamily="34" charset="0"/>
              <a:buChar char="•"/>
            </a:pPr>
            <a:r>
              <a:rPr lang="ru-RU" sz="2000" dirty="0">
                <a:solidFill>
                  <a:schemeClr val="accent1"/>
                </a:solidFill>
                <a:cs typeface="Calibri" pitchFamily="34" charset="0"/>
              </a:rPr>
              <a:t>уплатить пени, начисленные на эту сумму со дня, следующего за днем уплаты налога.</a:t>
            </a:r>
          </a:p>
          <a:p>
            <a:pPr algn="just">
              <a:buFont typeface="Arial" pitchFamily="34" charset="0"/>
              <a:buChar char="•"/>
            </a:pPr>
            <a:endParaRPr lang="ru-RU" sz="2000" dirty="0">
              <a:solidFill>
                <a:schemeClr val="accent1"/>
              </a:solidFill>
              <a:cs typeface="Calibri" pitchFamily="34" charset="0"/>
            </a:endParaRPr>
          </a:p>
          <a:p>
            <a:pPr algn="just"/>
            <a:r>
              <a:rPr lang="ru-RU" sz="2000" dirty="0">
                <a:solidFill>
                  <a:schemeClr val="accent1"/>
                </a:solidFill>
                <a:cs typeface="Calibri" pitchFamily="34" charset="0"/>
              </a:rPr>
              <a:t>Не применяйте это правило при ликвидации ОС.</a:t>
            </a:r>
          </a:p>
          <a:p>
            <a:pPr algn="just"/>
            <a:endParaRPr lang="ru-RU" sz="2000" dirty="0">
              <a:solidFill>
                <a:schemeClr val="accent1"/>
              </a:solidFill>
              <a:cs typeface="Calibri" pitchFamily="34" charset="0"/>
            </a:endParaRPr>
          </a:p>
          <a:p>
            <a:pPr algn="just"/>
            <a:r>
              <a:rPr lang="ru-RU" sz="2000" dirty="0">
                <a:solidFill>
                  <a:schemeClr val="accent1"/>
                </a:solidFill>
                <a:cs typeface="Calibri" pitchFamily="34" charset="0"/>
              </a:rPr>
              <a:t>Если вы восстановите налог, доход от реализации можно будет уменьшить </a:t>
            </a:r>
            <a:r>
              <a:rPr lang="ru-RU" sz="2000" dirty="0">
                <a:solidFill>
                  <a:schemeClr val="accent1"/>
                </a:solidFill>
                <a:latin typeface="Calibri" pitchFamily="34" charset="0"/>
                <a:cs typeface="Calibri" pitchFamily="34" charset="0"/>
              </a:rPr>
              <a:t>на первоначальную стоимость ОС (НМА) (подп. 4 п. 1 ст. 268 НК РФ).</a:t>
            </a:r>
          </a:p>
          <a:p>
            <a:pPr algn="just">
              <a:buFont typeface="Arial" pitchFamily="34" charset="0"/>
              <a:buChar char="•"/>
            </a:pPr>
            <a:endParaRPr lang="ru-RU" dirty="0">
              <a:solidFill>
                <a:schemeClr val="accent1"/>
              </a:solidFill>
              <a:latin typeface="Calibri" pitchFamily="34" charset="0"/>
              <a:cs typeface="Calibri" pitchFamily="34" charset="0"/>
            </a:endParaRPr>
          </a:p>
          <a:p>
            <a:endParaRPr lang="ru-RU" dirty="0">
              <a:solidFill>
                <a:schemeClr val="accent1"/>
              </a:solidFill>
              <a:latin typeface="Arial" pitchFamily="34" charset="0"/>
              <a:cs typeface="Arial" pitchFamily="34" charset="0"/>
            </a:endParaRPr>
          </a:p>
        </p:txBody>
      </p:sp>
      <p:sp>
        <p:nvSpPr>
          <p:cNvPr id="12" name="TextBox 11">
            <a:extLst>
              <a:ext uri="{FF2B5EF4-FFF2-40B4-BE49-F238E27FC236}">
                <a16:creationId xmlns:a16="http://schemas.microsoft.com/office/drawing/2014/main" id="{FFEE596B-A331-10BD-7E7A-8EF49DE36EE6}"/>
              </a:ext>
            </a:extLst>
          </p:cNvPr>
          <p:cNvSpPr txBox="1"/>
          <p:nvPr/>
        </p:nvSpPr>
        <p:spPr>
          <a:xfrm>
            <a:off x="335360" y="476672"/>
            <a:ext cx="8130208" cy="523220"/>
          </a:xfrm>
          <a:prstGeom prst="rect">
            <a:avLst/>
          </a:prstGeom>
          <a:noFill/>
        </p:spPr>
        <p:txBody>
          <a:bodyPr wrap="square">
            <a:spAutoFit/>
          </a:bodyPr>
          <a:lstStyle/>
          <a:p>
            <a:r>
              <a:rPr lang="ru-RU" sz="2800" b="1" dirty="0">
                <a:solidFill>
                  <a:schemeClr val="accent1"/>
                </a:solidFill>
                <a:cs typeface="Times New Roman" pitchFamily="18" charset="0"/>
              </a:rPr>
              <a:t>Федеральный инвестиционный вычет </a:t>
            </a:r>
          </a:p>
        </p:txBody>
      </p:sp>
    </p:spTree>
    <p:extLst>
      <p:ext uri="{BB962C8B-B14F-4D97-AF65-F5344CB8AC3E}">
        <p14:creationId xmlns:p14="http://schemas.microsoft.com/office/powerpoint/2010/main" val="353575703"/>
      </p:ext>
    </p:extLst>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7B632E6-F85D-44B0-E289-B5FB706BBB85}"/>
              </a:ext>
            </a:extLst>
          </p:cNvPr>
          <p:cNvSpPr txBox="1"/>
          <p:nvPr/>
        </p:nvSpPr>
        <p:spPr>
          <a:xfrm>
            <a:off x="645228" y="1922192"/>
            <a:ext cx="10624955"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1" name="Прямоугольник 10"/>
          <p:cNvSpPr/>
          <p:nvPr/>
        </p:nvSpPr>
        <p:spPr>
          <a:xfrm>
            <a:off x="195072" y="1407009"/>
            <a:ext cx="11533632" cy="1815882"/>
          </a:xfrm>
          <a:prstGeom prst="rect">
            <a:avLst/>
          </a:prstGeom>
        </p:spPr>
        <p:txBody>
          <a:bodyPr wrap="square">
            <a:spAutoFit/>
          </a:bodyPr>
          <a:lstStyle/>
          <a:p>
            <a:endParaRPr lang="ru-RU" sz="1400" b="1" dirty="0"/>
          </a:p>
          <a:p>
            <a:pPr>
              <a:buFont typeface="Arial" pitchFamily="34" charset="0"/>
              <a:buChar char="•"/>
            </a:pPr>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a:p>
            <a:endParaRPr lang="ru-RU" sz="1400" dirty="0">
              <a:latin typeface="Arial" pitchFamily="34" charset="0"/>
              <a:cs typeface="Arial" pitchFamily="34" charset="0"/>
            </a:endParaRPr>
          </a:p>
        </p:txBody>
      </p:sp>
      <p:sp>
        <p:nvSpPr>
          <p:cNvPr id="12" name="Прямоугольник 11"/>
          <p:cNvSpPr/>
          <p:nvPr/>
        </p:nvSpPr>
        <p:spPr>
          <a:xfrm>
            <a:off x="329184" y="1512512"/>
            <a:ext cx="11558016" cy="4708981"/>
          </a:xfrm>
          <a:prstGeom prst="rect">
            <a:avLst/>
          </a:prstGeom>
        </p:spPr>
        <p:txBody>
          <a:bodyPr wrap="square">
            <a:spAutoFit/>
          </a:bodyPr>
          <a:lstStyle/>
          <a:p>
            <a:r>
              <a:rPr lang="ru-RU" sz="2000" b="1" dirty="0">
                <a:solidFill>
                  <a:schemeClr val="accent1"/>
                </a:solidFill>
                <a:cs typeface="Calibri" pitchFamily="34" charset="0"/>
              </a:rPr>
              <a:t>ПРИМЕР</a:t>
            </a:r>
          </a:p>
          <a:p>
            <a:endParaRPr lang="ru-RU" sz="2000" b="1" dirty="0">
              <a:solidFill>
                <a:schemeClr val="accent1"/>
              </a:solidFill>
              <a:cs typeface="Calibri" pitchFamily="34" charset="0"/>
            </a:endParaRPr>
          </a:p>
          <a:p>
            <a:pPr algn="just"/>
            <a:r>
              <a:rPr lang="ru-RU" sz="2000" dirty="0">
                <a:solidFill>
                  <a:schemeClr val="accent1"/>
                </a:solidFill>
              </a:rPr>
              <a:t>ОО "Альфа" имеет право на применение ФИНВ. Решение о его применении отражено в учетной политике.</a:t>
            </a:r>
          </a:p>
          <a:p>
            <a:pPr algn="just"/>
            <a:r>
              <a:rPr lang="ru-RU" sz="2000" dirty="0">
                <a:solidFill>
                  <a:schemeClr val="accent1"/>
                </a:solidFill>
              </a:rPr>
              <a:t>В 2025 г. общество ввело в эксплуатацию ОС стоимостью 2 500 000 руб. Данное ОС относится к категории объектов, к которым применим ФИНВ. Общество не использует РИНВ по налогу на прибыль.</a:t>
            </a:r>
          </a:p>
          <a:p>
            <a:pPr algn="just"/>
            <a:r>
              <a:rPr lang="ru-RU" sz="2000" dirty="0">
                <a:solidFill>
                  <a:schemeClr val="accent1"/>
                </a:solidFill>
              </a:rPr>
              <a:t>Налоговая база по налогу на прибыль составляет 30 000 000 руб. Сумма налога к уплате в федеральный бюджет - 2 400 000 руб. (30 000 000 руб. </a:t>
            </a:r>
            <a:r>
              <a:rPr lang="ru-RU" sz="2000" dirty="0" err="1">
                <a:solidFill>
                  <a:schemeClr val="accent1"/>
                </a:solidFill>
              </a:rPr>
              <a:t>x</a:t>
            </a:r>
            <a:r>
              <a:rPr lang="ru-RU" sz="2000" dirty="0">
                <a:solidFill>
                  <a:schemeClr val="accent1"/>
                </a:solidFill>
              </a:rPr>
              <a:t> 8%), из них:</a:t>
            </a:r>
          </a:p>
          <a:p>
            <a:pPr algn="just"/>
            <a:r>
              <a:rPr lang="ru-RU" sz="2000" dirty="0">
                <a:solidFill>
                  <a:schemeClr val="accent1"/>
                </a:solidFill>
              </a:rPr>
              <a:t>900 000 руб. (30 000 000 руб. </a:t>
            </a:r>
            <a:r>
              <a:rPr lang="ru-RU" sz="2000" dirty="0" err="1">
                <a:solidFill>
                  <a:schemeClr val="accent1"/>
                </a:solidFill>
              </a:rPr>
              <a:t>x</a:t>
            </a:r>
            <a:r>
              <a:rPr lang="ru-RU" sz="2000" dirty="0">
                <a:solidFill>
                  <a:schemeClr val="accent1"/>
                </a:solidFill>
              </a:rPr>
              <a:t> 3%) - по ставке 3%;</a:t>
            </a:r>
          </a:p>
          <a:p>
            <a:pPr algn="just"/>
            <a:r>
              <a:rPr lang="ru-RU" sz="2000" dirty="0">
                <a:solidFill>
                  <a:schemeClr val="accent1"/>
                </a:solidFill>
              </a:rPr>
              <a:t>1 500 000 руб. (30 000 000 руб. </a:t>
            </a:r>
            <a:r>
              <a:rPr lang="ru-RU" sz="2000" dirty="0" err="1">
                <a:solidFill>
                  <a:schemeClr val="accent1"/>
                </a:solidFill>
              </a:rPr>
              <a:t>x</a:t>
            </a:r>
            <a:r>
              <a:rPr lang="ru-RU" sz="2000" dirty="0">
                <a:solidFill>
                  <a:schemeClr val="accent1"/>
                </a:solidFill>
              </a:rPr>
              <a:t> 5%) - по ставке 5%.</a:t>
            </a:r>
          </a:p>
          <a:p>
            <a:pPr algn="just"/>
            <a:r>
              <a:rPr lang="ru-RU" sz="2000" dirty="0">
                <a:solidFill>
                  <a:schemeClr val="accent1"/>
                </a:solidFill>
              </a:rPr>
              <a:t>ФИНВ равен 75 000 руб. (2 500 000 руб. </a:t>
            </a:r>
            <a:r>
              <a:rPr lang="ru-RU" sz="2000" dirty="0" err="1">
                <a:solidFill>
                  <a:schemeClr val="accent1"/>
                </a:solidFill>
              </a:rPr>
              <a:t>x</a:t>
            </a:r>
            <a:r>
              <a:rPr lang="ru-RU" sz="2000" dirty="0">
                <a:solidFill>
                  <a:schemeClr val="accent1"/>
                </a:solidFill>
              </a:rPr>
              <a:t> 3%).</a:t>
            </a:r>
          </a:p>
          <a:p>
            <a:pPr algn="just"/>
            <a:r>
              <a:rPr lang="ru-RU" sz="2000" dirty="0">
                <a:solidFill>
                  <a:schemeClr val="accent1"/>
                </a:solidFill>
              </a:rPr>
              <a:t>Налог к уплате в федеральный бюджет, уменьшенный на ФИНВ, составляет 2 325 000 руб. (2 400 000 руб. - 75 000 руб.).</a:t>
            </a:r>
          </a:p>
          <a:p>
            <a:pPr algn="just"/>
            <a:r>
              <a:rPr lang="ru-RU" sz="2000" dirty="0">
                <a:solidFill>
                  <a:schemeClr val="accent1"/>
                </a:solidFill>
              </a:rPr>
              <a:t>Общество должно уплатить налог в сумме 2 325 000 руб., зачисляемый в федеральный бюджет, в составе ЕНП.</a:t>
            </a:r>
          </a:p>
        </p:txBody>
      </p:sp>
      <p:sp>
        <p:nvSpPr>
          <p:cNvPr id="14" name="TextBox 13">
            <a:extLst>
              <a:ext uri="{FF2B5EF4-FFF2-40B4-BE49-F238E27FC236}">
                <a16:creationId xmlns:a16="http://schemas.microsoft.com/office/drawing/2014/main" id="{FFEE596B-A331-10BD-7E7A-8EF49DE36EE6}"/>
              </a:ext>
            </a:extLst>
          </p:cNvPr>
          <p:cNvSpPr txBox="1"/>
          <p:nvPr/>
        </p:nvSpPr>
        <p:spPr>
          <a:xfrm>
            <a:off x="2964823" y="797615"/>
            <a:ext cx="8130208" cy="954107"/>
          </a:xfrm>
          <a:prstGeom prst="rect">
            <a:avLst/>
          </a:prstGeom>
          <a:noFill/>
        </p:spPr>
        <p:txBody>
          <a:bodyPr wrap="square">
            <a:spAutoFit/>
          </a:bodyPr>
          <a:lstStyle/>
          <a:p>
            <a:r>
              <a:rPr lang="ru-RU" sz="2800" b="1" dirty="0">
                <a:solidFill>
                  <a:schemeClr val="accent1"/>
                </a:solidFill>
                <a:cs typeface="Times New Roman" pitchFamily="18" charset="0"/>
              </a:rPr>
              <a:t>Федеральный инвестиционный вычет </a:t>
            </a:r>
          </a:p>
          <a:p>
            <a:r>
              <a:rPr lang="ru-RU" sz="2800" b="1" dirty="0">
                <a:solidFill>
                  <a:schemeClr val="accent1"/>
                </a:solidFill>
                <a:cs typeface="Times New Roman" pitchFamily="18" charset="0"/>
              </a:rPr>
              <a:t> </a:t>
            </a:r>
          </a:p>
        </p:txBody>
      </p:sp>
    </p:spTree>
    <p:extLst>
      <p:ext uri="{BB962C8B-B14F-4D97-AF65-F5344CB8AC3E}">
        <p14:creationId xmlns:p14="http://schemas.microsoft.com/office/powerpoint/2010/main" val="353575703"/>
      </p:ext>
    </p:extLst>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5028139-C481-4359-83CF-6657C4DA411D}"/>
              </a:ext>
            </a:extLst>
          </p:cNvPr>
          <p:cNvSpPr>
            <a:spLocks noGrp="1"/>
          </p:cNvSpPr>
          <p:nvPr>
            <p:ph type="title"/>
          </p:nvPr>
        </p:nvSpPr>
        <p:spPr>
          <a:xfrm>
            <a:off x="839416" y="231228"/>
            <a:ext cx="10515599" cy="1325563"/>
          </a:xfrm>
        </p:spPr>
        <p:txBody>
          <a:bodyPr>
            <a:normAutofit/>
          </a:bodyPr>
          <a:lstStyle/>
          <a:p>
            <a:pPr marL="0" indent="0" algn="ctr">
              <a:buNone/>
              <a:defRPr/>
            </a:pPr>
            <a:r>
              <a:rPr lang="ru-RU" sz="2800" dirty="0">
                <a:latin typeface="+mn-lt"/>
              </a:rPr>
              <a:t>Способы уплаты авансовых платежей </a:t>
            </a:r>
            <a:br>
              <a:rPr lang="ru-RU" sz="2800" dirty="0">
                <a:latin typeface="+mn-lt"/>
              </a:rPr>
            </a:br>
            <a:r>
              <a:rPr lang="ru-RU" sz="2800" dirty="0">
                <a:latin typeface="+mn-lt"/>
              </a:rPr>
              <a:t>(п. п. 2, 3 ст. 286 НК РФ):</a:t>
            </a:r>
            <a:br>
              <a:rPr lang="ru-RU" sz="2800" dirty="0">
                <a:solidFill>
                  <a:srgbClr val="025373"/>
                </a:solidFill>
                <a:effectLst/>
                <a:latin typeface="+mn-lt"/>
              </a:rPr>
            </a:br>
            <a:endParaRPr lang="ru-RU" sz="2800" dirty="0">
              <a:solidFill>
                <a:srgbClr val="025373"/>
              </a:solidFill>
              <a:effectLst/>
              <a:latin typeface="+mn-lt"/>
            </a:endParaRPr>
          </a:p>
        </p:txBody>
      </p:sp>
      <p:sp>
        <p:nvSpPr>
          <p:cNvPr id="5" name="Прямоугольник 4">
            <a:extLst>
              <a:ext uri="{FF2B5EF4-FFF2-40B4-BE49-F238E27FC236}">
                <a16:creationId xmlns:a16="http://schemas.microsoft.com/office/drawing/2014/main" id="{B7E84695-AFF3-4E97-A879-6F58F11D1484}"/>
              </a:ext>
            </a:extLst>
          </p:cNvPr>
          <p:cNvSpPr/>
          <p:nvPr/>
        </p:nvSpPr>
        <p:spPr>
          <a:xfrm>
            <a:off x="623392" y="1340768"/>
            <a:ext cx="11161240" cy="3785652"/>
          </a:xfrm>
          <a:prstGeom prst="rect">
            <a:avLst/>
          </a:prstGeom>
        </p:spPr>
        <p:txBody>
          <a:bodyPr wrap="square">
            <a:spAutoFit/>
          </a:bodyPr>
          <a:lstStyle/>
          <a:p>
            <a:pPr eaLnBrk="0" fontAlgn="base" hangingPunct="0">
              <a:spcBef>
                <a:spcPct val="0"/>
              </a:spcBef>
              <a:spcAft>
                <a:spcPct val="0"/>
              </a:spcAft>
              <a:defRPr/>
            </a:pPr>
            <a:r>
              <a:rPr lang="ru-RU" sz="2400" dirty="0">
                <a:solidFill>
                  <a:srgbClr val="025373"/>
                </a:solidFill>
              </a:rPr>
              <a:t>• По итогам каждого квартала (квартальные авансовые платежи) и ежемесячно в рамках этого квартала. Данный порядок уплаты авансовых платежей можно поменять на уплату ежемесячных авансовых платежей исходя из фактической прибыли (п. 2 ст. 286 НК РФ). </a:t>
            </a:r>
          </a:p>
          <a:p>
            <a:pPr eaLnBrk="0" fontAlgn="base" hangingPunct="0">
              <a:spcBef>
                <a:spcPct val="0"/>
              </a:spcBef>
              <a:spcAft>
                <a:spcPct val="0"/>
              </a:spcAft>
              <a:defRPr/>
            </a:pPr>
            <a:endParaRPr lang="ru-RU" sz="2400" dirty="0">
              <a:solidFill>
                <a:srgbClr val="025373"/>
              </a:solidFill>
            </a:endParaRPr>
          </a:p>
          <a:p>
            <a:pPr eaLnBrk="0" fontAlgn="base" hangingPunct="0">
              <a:spcBef>
                <a:spcPct val="0"/>
              </a:spcBef>
              <a:spcAft>
                <a:spcPct val="0"/>
              </a:spcAft>
              <a:defRPr/>
            </a:pPr>
            <a:r>
              <a:rPr lang="ru-RU" sz="2400" dirty="0">
                <a:solidFill>
                  <a:srgbClr val="025373"/>
                </a:solidFill>
              </a:rPr>
              <a:t>• По итогам каждого квартала (квартальные авансовые платежи). Внутри квартала ежемесячные авансовые платежи не уплачиваются;</a:t>
            </a:r>
          </a:p>
          <a:p>
            <a:pPr eaLnBrk="0" fontAlgn="base" hangingPunct="0">
              <a:spcBef>
                <a:spcPct val="0"/>
              </a:spcBef>
              <a:spcAft>
                <a:spcPct val="0"/>
              </a:spcAft>
              <a:defRPr/>
            </a:pPr>
            <a:endParaRPr lang="ru-RU" sz="2400" dirty="0">
              <a:solidFill>
                <a:srgbClr val="025373"/>
              </a:solidFill>
            </a:endParaRPr>
          </a:p>
          <a:p>
            <a:pPr eaLnBrk="0" fontAlgn="base" hangingPunct="0">
              <a:spcBef>
                <a:spcPct val="0"/>
              </a:spcBef>
              <a:spcAft>
                <a:spcPct val="0"/>
              </a:spcAft>
              <a:defRPr/>
            </a:pPr>
            <a:r>
              <a:rPr lang="ru-RU" sz="2400" dirty="0">
                <a:solidFill>
                  <a:srgbClr val="025373"/>
                </a:solidFill>
              </a:rPr>
              <a:t>• По итогам каждого месяца (ежемесячные авансовые платежи исходя из фактически полученной прибыли).</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E8E65082-75A2-4F05-84B9-5DAC2EB53688}"/>
              </a:ext>
            </a:extLst>
          </p:cNvPr>
          <p:cNvSpPr>
            <a:spLocks noGrp="1"/>
          </p:cNvSpPr>
          <p:nvPr>
            <p:ph type="title"/>
          </p:nvPr>
        </p:nvSpPr>
        <p:spPr>
          <a:xfrm>
            <a:off x="479376" y="-99392"/>
            <a:ext cx="10515599" cy="1325563"/>
          </a:xfrm>
        </p:spPr>
        <p:txBody>
          <a:bodyPr>
            <a:normAutofit/>
          </a:bodyPr>
          <a:lstStyle/>
          <a:p>
            <a:pPr marL="0" indent="0">
              <a:defRPr/>
            </a:pPr>
            <a:r>
              <a:rPr lang="ru-RU" sz="2800" dirty="0">
                <a:latin typeface="+mn-lt"/>
              </a:rPr>
              <a:t>Уплата авансовых платежей </a:t>
            </a:r>
          </a:p>
        </p:txBody>
      </p:sp>
      <p:pic>
        <p:nvPicPr>
          <p:cNvPr id="15363" name="Picture 2">
            <a:extLst>
              <a:ext uri="{FF2B5EF4-FFF2-40B4-BE49-F238E27FC236}">
                <a16:creationId xmlns:a16="http://schemas.microsoft.com/office/drawing/2014/main" id="{7EFE9157-5557-45FD-B206-3B432E1DA5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5643" y="908720"/>
            <a:ext cx="10250309" cy="54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Объект 4">
            <a:extLst>
              <a:ext uri="{FF2B5EF4-FFF2-40B4-BE49-F238E27FC236}">
                <a16:creationId xmlns:a16="http://schemas.microsoft.com/office/drawing/2014/main" id="{935BB50D-6F45-4281-818D-6961E4B4A4E1}"/>
              </a:ext>
            </a:extLst>
          </p:cNvPr>
          <p:cNvSpPr>
            <a:spLocks noGrp="1"/>
          </p:cNvSpPr>
          <p:nvPr>
            <p:ph type="body" sz="quarter" idx="14"/>
          </p:nvPr>
        </p:nvSpPr>
        <p:spPr>
          <a:xfrm>
            <a:off x="479376" y="548680"/>
            <a:ext cx="11305256" cy="4049712"/>
          </a:xfrm>
        </p:spPr>
        <p:txBody>
          <a:bodyPr>
            <a:noAutofit/>
          </a:bodyPr>
          <a:lstStyle/>
          <a:p>
            <a:pPr marL="44450" algn="ctr"/>
            <a:r>
              <a:rPr lang="ru-RU" altLang="ru-RU" b="1" dirty="0"/>
              <a:t>Пример расчета квартальных авансовых платежей по налогу на прибыль во 2 квартале</a:t>
            </a:r>
          </a:p>
          <a:p>
            <a:pPr marL="44450" indent="0" algn="ctr">
              <a:buNone/>
            </a:pPr>
            <a:endParaRPr lang="ru-RU" altLang="ru-RU" b="1" dirty="0"/>
          </a:p>
          <a:p>
            <a:pPr marL="44450" indent="0" algn="ctr">
              <a:buNone/>
            </a:pPr>
            <a:endParaRPr lang="ru-RU" altLang="ru-RU" b="1" dirty="0"/>
          </a:p>
          <a:p>
            <a:r>
              <a:rPr lang="ru-RU" sz="2400" dirty="0"/>
              <a:t>В I квартале ООО "Альфа" получило прибыль 3 750 000 руб. и исчислило квартальный авансовый платеж: 937 500 руб. (3 750 000 руб. </a:t>
            </a:r>
            <a:r>
              <a:rPr lang="ru-RU" sz="2400" dirty="0" err="1"/>
              <a:t>x</a:t>
            </a:r>
            <a:r>
              <a:rPr lang="ru-RU" sz="2400" dirty="0"/>
              <a:t> 25%).</a:t>
            </a:r>
          </a:p>
          <a:p>
            <a:r>
              <a:rPr lang="ru-RU" sz="2400" dirty="0"/>
              <a:t>Соответственно, ежемесячный авансовый платеж ООО "Альфа", подлежащий уплате во II квартале, составит 312 500 руб. (937 500 руб. / 3).</a:t>
            </a:r>
          </a:p>
          <a:p>
            <a:r>
              <a:rPr lang="ru-RU" sz="2400" dirty="0"/>
              <a:t>Таким образом, в апреле, мае и июне ООО "Альфа" будет уплачивать в бюджет ежемесячные авансовые платежи по 312 500 руб., в том числе в федеральный бюджет - 100 000 руб., в бюджет субъекта РФ - 212 500 руб.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Объект 4">
            <a:extLst>
              <a:ext uri="{FF2B5EF4-FFF2-40B4-BE49-F238E27FC236}">
                <a16:creationId xmlns:a16="http://schemas.microsoft.com/office/drawing/2014/main" id="{935BB50D-6F45-4281-818D-6961E4B4A4E1}"/>
              </a:ext>
            </a:extLst>
          </p:cNvPr>
          <p:cNvSpPr>
            <a:spLocks noGrp="1"/>
          </p:cNvSpPr>
          <p:nvPr>
            <p:ph type="body" sz="quarter" idx="14"/>
          </p:nvPr>
        </p:nvSpPr>
        <p:spPr>
          <a:xfrm>
            <a:off x="479376" y="548680"/>
            <a:ext cx="11305256" cy="4049712"/>
          </a:xfrm>
        </p:spPr>
        <p:txBody>
          <a:bodyPr>
            <a:noAutofit/>
          </a:bodyPr>
          <a:lstStyle/>
          <a:p>
            <a:pPr marL="44450" algn="ctr"/>
            <a:r>
              <a:rPr lang="ru-RU" altLang="ru-RU" b="1" dirty="0"/>
              <a:t>Пример расчета квартальных авансовых платежей по налогу на прибыль в 3 квартале</a:t>
            </a:r>
          </a:p>
          <a:p>
            <a:pPr marL="44450" indent="0" algn="ctr">
              <a:buNone/>
            </a:pPr>
            <a:endParaRPr lang="ru-RU" altLang="ru-RU" b="1" dirty="0"/>
          </a:p>
          <a:p>
            <a:r>
              <a:rPr lang="ru-RU" sz="2400" dirty="0"/>
              <a:t>Квартальные авансовые платежи, исчисленные по итогам отчетных периодов у ООО "Альфа" (строка 180 листа 02 декларации за соответствующий период), составили:</a:t>
            </a:r>
          </a:p>
          <a:p>
            <a:r>
              <a:rPr lang="ru-RU" sz="2400" dirty="0"/>
              <a:t>за I квартал - 937 500 руб.;</a:t>
            </a:r>
          </a:p>
          <a:p>
            <a:r>
              <a:rPr lang="ru-RU" sz="2400" dirty="0"/>
              <a:t>за полугодие - 1 207 500 руб.</a:t>
            </a:r>
          </a:p>
          <a:p>
            <a:r>
              <a:rPr lang="ru-RU" sz="2400" dirty="0"/>
              <a:t>Соответственно, ежемесячный авансовый платеж ООО "Альфа", подлежащий уплате в III квартале, составит 90 000 руб. ((1 207 500 руб. - 937 500 руб.) / 3).</a:t>
            </a:r>
          </a:p>
          <a:p>
            <a:r>
              <a:rPr lang="ru-RU" sz="2400" dirty="0"/>
              <a:t>Таким образом, в июле, августе и сентябре ООО "Альфа" будет уплачивать в бюджет ежемесячные авансовые платежи по 90 000 руб., в том числе в федеральный бюджет - 28 800 руб., в бюджет субъекта РФ - 61 200 руб.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Объект 4">
            <a:extLst>
              <a:ext uri="{FF2B5EF4-FFF2-40B4-BE49-F238E27FC236}">
                <a16:creationId xmlns:a16="http://schemas.microsoft.com/office/drawing/2014/main" id="{935BB50D-6F45-4281-818D-6961E4B4A4E1}"/>
              </a:ext>
            </a:extLst>
          </p:cNvPr>
          <p:cNvSpPr>
            <a:spLocks noGrp="1"/>
          </p:cNvSpPr>
          <p:nvPr>
            <p:ph type="body" sz="quarter" idx="14"/>
          </p:nvPr>
        </p:nvSpPr>
        <p:spPr>
          <a:xfrm>
            <a:off x="479376" y="548680"/>
            <a:ext cx="11305256" cy="4049712"/>
          </a:xfrm>
        </p:spPr>
        <p:txBody>
          <a:bodyPr>
            <a:noAutofit/>
          </a:bodyPr>
          <a:lstStyle/>
          <a:p>
            <a:pPr marL="44450" indent="0" algn="ctr">
              <a:buNone/>
            </a:pPr>
            <a:r>
              <a:rPr lang="ru-RU" altLang="ru-RU" b="1" dirty="0"/>
              <a:t>Пример расчета квартальных авансовых платежей по налогу на прибыль в 4 квартале</a:t>
            </a:r>
          </a:p>
          <a:p>
            <a:pPr marL="44450" indent="0" algn="ctr">
              <a:buNone/>
            </a:pPr>
            <a:endParaRPr lang="ru-RU" altLang="ru-RU" b="1" dirty="0"/>
          </a:p>
          <a:p>
            <a:r>
              <a:rPr lang="ru-RU" sz="2400" dirty="0"/>
              <a:t>Квартальные авансовые платежи, исчисленные по итогам отчетных периодов у ООО "Альфа" (строка 180 листа 02 декларации за соответствующий период), составили:</a:t>
            </a:r>
          </a:p>
          <a:p>
            <a:r>
              <a:rPr lang="ru-RU" sz="2400" dirty="0"/>
              <a:t>за полугодие - 1 207 500 руб.;</a:t>
            </a:r>
          </a:p>
          <a:p>
            <a:r>
              <a:rPr lang="ru-RU" sz="2400" dirty="0"/>
              <a:t>за 9 месяцев - 1 920 000 руб.</a:t>
            </a:r>
          </a:p>
          <a:p>
            <a:r>
              <a:rPr lang="ru-RU" sz="2400" dirty="0"/>
              <a:t>Соответственно, ежемесячный авансовый платеж ООО "Альфа", подлежащий уплате в IV квартале, составит 237 500 руб. ((1 920 000 руб. - 1 207 500 руб.) / 3).</a:t>
            </a:r>
          </a:p>
          <a:p>
            <a:r>
              <a:rPr lang="ru-RU" sz="2400" dirty="0"/>
              <a:t>Таким образом, в октябре, ноябре и декабре ООО "Альфа" будет уплачивать ежемесячные авансовые платежи по 237 500 руб., в том числе в федеральный бюджет - 76 000 руб., в бюджет субъекта РФ - 161 500 руб.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Объект 4">
            <a:extLst>
              <a:ext uri="{FF2B5EF4-FFF2-40B4-BE49-F238E27FC236}">
                <a16:creationId xmlns:a16="http://schemas.microsoft.com/office/drawing/2014/main" id="{935BB50D-6F45-4281-818D-6961E4B4A4E1}"/>
              </a:ext>
            </a:extLst>
          </p:cNvPr>
          <p:cNvSpPr>
            <a:spLocks noGrp="1"/>
          </p:cNvSpPr>
          <p:nvPr>
            <p:ph type="body" sz="quarter" idx="14"/>
          </p:nvPr>
        </p:nvSpPr>
        <p:spPr>
          <a:xfrm>
            <a:off x="479376" y="548680"/>
            <a:ext cx="11305256" cy="4049712"/>
          </a:xfrm>
        </p:spPr>
        <p:txBody>
          <a:bodyPr>
            <a:noAutofit/>
          </a:bodyPr>
          <a:lstStyle/>
          <a:p>
            <a:pPr marL="44450" indent="0" algn="ctr">
              <a:buNone/>
            </a:pPr>
            <a:r>
              <a:rPr lang="ru-RU" altLang="ru-RU" b="1" dirty="0"/>
              <a:t>Пример расчета квартальных авансовых платежей по налогу на прибыль по итогам 1 квартала</a:t>
            </a:r>
          </a:p>
          <a:p>
            <a:pPr marL="44450" indent="0" algn="ctr">
              <a:buNone/>
            </a:pPr>
            <a:endParaRPr lang="ru-RU" altLang="ru-RU" b="1" dirty="0"/>
          </a:p>
          <a:p>
            <a:r>
              <a:rPr lang="ru-RU" sz="2400" dirty="0"/>
              <a:t>По итогам I квартала ООО "Альфа" исчислило квартальный авансовый платеж в сумме 750 000 руб.</a:t>
            </a:r>
          </a:p>
          <a:p>
            <a:r>
              <a:rPr lang="ru-RU" sz="2400" dirty="0"/>
              <a:t>В течение I квартала ООО "Альфа" были уплачены ежемесячные авансовые платежи в общей сумме 300 000 руб.</a:t>
            </a:r>
          </a:p>
          <a:p>
            <a:r>
              <a:rPr lang="ru-RU" sz="2400" dirty="0"/>
              <a:t>Соответственно, квартальный авансовый платеж, подлежащий уплате по итогам I квартала, составит 450 000 руб. (750 000 руб. - 300 000 руб.), в том числе:</a:t>
            </a:r>
          </a:p>
          <a:p>
            <a:r>
              <a:rPr lang="ru-RU" sz="2400" dirty="0"/>
              <a:t>в федеральный бюджет - 144 000 руб. (по ставке 8%);</a:t>
            </a:r>
          </a:p>
          <a:p>
            <a:r>
              <a:rPr lang="ru-RU" sz="2400" dirty="0"/>
              <a:t>в бюджет субъекта РФ - 306 000 руб. (по ставке 17%).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Учет доходов и расходов. Кассовый метод ст.273 НК РФ</a:t>
            </a:r>
          </a:p>
        </p:txBody>
      </p:sp>
      <p:sp>
        <p:nvSpPr>
          <p:cNvPr id="3" name="Текст 2"/>
          <p:cNvSpPr>
            <a:spLocks noGrp="1"/>
          </p:cNvSpPr>
          <p:nvPr>
            <p:ph type="body" sz="quarter" idx="14"/>
          </p:nvPr>
        </p:nvSpPr>
        <p:spPr>
          <a:xfrm>
            <a:off x="809588" y="1785926"/>
            <a:ext cx="10444163" cy="4049712"/>
          </a:xfrm>
        </p:spPr>
        <p:txBody>
          <a:bodyPr>
            <a:normAutofit/>
          </a:bodyPr>
          <a:lstStyle/>
          <a:p>
            <a:r>
              <a:rPr lang="ru-RU" sz="2400" dirty="0"/>
              <a:t>Основным условием для применения кассового метода служит величина выручки (без учета НДС). Ее средний размер за предыдущие четыре квартала не должен превышать 1 </a:t>
            </a:r>
            <a:r>
              <a:rPr lang="ru-RU" sz="2400" dirty="0" err="1"/>
              <a:t>млн</a:t>
            </a:r>
            <a:r>
              <a:rPr lang="ru-RU" sz="2400" dirty="0"/>
              <a:t> руб. за каждый квартал (п. 1 ст. 273 НК РФ).</a:t>
            </a:r>
            <a:endParaRPr lang="ru-RU" sz="2400" dirty="0">
              <a:hlinkClick r:id="rId2"/>
            </a:endParaRPr>
          </a:p>
          <a:p>
            <a:r>
              <a:rPr lang="ru-RU" sz="2400" dirty="0">
                <a:hlinkClick r:id="rId2"/>
              </a:rPr>
              <a:t> </a:t>
            </a:r>
          </a:p>
          <a:p>
            <a:r>
              <a:rPr lang="ru-RU" sz="2400" dirty="0"/>
              <a:t>Это значит, что в целом за четыре квартала ваша выручка не может быть больше 4 </a:t>
            </a:r>
            <a:r>
              <a:rPr lang="ru-RU" sz="2400" dirty="0" err="1"/>
              <a:t>млн</a:t>
            </a:r>
            <a:r>
              <a:rPr lang="ru-RU" sz="2400" dirty="0"/>
              <a:t> руб. То есть вполне может получиться так, что в I и II кварталах у организации будет нулевая выручка, а основной доход будет получен в III и IV кварталах. Например, в III квартале - 1,7 </a:t>
            </a:r>
            <a:r>
              <a:rPr lang="ru-RU" sz="2400" dirty="0" err="1"/>
              <a:t>млн</a:t>
            </a:r>
            <a:r>
              <a:rPr lang="ru-RU" sz="2400" dirty="0"/>
              <a:t> руб. и в IV квартале - 2 </a:t>
            </a:r>
            <a:r>
              <a:rPr lang="ru-RU" sz="2400" dirty="0" err="1"/>
              <a:t>млн</a:t>
            </a:r>
            <a:r>
              <a:rPr lang="ru-RU" sz="2400" dirty="0"/>
              <a:t> руб.</a:t>
            </a:r>
            <a:endParaRPr lang="ru-RU" sz="2400" dirty="0">
              <a:hlinkClick r:id="rId2"/>
            </a:endParaRPr>
          </a:p>
          <a:p>
            <a:endParaRPr lang="ru-RU" sz="3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Объект 4">
            <a:extLst>
              <a:ext uri="{FF2B5EF4-FFF2-40B4-BE49-F238E27FC236}">
                <a16:creationId xmlns:a16="http://schemas.microsoft.com/office/drawing/2014/main" id="{935BB50D-6F45-4281-818D-6961E4B4A4E1}"/>
              </a:ext>
            </a:extLst>
          </p:cNvPr>
          <p:cNvSpPr>
            <a:spLocks noGrp="1"/>
          </p:cNvSpPr>
          <p:nvPr>
            <p:ph type="body" sz="quarter" idx="14"/>
          </p:nvPr>
        </p:nvSpPr>
        <p:spPr>
          <a:xfrm>
            <a:off x="479376" y="548680"/>
            <a:ext cx="11305256" cy="4049712"/>
          </a:xfrm>
        </p:spPr>
        <p:txBody>
          <a:bodyPr>
            <a:noAutofit/>
          </a:bodyPr>
          <a:lstStyle/>
          <a:p>
            <a:pPr marL="44450" indent="0" algn="ctr">
              <a:buNone/>
            </a:pPr>
            <a:r>
              <a:rPr lang="ru-RU" altLang="ru-RU" b="1" dirty="0"/>
              <a:t>Пример расчета квартальных авансовых платежей по налогу на прибыль по итогам полугодия</a:t>
            </a:r>
          </a:p>
          <a:p>
            <a:pPr marL="44450" indent="0" algn="ctr">
              <a:buNone/>
            </a:pPr>
            <a:endParaRPr lang="ru-RU" altLang="ru-RU" b="1" dirty="0"/>
          </a:p>
          <a:p>
            <a:r>
              <a:rPr lang="ru-RU" sz="2400" dirty="0"/>
              <a:t>Квартальные авансовые платежи, исчисленные по итогам отчетных периодов у ООО "Альфа", составили:</a:t>
            </a:r>
          </a:p>
          <a:p>
            <a:r>
              <a:rPr lang="ru-RU" sz="2400" dirty="0"/>
              <a:t>за I квартал - 250 000 руб.;</a:t>
            </a:r>
          </a:p>
          <a:p>
            <a:r>
              <a:rPr lang="ru-RU" sz="2400" dirty="0"/>
              <a:t>за полугодие - 1 020 000 руб.</a:t>
            </a:r>
          </a:p>
          <a:p>
            <a:r>
              <a:rPr lang="ru-RU" sz="2400" dirty="0"/>
              <a:t>В течение II квартала ООО "Альфа" уплачивало ежемесячные авансовые платежи в общей сумме 250 000 руб.</a:t>
            </a:r>
          </a:p>
          <a:p>
            <a:r>
              <a:rPr lang="ru-RU" sz="2400" dirty="0"/>
              <a:t>Соответственно, квартальный авансовый платеж, подлежащий доплате по итогам полугодия, составит 520 000 руб. (1 020 000 руб. - 250 000 руб. - 250 000 руб.), в том числе:</a:t>
            </a:r>
          </a:p>
          <a:p>
            <a:r>
              <a:rPr lang="ru-RU" sz="2400" dirty="0"/>
              <a:t>в федеральный бюджет - 166 400 руб. (по ставке 8%);</a:t>
            </a:r>
          </a:p>
          <a:p>
            <a:r>
              <a:rPr lang="ru-RU" sz="2400" dirty="0"/>
              <a:t>в бюджет субъекта РФ - 353 600 руб. (по ставке 17%).</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D8EA639-170A-452C-9FC3-A0C5577B4C0F}"/>
              </a:ext>
            </a:extLst>
          </p:cNvPr>
          <p:cNvSpPr>
            <a:spLocks noGrp="1"/>
          </p:cNvSpPr>
          <p:nvPr>
            <p:ph type="title"/>
          </p:nvPr>
        </p:nvSpPr>
        <p:spPr>
          <a:xfrm>
            <a:off x="839416" y="188640"/>
            <a:ext cx="10515599" cy="1325563"/>
          </a:xfrm>
        </p:spPr>
        <p:txBody>
          <a:bodyPr>
            <a:normAutofit/>
          </a:bodyPr>
          <a:lstStyle/>
          <a:p>
            <a:pPr marL="0" indent="0">
              <a:defRPr/>
            </a:pPr>
            <a:r>
              <a:rPr lang="ru-RU" sz="2800" dirty="0">
                <a:latin typeface="+mn-lt"/>
              </a:rPr>
              <a:t>Уплата авансовых платежей </a:t>
            </a:r>
          </a:p>
        </p:txBody>
      </p:sp>
      <p:sp>
        <p:nvSpPr>
          <p:cNvPr id="19459" name="Объект 4">
            <a:extLst>
              <a:ext uri="{FF2B5EF4-FFF2-40B4-BE49-F238E27FC236}">
                <a16:creationId xmlns:a16="http://schemas.microsoft.com/office/drawing/2014/main" id="{E56C9F37-C1EC-4C7A-95B4-753D7D211029}"/>
              </a:ext>
            </a:extLst>
          </p:cNvPr>
          <p:cNvSpPr>
            <a:spLocks noGrp="1"/>
          </p:cNvSpPr>
          <p:nvPr>
            <p:ph type="body" sz="quarter" idx="14"/>
          </p:nvPr>
        </p:nvSpPr>
        <p:spPr>
          <a:xfrm>
            <a:off x="696001" y="1404144"/>
            <a:ext cx="10215000" cy="1520800"/>
          </a:xfrm>
        </p:spPr>
        <p:txBody>
          <a:bodyPr>
            <a:normAutofit lnSpcReduction="10000"/>
          </a:bodyPr>
          <a:lstStyle/>
          <a:p>
            <a:pPr marL="387350" indent="-342900" algn="just">
              <a:buFont typeface="Arial" panose="020B0604020202020204" pitchFamily="34" charset="0"/>
              <a:buChar char="•"/>
            </a:pPr>
            <a:endParaRPr lang="ru-RU" altLang="ru-RU" sz="2400" dirty="0"/>
          </a:p>
          <a:p>
            <a:pPr marL="387350" indent="-342900" algn="just">
              <a:buFont typeface="Arial" panose="020B0604020202020204" pitchFamily="34" charset="0"/>
              <a:buChar char="•"/>
            </a:pPr>
            <a:r>
              <a:rPr lang="ru-RU" altLang="ru-RU" sz="2400" dirty="0"/>
              <a:t>Например, для организации, созданной 16 февраля, первым отчетным периодом будет период с 16 февраля по 31 марта, уплатить аванс и представить декларацию за который надо не позднее 28 апреля.</a:t>
            </a:r>
          </a:p>
        </p:txBody>
      </p:sp>
      <p:sp>
        <p:nvSpPr>
          <p:cNvPr id="19460" name="Объект 5">
            <a:extLst>
              <a:ext uri="{FF2B5EF4-FFF2-40B4-BE49-F238E27FC236}">
                <a16:creationId xmlns:a16="http://schemas.microsoft.com/office/drawing/2014/main" id="{49AC562A-2817-4939-9F2A-BBA173493DB1}"/>
              </a:ext>
            </a:extLst>
          </p:cNvPr>
          <p:cNvSpPr>
            <a:spLocks noGrp="1"/>
          </p:cNvSpPr>
          <p:nvPr>
            <p:ph sz="quarter" idx="4294967295"/>
          </p:nvPr>
        </p:nvSpPr>
        <p:spPr>
          <a:xfrm>
            <a:off x="709630" y="2729707"/>
            <a:ext cx="10215000" cy="3475037"/>
          </a:xfrm>
        </p:spPr>
        <p:txBody>
          <a:bodyPr>
            <a:normAutofit/>
          </a:bodyPr>
          <a:lstStyle/>
          <a:p>
            <a:pPr marL="387350" indent="-342900" algn="just">
              <a:buFont typeface="Arial" panose="020B0604020202020204" pitchFamily="34" charset="0"/>
              <a:buChar char="•"/>
            </a:pPr>
            <a:endParaRPr lang="ru-RU" altLang="ru-RU" sz="2400" dirty="0">
              <a:solidFill>
                <a:srgbClr val="025373"/>
              </a:solidFill>
            </a:endParaRPr>
          </a:p>
          <a:p>
            <a:pPr marL="387350" indent="-342900" algn="just">
              <a:buFont typeface="Arial" panose="020B0604020202020204" pitchFamily="34" charset="0"/>
              <a:buChar char="•"/>
            </a:pPr>
            <a:r>
              <a:rPr lang="ru-RU" altLang="ru-RU" sz="2400" dirty="0">
                <a:solidFill>
                  <a:srgbClr val="025373"/>
                </a:solidFill>
              </a:rPr>
              <a:t>Например, если организация создана в феврале, то обязанность уплачивать ежемесячные авансы возникнет только в III квартале.</a:t>
            </a:r>
          </a:p>
          <a:p>
            <a:pPr marL="387350" indent="-342900" algn="just">
              <a:buFont typeface="Arial" panose="020B0604020202020204" pitchFamily="34" charset="0"/>
              <a:buChar char="•"/>
            </a:pPr>
            <a:endParaRPr lang="ru-RU" altLang="ru-RU" sz="2400" dirty="0">
              <a:solidFill>
                <a:srgbClr val="025373"/>
              </a:solidFill>
            </a:endParaRPr>
          </a:p>
          <a:p>
            <a:pPr marL="387350" indent="-342900" algn="just">
              <a:buFont typeface="Arial" panose="020B0604020202020204" pitchFamily="34" charset="0"/>
              <a:buChar char="•"/>
            </a:pPr>
            <a:r>
              <a:rPr lang="ru-RU" altLang="ru-RU" sz="2400" dirty="0">
                <a:solidFill>
                  <a:srgbClr val="025373"/>
                </a:solidFill>
              </a:rPr>
              <a:t>Например, у организации, созданной в феврале, в июле выручка превысила 1 млн руб. Значит, ежемесячные авансы налогоплательщик будет уплачивать с октября, а не с августа.</a:t>
            </a:r>
          </a:p>
          <a:p>
            <a:pPr marL="387350" indent="-342900" algn="just">
              <a:buFont typeface="Arial" panose="020B0604020202020204" pitchFamily="34" charset="0"/>
              <a:buChar char="•"/>
            </a:pPr>
            <a:endParaRPr lang="ru-RU" altLang="ru-RU" sz="2400" dirty="0">
              <a:solidFill>
                <a:srgbClr val="025373"/>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C66E6198-1BC7-4402-9814-28E0930EFCC0}"/>
              </a:ext>
            </a:extLst>
          </p:cNvPr>
          <p:cNvSpPr>
            <a:spLocks noGrp="1"/>
          </p:cNvSpPr>
          <p:nvPr>
            <p:ph type="title"/>
          </p:nvPr>
        </p:nvSpPr>
        <p:spPr/>
        <p:txBody>
          <a:bodyPr>
            <a:normAutofit/>
          </a:bodyPr>
          <a:lstStyle/>
          <a:p>
            <a:pPr marL="0" indent="0">
              <a:defRPr/>
            </a:pPr>
            <a:r>
              <a:rPr lang="ru-RU" sz="2800" dirty="0">
                <a:latin typeface="+mn-lt"/>
              </a:rPr>
              <a:t>Расчет доли прибыли обособленного подразделения</a:t>
            </a:r>
          </a:p>
        </p:txBody>
      </p:sp>
      <p:pic>
        <p:nvPicPr>
          <p:cNvPr id="20482" name="Picture 2">
            <a:extLst>
              <a:ext uri="{FF2B5EF4-FFF2-40B4-BE49-F238E27FC236}">
                <a16:creationId xmlns:a16="http://schemas.microsoft.com/office/drawing/2014/main" id="{8AED00CF-A916-477A-9616-0E3EC19134D3}"/>
              </a:ext>
            </a:extLst>
          </p:cNvPr>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1809720" y="2000240"/>
            <a:ext cx="7762875" cy="2293938"/>
          </a:xfrm>
          <a:noFill/>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Прямоугольник 1">
            <a:extLst>
              <a:ext uri="{FF2B5EF4-FFF2-40B4-BE49-F238E27FC236}">
                <a16:creationId xmlns:a16="http://schemas.microsoft.com/office/drawing/2014/main" id="{91D7A911-5B85-437D-8B5F-5ABCAFB6C1CA}"/>
              </a:ext>
            </a:extLst>
          </p:cNvPr>
          <p:cNvSpPr>
            <a:spLocks noChangeArrowheads="1"/>
          </p:cNvSpPr>
          <p:nvPr/>
        </p:nvSpPr>
        <p:spPr bwMode="auto">
          <a:xfrm>
            <a:off x="5511000" y="3244056"/>
            <a:ext cx="3011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ru-RU" altLang="ru-RU" dirty="0">
                <a:solidFill>
                  <a:srgbClr val="025373"/>
                </a:solidFill>
                <a:latin typeface="+mn-lt"/>
              </a:rPr>
              <a:t>или</a:t>
            </a:r>
          </a:p>
        </p:txBody>
      </p:sp>
      <p:pic>
        <p:nvPicPr>
          <p:cNvPr id="21507" name="Picture 2">
            <a:extLst>
              <a:ext uri="{FF2B5EF4-FFF2-40B4-BE49-F238E27FC236}">
                <a16:creationId xmlns:a16="http://schemas.microsoft.com/office/drawing/2014/main" id="{CCE5D1A6-DDBF-49B6-90FE-9B067E25A9F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5472" y="1500174"/>
            <a:ext cx="7705725" cy="139065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1508" name="Picture 3">
            <a:extLst>
              <a:ext uri="{FF2B5EF4-FFF2-40B4-BE49-F238E27FC236}">
                <a16:creationId xmlns:a16="http://schemas.microsoft.com/office/drawing/2014/main" id="{61E2FB39-4082-45A6-993A-F76571DB57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5472" y="3786190"/>
            <a:ext cx="7705725" cy="1382712"/>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5" name="Заголовок 3">
            <a:extLst>
              <a:ext uri="{FF2B5EF4-FFF2-40B4-BE49-F238E27FC236}">
                <a16:creationId xmlns:a16="http://schemas.microsoft.com/office/drawing/2014/main" id="{A111F253-39C8-4CFE-A5FD-A96AE815FCB1}"/>
              </a:ext>
            </a:extLst>
          </p:cNvPr>
          <p:cNvSpPr>
            <a:spLocks noGrp="1"/>
          </p:cNvSpPr>
          <p:nvPr>
            <p:ph type="title"/>
          </p:nvPr>
        </p:nvSpPr>
        <p:spPr/>
        <p:txBody>
          <a:bodyPr>
            <a:normAutofit/>
          </a:bodyPr>
          <a:lstStyle/>
          <a:p>
            <a:pPr marL="0" indent="0">
              <a:defRPr/>
            </a:pPr>
            <a:r>
              <a:rPr lang="ru-RU" sz="2800" dirty="0">
                <a:latin typeface="+mn-lt"/>
              </a:rPr>
              <a:t>Расчет доли прибыли обособленного подразделения</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30B887A8-70FF-4FD0-BD8C-4C3D242A9A95}"/>
              </a:ext>
            </a:extLst>
          </p:cNvPr>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1523968" y="857232"/>
            <a:ext cx="8643997" cy="1474787"/>
          </a:xfrm>
          <a:noFill/>
          <a:ln>
            <a:solidFill>
              <a:schemeClr val="accent1"/>
            </a:solidFill>
          </a:ln>
        </p:spPr>
      </p:pic>
      <p:pic>
        <p:nvPicPr>
          <p:cNvPr id="22531" name="Picture 3">
            <a:extLst>
              <a:ext uri="{FF2B5EF4-FFF2-40B4-BE49-F238E27FC236}">
                <a16:creationId xmlns:a16="http://schemas.microsoft.com/office/drawing/2014/main" id="{90C6441B-DD9A-4BD0-85A2-7C7FB1E243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5406" y="3214686"/>
            <a:ext cx="8643998" cy="28575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2532" name="Picture 4">
            <a:extLst>
              <a:ext uri="{FF2B5EF4-FFF2-40B4-BE49-F238E27FC236}">
                <a16:creationId xmlns:a16="http://schemas.microsoft.com/office/drawing/2014/main" id="{204F3892-CD6B-448A-8F18-B4AED77858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00361" y="2724239"/>
            <a:ext cx="63912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a:extLst>
              <a:ext uri="{FF2B5EF4-FFF2-40B4-BE49-F238E27FC236}">
                <a16:creationId xmlns:a16="http://schemas.microsoft.com/office/drawing/2014/main" id="{96F8D97B-D9AF-4F56-973B-9314774E440B}"/>
              </a:ext>
            </a:extLst>
          </p:cNvPr>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1595406" y="1714488"/>
            <a:ext cx="8858312" cy="2620963"/>
          </a:xfrm>
          <a:noFill/>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a:extLst>
              <a:ext uri="{FF2B5EF4-FFF2-40B4-BE49-F238E27FC236}">
                <a16:creationId xmlns:a16="http://schemas.microsoft.com/office/drawing/2014/main" id="{D6F9201D-1358-4142-AEA8-1C64AB51C66B}"/>
              </a:ext>
            </a:extLst>
          </p:cNvPr>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1809720" y="1857364"/>
            <a:ext cx="8501122" cy="2400300"/>
          </a:xfrm>
          <a:noFill/>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a:extLst>
              <a:ext uri="{FF2B5EF4-FFF2-40B4-BE49-F238E27FC236}">
                <a16:creationId xmlns:a16="http://schemas.microsoft.com/office/drawing/2014/main" id="{CF1EC2B2-7F33-4D05-9116-49F3A8A068A3}"/>
              </a:ext>
            </a:extLst>
          </p:cNvPr>
          <p:cNvSpPr>
            <a:spLocks noChangeArrowheads="1"/>
          </p:cNvSpPr>
          <p:nvPr/>
        </p:nvSpPr>
        <p:spPr bwMode="auto">
          <a:xfrm>
            <a:off x="407368" y="433535"/>
            <a:ext cx="11449272" cy="6178614"/>
          </a:xfrm>
          <a:prstGeom prst="rect">
            <a:avLst/>
          </a:prstGeom>
          <a:noFill/>
          <a:ln w="9525">
            <a:noFill/>
            <a:miter lim="800000"/>
            <a:headEnd/>
            <a:tailEnd/>
          </a:ln>
          <a:effectLst/>
        </p:spPr>
        <p:txBody>
          <a:bodyPr wrap="square" anchor="ctr">
            <a:spAutoFit/>
          </a:bodyPr>
          <a:lstStyle/>
          <a:p>
            <a:pPr marL="44450" eaLnBrk="0" fontAlgn="base" hangingPunct="0">
              <a:spcBef>
                <a:spcPct val="20000"/>
              </a:spcBef>
              <a:spcAft>
                <a:spcPts val="300"/>
              </a:spcAft>
              <a:buClr>
                <a:srgbClr val="C3260C"/>
              </a:buClr>
              <a:buSzPct val="130000"/>
              <a:defRPr/>
            </a:pPr>
            <a:r>
              <a:rPr lang="ru-RU" altLang="ru-RU" sz="2400" b="1" dirty="0">
                <a:solidFill>
                  <a:srgbClr val="025373"/>
                </a:solidFill>
              </a:rPr>
              <a:t>Пример. Распределение прибыли при наличии обособленных подразделений</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Организация зарегистрирована в Туле, имеет филиал в Алексине (Тульская область).</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По результатам 1 квартала получена прибыль в размере 2,5 млн. рублей. За отчетный период среднесписочная численность организации в целом составила 210 чел, по обособленному подразделению - 50 чел. остаточная стоимость основных средств за первый квартал в целом по организации составила 1,58 млн. рублей, из них 0,42 млн. в обособленном подразделении.</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Исчислите авансовый платеж за первый квартал  года, укажите место уплаты. Можно ли уплачивать налог в полной сумме по месту нахождению головной организации.</a:t>
            </a:r>
          </a:p>
          <a:p>
            <a:pPr marL="44450" algn="just" eaLnBrk="0" fontAlgn="base" hangingPunct="0">
              <a:spcBef>
                <a:spcPct val="20000"/>
              </a:spcBef>
              <a:spcAft>
                <a:spcPts val="300"/>
              </a:spcAft>
              <a:buClr>
                <a:srgbClr val="C3260C"/>
              </a:buClr>
              <a:buSzPct val="130000"/>
              <a:defRPr/>
            </a:pPr>
            <a:r>
              <a:rPr lang="ru-RU" altLang="ru-RU" sz="2000" b="1" u="sng" dirty="0">
                <a:solidFill>
                  <a:srgbClr val="025373"/>
                </a:solidFill>
              </a:rPr>
              <a:t>РЕШЕНИЕ:</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Удельный вес </a:t>
            </a:r>
            <a:r>
              <a:rPr lang="ru-RU" altLang="ru-RU" sz="2000" b="1" u="sng" dirty="0">
                <a:solidFill>
                  <a:srgbClr val="025373"/>
                </a:solidFill>
              </a:rPr>
              <a:t>трудового показателя </a:t>
            </a:r>
            <a:r>
              <a:rPr lang="ru-RU" altLang="ru-RU" sz="2000" dirty="0">
                <a:solidFill>
                  <a:srgbClr val="025373"/>
                </a:solidFill>
              </a:rPr>
              <a:t>ОП 50/210 x 100% = 23,8%</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Удельный вес </a:t>
            </a:r>
            <a:r>
              <a:rPr lang="ru-RU" altLang="ru-RU" sz="2000" b="1" u="sng" dirty="0">
                <a:solidFill>
                  <a:srgbClr val="025373"/>
                </a:solidFill>
              </a:rPr>
              <a:t>имущественного показателя  </a:t>
            </a:r>
            <a:r>
              <a:rPr lang="ru-RU" altLang="ru-RU" sz="2000" dirty="0">
                <a:solidFill>
                  <a:srgbClr val="025373"/>
                </a:solidFill>
              </a:rPr>
              <a:t>ОП 0,42/1,58 x 100% = 26,58%</a:t>
            </a:r>
          </a:p>
          <a:p>
            <a:pPr marL="44450" algn="just" eaLnBrk="0" fontAlgn="base" hangingPunct="0">
              <a:spcBef>
                <a:spcPct val="20000"/>
              </a:spcBef>
              <a:spcAft>
                <a:spcPts val="300"/>
              </a:spcAft>
              <a:buClr>
                <a:srgbClr val="C3260C"/>
              </a:buClr>
              <a:buSzPct val="130000"/>
              <a:defRPr/>
            </a:pPr>
            <a:r>
              <a:rPr lang="ru-RU" altLang="ru-RU" sz="2000" b="1" u="sng" dirty="0">
                <a:solidFill>
                  <a:srgbClr val="025373"/>
                </a:solidFill>
              </a:rPr>
              <a:t>Доля прибыли ОП (23,8% + 26,58%): 2 = 25,19%</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Доля прибыли ГО 100%-25,19% = 74,81%</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Налог к уплате в федеральный бюджет  2500 000 </a:t>
            </a:r>
            <a:r>
              <a:rPr lang="ru-RU" altLang="ru-RU" sz="2000" dirty="0" err="1">
                <a:solidFill>
                  <a:srgbClr val="025373"/>
                </a:solidFill>
              </a:rPr>
              <a:t>x</a:t>
            </a:r>
            <a:r>
              <a:rPr lang="ru-RU" altLang="ru-RU" sz="2000" dirty="0">
                <a:solidFill>
                  <a:srgbClr val="025373"/>
                </a:solidFill>
              </a:rPr>
              <a:t> 3% = 75 000</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Бюджет субъекта по ГО 2500 000 X 74,81% = 1870 250 X 17% = 317942,5</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                                 По ОП 2500 000 X 25,19% = 629 750 </a:t>
            </a:r>
            <a:r>
              <a:rPr lang="ru-RU" altLang="ru-RU" sz="2000" dirty="0" err="1">
                <a:solidFill>
                  <a:srgbClr val="025373"/>
                </a:solidFill>
              </a:rPr>
              <a:t>x</a:t>
            </a:r>
            <a:r>
              <a:rPr lang="ru-RU" altLang="ru-RU" sz="2000" dirty="0">
                <a:solidFill>
                  <a:srgbClr val="025373"/>
                </a:solidFill>
              </a:rPr>
              <a:t> 17% = 107057,5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5D878A-ED72-4F05-8245-5603BB4D2A76}"/>
              </a:ext>
            </a:extLst>
          </p:cNvPr>
          <p:cNvSpPr>
            <a:spLocks noGrp="1"/>
          </p:cNvSpPr>
          <p:nvPr>
            <p:ph type="title"/>
          </p:nvPr>
        </p:nvSpPr>
        <p:spPr>
          <a:xfrm>
            <a:off x="838200" y="457200"/>
            <a:ext cx="10515599" cy="1325563"/>
          </a:xfrm>
        </p:spPr>
        <p:txBody>
          <a:bodyPr>
            <a:normAutofit/>
          </a:bodyPr>
          <a:lstStyle/>
          <a:p>
            <a:r>
              <a:rPr lang="ru-RU" altLang="ru-RU" sz="2800" dirty="0">
                <a:latin typeface="+mn-lt"/>
              </a:rPr>
              <a:t>Линейный метод</a:t>
            </a:r>
            <a:br>
              <a:rPr lang="ru-RU" altLang="ru-RU" sz="2800" dirty="0">
                <a:latin typeface="+mn-lt"/>
              </a:rPr>
            </a:br>
            <a:endParaRPr lang="ru-RU" sz="2800" dirty="0">
              <a:latin typeface="+mn-lt"/>
            </a:endParaRPr>
          </a:p>
        </p:txBody>
      </p:sp>
      <p:pic>
        <p:nvPicPr>
          <p:cNvPr id="1025" name="Рисунок 1">
            <a:extLst>
              <a:ext uri="{FF2B5EF4-FFF2-40B4-BE49-F238E27FC236}">
                <a16:creationId xmlns:a16="http://schemas.microsoft.com/office/drawing/2014/main" id="{74E26012-D151-4CB6-937F-94A43B9503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3902" y="4714884"/>
            <a:ext cx="9733026" cy="1707023"/>
          </a:xfrm>
          <a:prstGeom prst="rect">
            <a:avLst/>
          </a:prstGeom>
          <a:noFill/>
          <a:extLst>
            <a:ext uri="{909E8E84-426E-40DD-AFC4-6F175D3DCCD1}">
              <a14:hiddenFill xmlns:a14="http://schemas.microsoft.com/office/drawing/2010/main">
                <a:solidFill>
                  <a:srgbClr val="FFFFFF"/>
                </a:solidFill>
              </a14:hiddenFill>
            </a:ext>
          </a:extLst>
        </p:spPr>
      </p:pic>
      <p:pic>
        <p:nvPicPr>
          <p:cNvPr id="10241" name="Picture 1"/>
          <p:cNvPicPr>
            <a:picLocks noChangeAspect="1" noChangeArrowheads="1"/>
          </p:cNvPicPr>
          <p:nvPr/>
        </p:nvPicPr>
        <p:blipFill>
          <a:blip r:embed="rId3" cstate="print"/>
          <a:srcRect/>
          <a:stretch>
            <a:fillRect/>
          </a:stretch>
        </p:blipFill>
        <p:spPr bwMode="auto">
          <a:xfrm>
            <a:off x="1095340" y="1142984"/>
            <a:ext cx="9429816" cy="1423991"/>
          </a:xfrm>
          <a:prstGeom prst="rect">
            <a:avLst/>
          </a:prstGeom>
          <a:noFill/>
          <a:ln w="9525">
            <a:noFill/>
            <a:miter lim="800000"/>
            <a:headEnd/>
            <a:tailEnd/>
          </a:ln>
          <a:effectLst/>
        </p:spPr>
      </p:pic>
      <p:pic>
        <p:nvPicPr>
          <p:cNvPr id="10242" name="Picture 2"/>
          <p:cNvPicPr>
            <a:picLocks noChangeAspect="1" noChangeArrowheads="1"/>
          </p:cNvPicPr>
          <p:nvPr/>
        </p:nvPicPr>
        <p:blipFill>
          <a:blip r:embed="rId4" cstate="print"/>
          <a:srcRect/>
          <a:stretch>
            <a:fillRect/>
          </a:stretch>
        </p:blipFill>
        <p:spPr bwMode="auto">
          <a:xfrm>
            <a:off x="2452662" y="2643182"/>
            <a:ext cx="6588329" cy="1823458"/>
          </a:xfrm>
          <a:prstGeom prst="rect">
            <a:avLst/>
          </a:prstGeom>
          <a:noFill/>
          <a:ln w="9525">
            <a:noFill/>
            <a:miter lim="800000"/>
            <a:headEnd/>
            <a:tailEnd/>
          </a:ln>
          <a:effectLst/>
        </p:spPr>
      </p:pic>
      <p:sp>
        <p:nvSpPr>
          <p:cNvPr id="6" name="Прямоугольник 5"/>
          <p:cNvSpPr/>
          <p:nvPr/>
        </p:nvSpPr>
        <p:spPr>
          <a:xfrm>
            <a:off x="5453058" y="4429132"/>
            <a:ext cx="551754" cy="369332"/>
          </a:xfrm>
          <a:prstGeom prst="rect">
            <a:avLst/>
          </a:prstGeom>
        </p:spPr>
        <p:txBody>
          <a:bodyPr wrap="none">
            <a:spAutoFit/>
          </a:bodyPr>
          <a:lstStyle/>
          <a:p>
            <a:r>
              <a:rPr lang="ru-RU" altLang="ru-RU" dirty="0">
                <a:solidFill>
                  <a:srgbClr val="025373"/>
                </a:solidFill>
                <a:ea typeface="Calibri" panose="020F0502020204030204" pitchFamily="34" charset="0"/>
                <a:cs typeface="Times New Roman" panose="02020603050405020304" pitchFamily="18" charset="0"/>
              </a:rPr>
              <a:t>или</a:t>
            </a:r>
            <a:endParaRPr lang="ru-RU" dirty="0"/>
          </a:p>
        </p:txBody>
      </p:sp>
    </p:spTree>
    <p:extLst>
      <p:ext uri="{BB962C8B-B14F-4D97-AF65-F5344CB8AC3E}">
        <p14:creationId xmlns:p14="http://schemas.microsoft.com/office/powerpoint/2010/main" val="264077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F93F5FBD-A07C-4AD6-91ED-82540C61A9FB}"/>
              </a:ext>
            </a:extLst>
          </p:cNvPr>
          <p:cNvSpPr>
            <a:spLocks noGrp="1"/>
          </p:cNvSpPr>
          <p:nvPr>
            <p:ph type="body" sz="quarter" idx="14"/>
          </p:nvPr>
        </p:nvSpPr>
        <p:spPr>
          <a:xfrm>
            <a:off x="551384" y="404664"/>
            <a:ext cx="11161240" cy="5895000"/>
          </a:xfrm>
        </p:spPr>
        <p:txBody>
          <a:bodyPr>
            <a:normAutofit/>
          </a:bodyPr>
          <a:lstStyle/>
          <a:p>
            <a:pPr lvl="0" eaLnBrk="0" fontAlgn="base" hangingPunct="0">
              <a:lnSpc>
                <a:spcPct val="100000"/>
              </a:lnSpc>
              <a:spcBef>
                <a:spcPct val="0"/>
              </a:spcBef>
              <a:spcAft>
                <a:spcPct val="0"/>
              </a:spcAft>
            </a:pPr>
            <a:r>
              <a:rPr lang="ru-RU" altLang="ru-RU" b="1" dirty="0">
                <a:solidFill>
                  <a:srgbClr val="025373"/>
                </a:solidFill>
                <a:ea typeface="Calibri" panose="020F0502020204030204" pitchFamily="34" charset="0"/>
                <a:cs typeface="Times New Roman" panose="02020603050405020304" pitchFamily="18" charset="0"/>
              </a:rPr>
              <a:t>Пример:</a:t>
            </a:r>
          </a:p>
          <a:p>
            <a:pPr lvl="0" eaLnBrk="0" fontAlgn="base" hangingPunct="0">
              <a:lnSpc>
                <a:spcPct val="100000"/>
              </a:lnSpc>
              <a:spcBef>
                <a:spcPct val="0"/>
              </a:spcBef>
              <a:spcAft>
                <a:spcPct val="0"/>
              </a:spcAft>
            </a:pPr>
            <a:endParaRPr lang="ru-RU" altLang="ru-RU" sz="2400" dirty="0">
              <a:solidFill>
                <a:srgbClr val="025373"/>
              </a:solidFill>
            </a:endParaRPr>
          </a:p>
          <a:p>
            <a:pPr lvl="0" algn="just" eaLnBrk="0" fontAlgn="base" hangingPunct="0">
              <a:lnSpc>
                <a:spcPct val="100000"/>
              </a:lnSpc>
              <a:spcBef>
                <a:spcPct val="0"/>
              </a:spcBef>
              <a:spcAft>
                <a:spcPct val="0"/>
              </a:spcAft>
            </a:pPr>
            <a:r>
              <a:rPr lang="ru-RU" altLang="ru-RU" sz="2000" dirty="0">
                <a:solidFill>
                  <a:srgbClr val="025373"/>
                </a:solidFill>
                <a:ea typeface="Calibri" panose="020F0502020204030204" pitchFamily="34" charset="0"/>
                <a:cs typeface="Times New Roman" panose="02020603050405020304" pitchFamily="18" charset="0"/>
              </a:rPr>
              <a:t>В июне организация приобрела для руководителя легковой автомобиль </a:t>
            </a:r>
            <a:r>
              <a:rPr lang="ru-RU" altLang="ru-RU" sz="2000" dirty="0" err="1">
                <a:solidFill>
                  <a:srgbClr val="025373"/>
                </a:solidFill>
                <a:ea typeface="Calibri" panose="020F0502020204030204" pitchFamily="34" charset="0"/>
                <a:cs typeface="Times New Roman" panose="02020603050405020304" pitchFamily="18" charset="0"/>
              </a:rPr>
              <a:t>Skoda</a:t>
            </a:r>
            <a:r>
              <a:rPr lang="ru-RU" altLang="ru-RU" sz="2000" dirty="0">
                <a:solidFill>
                  <a:srgbClr val="025373"/>
                </a:solidFill>
                <a:ea typeface="Calibri" panose="020F0502020204030204" pitchFamily="34" charset="0"/>
                <a:cs typeface="Times New Roman" panose="02020603050405020304" pitchFamily="18" charset="0"/>
              </a:rPr>
              <a:t> </a:t>
            </a:r>
            <a:r>
              <a:rPr lang="ru-RU" altLang="ru-RU" sz="2000" dirty="0" err="1">
                <a:solidFill>
                  <a:srgbClr val="025373"/>
                </a:solidFill>
                <a:ea typeface="Calibri" panose="020F0502020204030204" pitchFamily="34" charset="0"/>
                <a:cs typeface="Times New Roman" panose="02020603050405020304" pitchFamily="18" charset="0"/>
              </a:rPr>
              <a:t>Octavia</a:t>
            </a:r>
            <a:endParaRPr lang="ru-RU" altLang="ru-RU" sz="2000" dirty="0">
              <a:solidFill>
                <a:srgbClr val="025373"/>
              </a:solidFill>
            </a:endParaRPr>
          </a:p>
          <a:p>
            <a:pPr lvl="0" algn="just" eaLnBrk="0" fontAlgn="base" hangingPunct="0">
              <a:lnSpc>
                <a:spcPct val="100000"/>
              </a:lnSpc>
              <a:spcBef>
                <a:spcPct val="0"/>
              </a:spcBef>
              <a:spcAft>
                <a:spcPct val="0"/>
              </a:spcAft>
            </a:pPr>
            <a:r>
              <a:rPr lang="ru-RU" altLang="ru-RU" sz="2000" b="1" dirty="0">
                <a:solidFill>
                  <a:srgbClr val="025373"/>
                </a:solidFill>
                <a:ea typeface="Calibri" panose="020F0502020204030204" pitchFamily="34" charset="0"/>
                <a:cs typeface="Times New Roman" panose="02020603050405020304" pitchFamily="18" charset="0"/>
              </a:rPr>
              <a:t>за 1 089 376 руб. (НДС - 166 176 руб.),</a:t>
            </a:r>
            <a:r>
              <a:rPr lang="ru-RU" altLang="ru-RU" sz="2000" dirty="0">
                <a:solidFill>
                  <a:srgbClr val="025373"/>
                </a:solidFill>
                <a:ea typeface="Calibri" panose="020F0502020204030204" pitchFamily="34" charset="0"/>
                <a:cs typeface="Times New Roman" panose="02020603050405020304" pitchFamily="18" charset="0"/>
              </a:rPr>
              <a:t> который относится к 3-й амортизационной группе.</a:t>
            </a:r>
            <a:endParaRPr lang="ru-RU" altLang="ru-RU" sz="2000" dirty="0">
              <a:solidFill>
                <a:srgbClr val="025373"/>
              </a:solidFill>
            </a:endParaRPr>
          </a:p>
          <a:p>
            <a:pPr lvl="0" algn="just" eaLnBrk="0" fontAlgn="base" hangingPunct="0">
              <a:lnSpc>
                <a:spcPct val="100000"/>
              </a:lnSpc>
              <a:spcBef>
                <a:spcPct val="0"/>
              </a:spcBef>
              <a:spcAft>
                <a:spcPct val="0"/>
              </a:spcAft>
            </a:pPr>
            <a:r>
              <a:rPr lang="ru-RU" altLang="ru-RU" sz="2000" dirty="0">
                <a:solidFill>
                  <a:srgbClr val="025373"/>
                </a:solidFill>
                <a:ea typeface="Calibri" panose="020F0502020204030204" pitchFamily="34" charset="0"/>
                <a:cs typeface="Times New Roman" panose="02020603050405020304" pitchFamily="18" charset="0"/>
              </a:rPr>
              <a:t> Его СПИ установлен </a:t>
            </a:r>
            <a:r>
              <a:rPr lang="ru-RU" altLang="ru-RU" sz="2000" b="1" dirty="0">
                <a:solidFill>
                  <a:srgbClr val="025373"/>
                </a:solidFill>
                <a:ea typeface="Calibri" panose="020F0502020204030204" pitchFamily="34" charset="0"/>
                <a:cs typeface="Times New Roman" panose="02020603050405020304" pitchFamily="18" charset="0"/>
              </a:rPr>
              <a:t>как 37 месяцев</a:t>
            </a:r>
            <a:r>
              <a:rPr lang="ru-RU" altLang="ru-RU" sz="2000" dirty="0">
                <a:solidFill>
                  <a:srgbClr val="025373"/>
                </a:solidFill>
                <a:ea typeface="Calibri" panose="020F0502020204030204" pitchFamily="34" charset="0"/>
                <a:cs typeface="Times New Roman" panose="02020603050405020304" pitchFamily="18" charset="0"/>
              </a:rPr>
              <a:t>. В июле автомобиль зарегистрирован в ГИБДД </a:t>
            </a:r>
          </a:p>
          <a:p>
            <a:pPr lvl="0" algn="just" eaLnBrk="0" fontAlgn="base" hangingPunct="0">
              <a:lnSpc>
                <a:spcPct val="100000"/>
              </a:lnSpc>
              <a:spcBef>
                <a:spcPct val="0"/>
              </a:spcBef>
              <a:spcAft>
                <a:spcPct val="0"/>
              </a:spcAft>
            </a:pPr>
            <a:r>
              <a:rPr lang="ru-RU" altLang="ru-RU" sz="2000" b="1" dirty="0">
                <a:solidFill>
                  <a:srgbClr val="025373"/>
                </a:solidFill>
                <a:ea typeface="Calibri" panose="020F0502020204030204" pitchFamily="34" charset="0"/>
                <a:cs typeface="Times New Roman" panose="02020603050405020304" pitchFamily="18" charset="0"/>
              </a:rPr>
              <a:t>(сумма госпошлины - 1800 руб.)</a:t>
            </a:r>
            <a:r>
              <a:rPr lang="ru-RU" altLang="ru-RU" sz="2000" dirty="0">
                <a:solidFill>
                  <a:srgbClr val="025373"/>
                </a:solidFill>
                <a:ea typeface="Calibri" panose="020F0502020204030204" pitchFamily="34" charset="0"/>
                <a:cs typeface="Times New Roman" panose="02020603050405020304" pitchFamily="18" charset="0"/>
              </a:rPr>
              <a:t> и введен в эксплуатацию. Амортизационная премия </a:t>
            </a:r>
            <a:r>
              <a:rPr lang="ru-RU" altLang="ru-RU" sz="2000" b="1" dirty="0">
                <a:solidFill>
                  <a:srgbClr val="025373"/>
                </a:solidFill>
                <a:ea typeface="Calibri" panose="020F0502020204030204" pitchFamily="34" charset="0"/>
                <a:cs typeface="Times New Roman" panose="02020603050405020304" pitchFamily="18" charset="0"/>
              </a:rPr>
              <a:t>- 30%.</a:t>
            </a:r>
            <a:endParaRPr lang="ru-RU" altLang="ru-RU" sz="2000" dirty="0">
              <a:solidFill>
                <a:srgbClr val="025373"/>
              </a:solidFill>
            </a:endParaRPr>
          </a:p>
          <a:p>
            <a:pPr lvl="0" algn="just" eaLnBrk="0" fontAlgn="base" hangingPunct="0">
              <a:lnSpc>
                <a:spcPct val="100000"/>
              </a:lnSpc>
              <a:spcBef>
                <a:spcPct val="0"/>
              </a:spcBef>
              <a:spcAft>
                <a:spcPct val="0"/>
              </a:spcAft>
            </a:pPr>
            <a:r>
              <a:rPr lang="ru-RU" altLang="ru-RU" sz="2000" dirty="0">
                <a:solidFill>
                  <a:srgbClr val="025373"/>
                </a:solidFill>
                <a:ea typeface="Calibri" panose="020F0502020204030204" pitchFamily="34" charset="0"/>
                <a:cs typeface="Times New Roman" panose="02020603050405020304" pitchFamily="18" charset="0"/>
              </a:rPr>
              <a:t>Первоначальная стоимость автомобиля за минусом НДС и </a:t>
            </a:r>
            <a:r>
              <a:rPr lang="ru-RU" altLang="ru-RU" sz="2000" b="1" dirty="0">
                <a:solidFill>
                  <a:srgbClr val="025373"/>
                </a:solidFill>
                <a:ea typeface="Calibri" panose="020F0502020204030204" pitchFamily="34" charset="0"/>
                <a:cs typeface="Times New Roman" panose="02020603050405020304" pitchFamily="18" charset="0"/>
              </a:rPr>
              <a:t>с учетом госпошлины - 925 000 руб. </a:t>
            </a:r>
          </a:p>
          <a:p>
            <a:pPr lvl="0" algn="just" eaLnBrk="0" fontAlgn="base" hangingPunct="0">
              <a:lnSpc>
                <a:spcPct val="100000"/>
              </a:lnSpc>
              <a:spcBef>
                <a:spcPct val="0"/>
              </a:spcBef>
              <a:spcAft>
                <a:spcPct val="0"/>
              </a:spcAft>
            </a:pPr>
            <a:r>
              <a:rPr lang="ru-RU" altLang="ru-RU" sz="2000" b="1" dirty="0">
                <a:solidFill>
                  <a:srgbClr val="025373"/>
                </a:solidFill>
                <a:ea typeface="Calibri" panose="020F0502020204030204" pitchFamily="34" charset="0"/>
                <a:cs typeface="Times New Roman" panose="02020603050405020304" pitchFamily="18" charset="0"/>
              </a:rPr>
              <a:t>(1 089 376 руб. - 166 176 руб. + 1800 руб.)</a:t>
            </a:r>
            <a:r>
              <a:rPr lang="ru-RU" altLang="ru-RU" sz="2000" dirty="0">
                <a:solidFill>
                  <a:srgbClr val="025373"/>
                </a:solidFill>
                <a:ea typeface="Calibri" panose="020F0502020204030204" pitchFamily="34" charset="0"/>
                <a:cs typeface="Times New Roman" panose="02020603050405020304" pitchFamily="18" charset="0"/>
              </a:rPr>
              <a:t>. После вычета амортизационной премии в размере </a:t>
            </a:r>
          </a:p>
          <a:p>
            <a:pPr lvl="0" algn="just" eaLnBrk="0" fontAlgn="base" hangingPunct="0">
              <a:lnSpc>
                <a:spcPct val="100000"/>
              </a:lnSpc>
              <a:spcBef>
                <a:spcPct val="0"/>
              </a:spcBef>
              <a:spcAft>
                <a:spcPct val="0"/>
              </a:spcAft>
            </a:pPr>
            <a:r>
              <a:rPr lang="ru-RU" altLang="ru-RU" sz="2000" b="1" dirty="0">
                <a:solidFill>
                  <a:srgbClr val="025373"/>
                </a:solidFill>
                <a:ea typeface="Calibri" panose="020F0502020204030204" pitchFamily="34" charset="0"/>
                <a:cs typeface="Times New Roman" panose="02020603050405020304" pitchFamily="18" charset="0"/>
              </a:rPr>
              <a:t>277 500 руб. (925 000 руб. х 30%)</a:t>
            </a:r>
            <a:r>
              <a:rPr lang="ru-RU" altLang="ru-RU" sz="2000" dirty="0">
                <a:solidFill>
                  <a:srgbClr val="025373"/>
                </a:solidFill>
                <a:ea typeface="Calibri" panose="020F0502020204030204" pitchFamily="34" charset="0"/>
                <a:cs typeface="Times New Roman" panose="02020603050405020304" pitchFamily="18" charset="0"/>
              </a:rPr>
              <a:t> амортизируемая стоимость автомобиля </a:t>
            </a:r>
            <a:r>
              <a:rPr lang="ru-RU" altLang="ru-RU" sz="2000" b="1" dirty="0">
                <a:solidFill>
                  <a:srgbClr val="025373"/>
                </a:solidFill>
                <a:ea typeface="Calibri" panose="020F0502020204030204" pitchFamily="34" charset="0"/>
                <a:cs typeface="Times New Roman" panose="02020603050405020304" pitchFamily="18" charset="0"/>
              </a:rPr>
              <a:t>составит 647 500 руб. </a:t>
            </a:r>
          </a:p>
          <a:p>
            <a:pPr lvl="0" algn="just" eaLnBrk="0" fontAlgn="base" hangingPunct="0">
              <a:lnSpc>
                <a:spcPct val="100000"/>
              </a:lnSpc>
              <a:spcBef>
                <a:spcPct val="0"/>
              </a:spcBef>
              <a:spcAft>
                <a:spcPct val="0"/>
              </a:spcAft>
            </a:pPr>
            <a:r>
              <a:rPr lang="ru-RU" altLang="ru-RU" sz="2000" b="1" dirty="0">
                <a:solidFill>
                  <a:srgbClr val="025373"/>
                </a:solidFill>
                <a:ea typeface="Calibri" panose="020F0502020204030204" pitchFamily="34" charset="0"/>
                <a:cs typeface="Times New Roman" panose="02020603050405020304" pitchFamily="18" charset="0"/>
              </a:rPr>
              <a:t>(925 000 руб. - 277 500 руб.).</a:t>
            </a:r>
            <a:endParaRPr lang="ru-RU" altLang="ru-RU" sz="2000" dirty="0">
              <a:solidFill>
                <a:srgbClr val="025373"/>
              </a:solidFill>
            </a:endParaRPr>
          </a:p>
          <a:p>
            <a:pPr lvl="0" algn="just" eaLnBrk="0" fontAlgn="base" hangingPunct="0">
              <a:lnSpc>
                <a:spcPct val="100000"/>
              </a:lnSpc>
              <a:spcBef>
                <a:spcPct val="0"/>
              </a:spcBef>
              <a:spcAft>
                <a:spcPct val="0"/>
              </a:spcAft>
            </a:pPr>
            <a:r>
              <a:rPr lang="ru-RU" altLang="ru-RU" sz="2000" dirty="0">
                <a:solidFill>
                  <a:srgbClr val="025373"/>
                </a:solidFill>
                <a:ea typeface="Calibri" panose="020F0502020204030204" pitchFamily="34" charset="0"/>
                <a:cs typeface="Times New Roman" panose="02020603050405020304" pitchFamily="18" charset="0"/>
              </a:rPr>
              <a:t>Ежемесячная сумма амортизации - </a:t>
            </a:r>
            <a:r>
              <a:rPr lang="ru-RU" altLang="ru-RU" sz="2000" b="1" dirty="0">
                <a:solidFill>
                  <a:srgbClr val="025373"/>
                </a:solidFill>
                <a:ea typeface="Calibri" panose="020F0502020204030204" pitchFamily="34" charset="0"/>
                <a:cs typeface="Times New Roman" panose="02020603050405020304" pitchFamily="18" charset="0"/>
              </a:rPr>
              <a:t>17 500 руб. (647 500 руб. / 37 мес.)</a:t>
            </a:r>
            <a:r>
              <a:rPr lang="ru-RU" altLang="ru-RU" sz="2000" dirty="0">
                <a:solidFill>
                  <a:srgbClr val="025373"/>
                </a:solidFill>
                <a:ea typeface="Calibri" panose="020F0502020204030204" pitchFamily="34" charset="0"/>
                <a:cs typeface="Times New Roman" panose="02020603050405020304" pitchFamily="18" charset="0"/>
              </a:rPr>
              <a:t> - будет начисляться с августа.</a:t>
            </a:r>
            <a:endParaRPr lang="ru-RU" altLang="ru-RU" sz="2000" dirty="0">
              <a:solidFill>
                <a:srgbClr val="025373"/>
              </a:solidFill>
            </a:endParaRPr>
          </a:p>
          <a:p>
            <a:endParaRPr lang="ru-RU" sz="1800" dirty="0">
              <a:solidFill>
                <a:srgbClr val="025373"/>
              </a:solidFill>
            </a:endParaRPr>
          </a:p>
        </p:txBody>
      </p:sp>
    </p:spTree>
    <p:extLst>
      <p:ext uri="{BB962C8B-B14F-4D97-AF65-F5344CB8AC3E}">
        <p14:creationId xmlns:p14="http://schemas.microsoft.com/office/powerpoint/2010/main" val="2046823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mn-lt"/>
              </a:rPr>
              <a:t>Кассовый метод</a:t>
            </a:r>
          </a:p>
        </p:txBody>
      </p:sp>
      <p:sp>
        <p:nvSpPr>
          <p:cNvPr id="3" name="Текст 2"/>
          <p:cNvSpPr>
            <a:spLocks noGrp="1"/>
          </p:cNvSpPr>
          <p:nvPr>
            <p:ph type="body" sz="quarter" idx="14"/>
          </p:nvPr>
        </p:nvSpPr>
        <p:spPr>
          <a:xfrm>
            <a:off x="809588" y="1714488"/>
            <a:ext cx="10444163" cy="4049712"/>
          </a:xfrm>
        </p:spPr>
        <p:txBody>
          <a:bodyPr>
            <a:normAutofit fontScale="70000" lnSpcReduction="20000"/>
          </a:bodyPr>
          <a:lstStyle/>
          <a:p>
            <a:r>
              <a:rPr lang="ru-RU" b="1" i="1" dirty="0"/>
              <a:t>ПРИМЕР</a:t>
            </a:r>
          </a:p>
          <a:p>
            <a:r>
              <a:rPr lang="ru-RU" b="1" i="1" dirty="0"/>
              <a:t>определения размера выручки для применения кассового метода</a:t>
            </a:r>
          </a:p>
          <a:p>
            <a:endParaRPr lang="ru-RU" dirty="0"/>
          </a:p>
          <a:p>
            <a:r>
              <a:rPr lang="ru-RU" b="1" i="1" dirty="0"/>
              <a:t>Ситуация</a:t>
            </a:r>
          </a:p>
          <a:p>
            <a:endParaRPr lang="ru-RU" dirty="0"/>
          </a:p>
          <a:p>
            <a:r>
              <a:rPr lang="ru-RU" i="1" dirty="0"/>
              <a:t>Годовая выручка организации (без НДС) составила 3 650 000 руб., в том числе:</a:t>
            </a:r>
          </a:p>
          <a:p>
            <a:r>
              <a:rPr lang="ru-RU" i="1" dirty="0"/>
              <a:t>- в I квартале - 900 000 руб.;</a:t>
            </a:r>
          </a:p>
          <a:p>
            <a:r>
              <a:rPr lang="ru-RU" i="1" dirty="0"/>
              <a:t>- во II квартале - 1 500 000 руб.;</a:t>
            </a:r>
          </a:p>
          <a:p>
            <a:r>
              <a:rPr lang="ru-RU" i="1" dirty="0"/>
              <a:t>- в III квартале - 200 000 руб.;</a:t>
            </a:r>
          </a:p>
          <a:p>
            <a:r>
              <a:rPr lang="ru-RU" i="1" dirty="0"/>
              <a:t>- в IV квартале - 1 050 000 руб.</a:t>
            </a:r>
          </a:p>
          <a:p>
            <a:r>
              <a:rPr lang="ru-RU" i="1" dirty="0"/>
              <a:t>В среднем за каждый квартал выручка была равна 912 500 руб. (3 650 000 руб. / 4 кв.).</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3126D6-A6E6-474F-92BC-FD6CE1A835F0}"/>
              </a:ext>
            </a:extLst>
          </p:cNvPr>
          <p:cNvSpPr>
            <a:spLocks noGrp="1"/>
          </p:cNvSpPr>
          <p:nvPr>
            <p:ph type="title"/>
          </p:nvPr>
        </p:nvSpPr>
        <p:spPr>
          <a:xfrm>
            <a:off x="452398" y="142852"/>
            <a:ext cx="10515599" cy="1325563"/>
          </a:xfrm>
        </p:spPr>
        <p:txBody>
          <a:bodyPr>
            <a:normAutofit/>
          </a:bodyPr>
          <a:lstStyle/>
          <a:p>
            <a:r>
              <a:rPr lang="ru-RU" altLang="ru-RU" sz="2800" dirty="0">
                <a:latin typeface="+mn-lt"/>
              </a:rPr>
              <a:t>Нелинейный метод</a:t>
            </a:r>
            <a:br>
              <a:rPr lang="ru-RU" altLang="ru-RU" sz="2800" dirty="0">
                <a:latin typeface="+mn-lt"/>
              </a:rPr>
            </a:br>
            <a:endParaRPr lang="ru-RU" altLang="ru-RU" sz="2800" dirty="0">
              <a:latin typeface="+mn-lt"/>
            </a:endParaRPr>
          </a:p>
        </p:txBody>
      </p:sp>
      <p:sp>
        <p:nvSpPr>
          <p:cNvPr id="10" name="Rectangle 10">
            <a:extLst>
              <a:ext uri="{FF2B5EF4-FFF2-40B4-BE49-F238E27FC236}">
                <a16:creationId xmlns:a16="http://schemas.microsoft.com/office/drawing/2014/main" id="{3FFABB78-E449-4EA4-A761-66A519315358}"/>
              </a:ext>
            </a:extLst>
          </p:cNvPr>
          <p:cNvSpPr>
            <a:spLocks noChangeArrowheads="1"/>
          </p:cNvSpPr>
          <p:nvPr/>
        </p:nvSpPr>
        <p:spPr bwMode="auto">
          <a:xfrm>
            <a:off x="2333275" y="2144084"/>
            <a:ext cx="309484"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800" b="0" i="0" u="none" strike="noStrike" cap="none" normalizeH="0" baseline="0" dirty="0">
                <a:ln>
                  <a:noFill/>
                </a:ln>
                <a:solidFill>
                  <a:schemeClr val="tx1"/>
                </a:solidFill>
                <a:effectLst/>
                <a:latin typeface="Arial" panose="020B0604020202020204" pitchFamily="34" charset="0"/>
              </a:rPr>
            </a:b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8193" name="Picture 1"/>
          <p:cNvPicPr>
            <a:picLocks noChangeAspect="1" noChangeArrowheads="1"/>
          </p:cNvPicPr>
          <p:nvPr/>
        </p:nvPicPr>
        <p:blipFill>
          <a:blip r:embed="rId2" cstate="print"/>
          <a:srcRect/>
          <a:stretch>
            <a:fillRect/>
          </a:stretch>
        </p:blipFill>
        <p:spPr bwMode="auto">
          <a:xfrm>
            <a:off x="881026" y="785794"/>
            <a:ext cx="9167834" cy="1884766"/>
          </a:xfrm>
          <a:prstGeom prst="rect">
            <a:avLst/>
          </a:prstGeom>
          <a:noFill/>
          <a:ln w="9525">
            <a:noFill/>
            <a:miter lim="800000"/>
            <a:headEnd/>
            <a:tailEnd/>
          </a:ln>
          <a:effectLst/>
        </p:spPr>
      </p:pic>
      <p:graphicFrame>
        <p:nvGraphicFramePr>
          <p:cNvPr id="11" name="Таблица 10"/>
          <p:cNvGraphicFramePr>
            <a:graphicFrameLocks noGrp="1"/>
          </p:cNvGraphicFramePr>
          <p:nvPr/>
        </p:nvGraphicFramePr>
        <p:xfrm>
          <a:off x="1023902" y="2500306"/>
          <a:ext cx="4951095" cy="3738372"/>
        </p:xfrm>
        <a:graphic>
          <a:graphicData uri="http://schemas.openxmlformats.org/drawingml/2006/table">
            <a:tbl>
              <a:tblPr/>
              <a:tblGrid>
                <a:gridCol w="2381250">
                  <a:extLst>
                    <a:ext uri="{9D8B030D-6E8A-4147-A177-3AD203B41FA5}">
                      <a16:colId xmlns:a16="http://schemas.microsoft.com/office/drawing/2014/main" val="20000"/>
                    </a:ext>
                  </a:extLst>
                </a:gridCol>
                <a:gridCol w="2569845">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ru-RU" sz="1200" dirty="0">
                          <a:solidFill>
                            <a:srgbClr val="025373"/>
                          </a:solidFill>
                          <a:latin typeface="Calibri"/>
                          <a:ea typeface="Calibri"/>
                          <a:cs typeface="Calibri"/>
                        </a:rPr>
                        <a:t>Амортизационная группа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a:solidFill>
                            <a:srgbClr val="025373"/>
                          </a:solidFill>
                          <a:latin typeface="Calibri"/>
                          <a:ea typeface="Calibri"/>
                          <a:cs typeface="Calibri"/>
                        </a:rPr>
                        <a:t>Норма амортизации (месячная) </a:t>
                      </a:r>
                      <a:r>
                        <a:rPr lang="ru-RU" sz="1200" b="1" u="none" strike="noStrike" baseline="30000">
                          <a:solidFill>
                            <a:srgbClr val="025373"/>
                          </a:solidFill>
                          <a:latin typeface="Calibri"/>
                          <a:ea typeface="Calibri"/>
                          <a:cs typeface="Calibri"/>
                          <a:hlinkClick r:id="rId3"/>
                        </a:rPr>
                        <a:t>1</a:t>
                      </a:r>
                      <a:r>
                        <a:rPr lang="ru-RU" sz="1200" u="none" strike="noStrike">
                          <a:solidFill>
                            <a:srgbClr val="025373"/>
                          </a:solidFill>
                          <a:latin typeface="Calibri"/>
                          <a:ea typeface="Calibri"/>
                          <a:cs typeface="Calibri"/>
                          <a:hlinkClick r:id="rId3"/>
                        </a:rPr>
                        <a:t> </a:t>
                      </a:r>
                      <a:endParaRPr lang="ru-RU" sz="12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lnSpc>
                          <a:spcPct val="115000"/>
                        </a:lnSpc>
                        <a:spcAft>
                          <a:spcPts val="0"/>
                        </a:spcAft>
                      </a:pPr>
                      <a:r>
                        <a:rPr lang="ru-RU" sz="1200" dirty="0">
                          <a:solidFill>
                            <a:srgbClr val="025373"/>
                          </a:solidFill>
                          <a:latin typeface="Calibri"/>
                          <a:ea typeface="Calibri"/>
                          <a:cs typeface="Calibri"/>
                        </a:rPr>
                        <a:t>Первая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dirty="0">
                          <a:solidFill>
                            <a:srgbClr val="025373"/>
                          </a:solidFill>
                          <a:latin typeface="Calibri"/>
                          <a:ea typeface="Calibri"/>
                          <a:cs typeface="Calibri"/>
                        </a:rPr>
                        <a:t>14,3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2604">
                <a:tc>
                  <a:txBody>
                    <a:bodyPr/>
                    <a:lstStyle/>
                    <a:p>
                      <a:pPr algn="ctr">
                        <a:lnSpc>
                          <a:spcPct val="115000"/>
                        </a:lnSpc>
                        <a:spcAft>
                          <a:spcPts val="0"/>
                        </a:spcAft>
                      </a:pPr>
                      <a:r>
                        <a:rPr lang="ru-RU" sz="1200" dirty="0">
                          <a:solidFill>
                            <a:srgbClr val="025373"/>
                          </a:solidFill>
                          <a:latin typeface="Calibri"/>
                          <a:ea typeface="Calibri"/>
                          <a:cs typeface="Calibri"/>
                        </a:rPr>
                        <a:t>Вторая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a:solidFill>
                            <a:srgbClr val="025373"/>
                          </a:solidFill>
                          <a:latin typeface="Calibri"/>
                          <a:ea typeface="Calibri"/>
                          <a:cs typeface="Calibri"/>
                        </a:rPr>
                        <a:t>8,8 </a:t>
                      </a:r>
                      <a:endParaRPr lang="ru-RU" sz="12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lnSpc>
                          <a:spcPct val="115000"/>
                        </a:lnSpc>
                        <a:spcAft>
                          <a:spcPts val="0"/>
                        </a:spcAft>
                      </a:pPr>
                      <a:r>
                        <a:rPr lang="ru-RU" sz="1200" dirty="0">
                          <a:solidFill>
                            <a:srgbClr val="025373"/>
                          </a:solidFill>
                          <a:latin typeface="Calibri"/>
                          <a:ea typeface="Calibri"/>
                          <a:cs typeface="Calibri"/>
                        </a:rPr>
                        <a:t>Третья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a:solidFill>
                            <a:srgbClr val="025373"/>
                          </a:solidFill>
                          <a:latin typeface="Calibri"/>
                          <a:ea typeface="Calibri"/>
                          <a:cs typeface="Calibri"/>
                        </a:rPr>
                        <a:t>5,6 </a:t>
                      </a:r>
                      <a:endParaRPr lang="ru-RU" sz="12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ctr">
                        <a:lnSpc>
                          <a:spcPct val="115000"/>
                        </a:lnSpc>
                        <a:spcAft>
                          <a:spcPts val="0"/>
                        </a:spcAft>
                      </a:pPr>
                      <a:r>
                        <a:rPr lang="ru-RU" sz="1200" dirty="0">
                          <a:solidFill>
                            <a:srgbClr val="025373"/>
                          </a:solidFill>
                          <a:latin typeface="Calibri"/>
                          <a:ea typeface="Calibri"/>
                          <a:cs typeface="Calibri"/>
                        </a:rPr>
                        <a:t>Четвертая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dirty="0">
                          <a:solidFill>
                            <a:srgbClr val="025373"/>
                          </a:solidFill>
                          <a:latin typeface="Calibri"/>
                          <a:ea typeface="Calibri"/>
                          <a:cs typeface="Calibri"/>
                        </a:rPr>
                        <a:t>3,8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gn="ctr">
                        <a:lnSpc>
                          <a:spcPct val="115000"/>
                        </a:lnSpc>
                        <a:spcAft>
                          <a:spcPts val="0"/>
                        </a:spcAft>
                      </a:pPr>
                      <a:r>
                        <a:rPr lang="ru-RU" sz="1200">
                          <a:solidFill>
                            <a:srgbClr val="025373"/>
                          </a:solidFill>
                          <a:latin typeface="Calibri"/>
                          <a:ea typeface="Calibri"/>
                          <a:cs typeface="Calibri"/>
                        </a:rPr>
                        <a:t>Пятая </a:t>
                      </a:r>
                      <a:endParaRPr lang="ru-RU" sz="12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dirty="0">
                          <a:solidFill>
                            <a:srgbClr val="025373"/>
                          </a:solidFill>
                          <a:latin typeface="Calibri"/>
                          <a:ea typeface="Calibri"/>
                          <a:cs typeface="Calibri"/>
                        </a:rPr>
                        <a:t>2,7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gn="ctr">
                        <a:lnSpc>
                          <a:spcPct val="115000"/>
                        </a:lnSpc>
                        <a:spcAft>
                          <a:spcPts val="0"/>
                        </a:spcAft>
                      </a:pPr>
                      <a:r>
                        <a:rPr lang="ru-RU" sz="1200">
                          <a:solidFill>
                            <a:srgbClr val="025373"/>
                          </a:solidFill>
                          <a:latin typeface="Calibri"/>
                          <a:ea typeface="Calibri"/>
                          <a:cs typeface="Calibri"/>
                        </a:rPr>
                        <a:t>Шестая </a:t>
                      </a:r>
                      <a:endParaRPr lang="ru-RU" sz="12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dirty="0">
                          <a:solidFill>
                            <a:srgbClr val="025373"/>
                          </a:solidFill>
                          <a:latin typeface="Calibri"/>
                          <a:ea typeface="Calibri"/>
                          <a:cs typeface="Calibri"/>
                        </a:rPr>
                        <a:t>1,8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gn="ctr">
                        <a:lnSpc>
                          <a:spcPct val="115000"/>
                        </a:lnSpc>
                        <a:spcAft>
                          <a:spcPts val="0"/>
                        </a:spcAft>
                      </a:pPr>
                      <a:r>
                        <a:rPr lang="ru-RU" sz="1200">
                          <a:solidFill>
                            <a:srgbClr val="025373"/>
                          </a:solidFill>
                          <a:latin typeface="Calibri"/>
                          <a:ea typeface="Calibri"/>
                          <a:cs typeface="Calibri"/>
                        </a:rPr>
                        <a:t>Седьмая </a:t>
                      </a:r>
                      <a:endParaRPr lang="ru-RU" sz="12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dirty="0">
                          <a:solidFill>
                            <a:srgbClr val="025373"/>
                          </a:solidFill>
                          <a:latin typeface="Calibri"/>
                          <a:ea typeface="Calibri"/>
                          <a:cs typeface="Calibri"/>
                        </a:rPr>
                        <a:t>1,3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algn="ctr">
                        <a:lnSpc>
                          <a:spcPct val="115000"/>
                        </a:lnSpc>
                        <a:spcAft>
                          <a:spcPts val="0"/>
                        </a:spcAft>
                      </a:pPr>
                      <a:r>
                        <a:rPr lang="ru-RU" sz="1200">
                          <a:solidFill>
                            <a:srgbClr val="025373"/>
                          </a:solidFill>
                          <a:latin typeface="Calibri"/>
                          <a:ea typeface="Calibri"/>
                          <a:cs typeface="Calibri"/>
                        </a:rPr>
                        <a:t>Восьмая </a:t>
                      </a:r>
                      <a:endParaRPr lang="ru-RU" sz="12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dirty="0">
                          <a:solidFill>
                            <a:srgbClr val="025373"/>
                          </a:solidFill>
                          <a:latin typeface="Calibri"/>
                          <a:ea typeface="Calibri"/>
                          <a:cs typeface="Calibri"/>
                        </a:rPr>
                        <a:t>1,0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algn="ctr">
                        <a:lnSpc>
                          <a:spcPct val="115000"/>
                        </a:lnSpc>
                        <a:spcAft>
                          <a:spcPts val="0"/>
                        </a:spcAft>
                      </a:pPr>
                      <a:r>
                        <a:rPr lang="ru-RU" sz="1200">
                          <a:solidFill>
                            <a:srgbClr val="025373"/>
                          </a:solidFill>
                          <a:latin typeface="Calibri"/>
                          <a:ea typeface="Calibri"/>
                          <a:cs typeface="Calibri"/>
                        </a:rPr>
                        <a:t>Девятая </a:t>
                      </a:r>
                      <a:endParaRPr lang="ru-RU" sz="12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dirty="0">
                          <a:solidFill>
                            <a:srgbClr val="025373"/>
                          </a:solidFill>
                          <a:latin typeface="Calibri"/>
                          <a:ea typeface="Calibri"/>
                          <a:cs typeface="Calibri"/>
                        </a:rPr>
                        <a:t>0,8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algn="ctr">
                        <a:lnSpc>
                          <a:spcPct val="115000"/>
                        </a:lnSpc>
                        <a:spcAft>
                          <a:spcPts val="0"/>
                        </a:spcAft>
                      </a:pPr>
                      <a:r>
                        <a:rPr lang="ru-RU" sz="1200">
                          <a:solidFill>
                            <a:srgbClr val="025373"/>
                          </a:solidFill>
                          <a:latin typeface="Calibri"/>
                          <a:ea typeface="Calibri"/>
                          <a:cs typeface="Calibri"/>
                        </a:rPr>
                        <a:t>Десятая </a:t>
                      </a:r>
                      <a:endParaRPr lang="ru-RU" sz="12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dirty="0">
                          <a:solidFill>
                            <a:srgbClr val="025373"/>
                          </a:solidFill>
                          <a:latin typeface="Calibri"/>
                          <a:ea typeface="Calibri"/>
                          <a:cs typeface="Calibri"/>
                        </a:rPr>
                        <a:t>0,7 </a:t>
                      </a:r>
                      <a:endParaRPr lang="ru-RU" sz="12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566572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4"/>
          </p:nvPr>
        </p:nvSpPr>
        <p:spPr>
          <a:xfrm>
            <a:off x="263352" y="404664"/>
            <a:ext cx="11593288" cy="4049712"/>
          </a:xfrm>
        </p:spPr>
        <p:txBody>
          <a:bodyPr>
            <a:normAutofit/>
          </a:bodyPr>
          <a:lstStyle/>
          <a:p>
            <a:pPr>
              <a:spcBef>
                <a:spcPts val="0"/>
              </a:spcBef>
            </a:pPr>
            <a:r>
              <a:rPr lang="ru-RU" sz="1800" dirty="0"/>
              <a:t>В августе организация приобрела круглопильный станок по дереву за 180 000 руб. и в том же месяце ввела его в эксплуатацию. Данное основное средство входит в третью амортизационную группу. У организации нет иных основных средств, входящих в данную амортизационную группу.</a:t>
            </a:r>
          </a:p>
          <a:p>
            <a:pPr>
              <a:spcBef>
                <a:spcPts val="0"/>
              </a:spcBef>
            </a:pPr>
            <a:r>
              <a:rPr lang="ru-RU" sz="1800" dirty="0"/>
              <a:t>Норма амортизации для </a:t>
            </a:r>
            <a:r>
              <a:rPr lang="ru-RU" sz="1800" dirty="0">
                <a:hlinkClick r:id="rId2"/>
              </a:rPr>
              <a:t>третьей амортизационной группы - 5,6.</a:t>
            </a:r>
          </a:p>
          <a:p>
            <a:pPr>
              <a:spcBef>
                <a:spcPts val="0"/>
              </a:spcBef>
            </a:pPr>
            <a:r>
              <a:rPr lang="ru-RU" sz="1800" dirty="0"/>
              <a:t>Начислять амортизацию организация начала с 1 сентября.</a:t>
            </a:r>
          </a:p>
          <a:p>
            <a:pPr>
              <a:spcBef>
                <a:spcPts val="0"/>
              </a:spcBef>
            </a:pPr>
            <a:r>
              <a:rPr lang="ru-RU" sz="1800" dirty="0"/>
              <a:t>Списание стоимости основного средства в первые пять месяцев будет осуществляться следующим образом.</a:t>
            </a:r>
          </a:p>
          <a:p>
            <a:endParaRPr lang="ru-RU" sz="3200" dirty="0"/>
          </a:p>
        </p:txBody>
      </p:sp>
      <p:graphicFrame>
        <p:nvGraphicFramePr>
          <p:cNvPr id="4" name="Таблица 3"/>
          <p:cNvGraphicFramePr>
            <a:graphicFrameLocks noGrp="1"/>
          </p:cNvGraphicFramePr>
          <p:nvPr/>
        </p:nvGraphicFramePr>
        <p:xfrm>
          <a:off x="738150" y="2143116"/>
          <a:ext cx="8215369" cy="4420108"/>
        </p:xfrm>
        <a:graphic>
          <a:graphicData uri="http://schemas.openxmlformats.org/drawingml/2006/table">
            <a:tbl>
              <a:tblPr/>
              <a:tblGrid>
                <a:gridCol w="1591269">
                  <a:extLst>
                    <a:ext uri="{9D8B030D-6E8A-4147-A177-3AD203B41FA5}">
                      <a16:colId xmlns:a16="http://schemas.microsoft.com/office/drawing/2014/main" val="20000"/>
                    </a:ext>
                  </a:extLst>
                </a:gridCol>
                <a:gridCol w="2875515">
                  <a:extLst>
                    <a:ext uri="{9D8B030D-6E8A-4147-A177-3AD203B41FA5}">
                      <a16:colId xmlns:a16="http://schemas.microsoft.com/office/drawing/2014/main" val="20001"/>
                    </a:ext>
                  </a:extLst>
                </a:gridCol>
                <a:gridCol w="3748585">
                  <a:extLst>
                    <a:ext uri="{9D8B030D-6E8A-4147-A177-3AD203B41FA5}">
                      <a16:colId xmlns:a16="http://schemas.microsoft.com/office/drawing/2014/main" val="20002"/>
                    </a:ext>
                  </a:extLst>
                </a:gridCol>
              </a:tblGrid>
              <a:tr h="0">
                <a:tc>
                  <a:txBody>
                    <a:bodyPr/>
                    <a:lstStyle/>
                    <a:p>
                      <a:pPr algn="ctr">
                        <a:lnSpc>
                          <a:spcPct val="115000"/>
                        </a:lnSpc>
                        <a:spcAft>
                          <a:spcPts val="0"/>
                        </a:spcAft>
                      </a:pPr>
                      <a:r>
                        <a:rPr lang="ru-RU" sz="1400" dirty="0">
                          <a:solidFill>
                            <a:srgbClr val="025373"/>
                          </a:solidFill>
                          <a:latin typeface="Calibri"/>
                          <a:ea typeface="Calibri"/>
                          <a:cs typeface="Calibri"/>
                        </a:rPr>
                        <a:t>Месяц начисления амортизации</a:t>
                      </a:r>
                      <a:endParaRPr lang="ru-RU" sz="14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25373"/>
                          </a:solidFill>
                          <a:latin typeface="Calibri"/>
                          <a:ea typeface="Calibri"/>
                          <a:cs typeface="Calibri"/>
                        </a:rPr>
                        <a:t>Сумма начисленной амортизации</a:t>
                      </a:r>
                      <a:endParaRPr lang="ru-RU" sz="14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25373"/>
                          </a:solidFill>
                          <a:latin typeface="Calibri"/>
                          <a:ea typeface="Calibri"/>
                          <a:cs typeface="Calibri"/>
                        </a:rPr>
                        <a:t>Суммарный баланс амортизационной группы на 1-е число следующего месяца</a:t>
                      </a:r>
                      <a:endParaRPr lang="ru-RU" sz="14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just">
                        <a:lnSpc>
                          <a:spcPct val="115000"/>
                        </a:lnSpc>
                        <a:spcAft>
                          <a:spcPts val="0"/>
                        </a:spcAft>
                      </a:pPr>
                      <a:r>
                        <a:rPr lang="ru-RU" sz="1400" dirty="0">
                          <a:solidFill>
                            <a:srgbClr val="025373"/>
                          </a:solidFill>
                          <a:latin typeface="Calibri"/>
                          <a:ea typeface="Calibri"/>
                          <a:cs typeface="Calibri"/>
                        </a:rPr>
                        <a:t>Сентябрь</a:t>
                      </a:r>
                      <a:endParaRPr lang="ru-RU" sz="14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25373"/>
                          </a:solidFill>
                          <a:latin typeface="Calibri"/>
                          <a:ea typeface="Calibri"/>
                          <a:cs typeface="Calibri"/>
                        </a:rPr>
                        <a:t>10 080 руб.</a:t>
                      </a:r>
                      <a:endParaRPr lang="ru-RU" sz="1400" dirty="0">
                        <a:solidFill>
                          <a:srgbClr val="025373"/>
                        </a:solidFill>
                        <a:latin typeface="Calibri"/>
                        <a:ea typeface="Calibri"/>
                        <a:cs typeface="Times New Roman"/>
                      </a:endParaRPr>
                    </a:p>
                    <a:p>
                      <a:pPr algn="ctr">
                        <a:lnSpc>
                          <a:spcPct val="115000"/>
                        </a:lnSpc>
                        <a:spcBef>
                          <a:spcPts val="1100"/>
                        </a:spcBef>
                        <a:spcAft>
                          <a:spcPts val="0"/>
                        </a:spcAft>
                      </a:pPr>
                      <a:r>
                        <a:rPr lang="ru-RU" sz="1400" dirty="0">
                          <a:solidFill>
                            <a:srgbClr val="025373"/>
                          </a:solidFill>
                          <a:latin typeface="Calibri"/>
                          <a:ea typeface="Calibri"/>
                          <a:cs typeface="Calibri"/>
                        </a:rPr>
                        <a:t>(180 000 руб. </a:t>
                      </a:r>
                      <a:r>
                        <a:rPr lang="ru-RU" sz="1400" dirty="0" err="1">
                          <a:solidFill>
                            <a:srgbClr val="025373"/>
                          </a:solidFill>
                          <a:latin typeface="Calibri"/>
                          <a:ea typeface="Calibri"/>
                          <a:cs typeface="Calibri"/>
                        </a:rPr>
                        <a:t>x</a:t>
                      </a:r>
                      <a:r>
                        <a:rPr lang="ru-RU" sz="1400" dirty="0">
                          <a:solidFill>
                            <a:srgbClr val="025373"/>
                          </a:solidFill>
                          <a:latin typeface="Calibri"/>
                          <a:ea typeface="Calibri"/>
                          <a:cs typeface="Calibri"/>
                        </a:rPr>
                        <a:t> 5,6 / 100)</a:t>
                      </a:r>
                      <a:endParaRPr lang="ru-RU" sz="14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25373"/>
                          </a:solidFill>
                          <a:latin typeface="Calibri"/>
                          <a:ea typeface="Calibri"/>
                          <a:cs typeface="Calibri"/>
                        </a:rPr>
                        <a:t>169 920 руб.</a:t>
                      </a:r>
                      <a:endParaRPr lang="ru-RU" sz="1400">
                        <a:solidFill>
                          <a:srgbClr val="025373"/>
                        </a:solidFill>
                        <a:latin typeface="Calibri"/>
                        <a:ea typeface="Calibri"/>
                        <a:cs typeface="Times New Roman"/>
                      </a:endParaRPr>
                    </a:p>
                    <a:p>
                      <a:pPr algn="ctr">
                        <a:lnSpc>
                          <a:spcPct val="115000"/>
                        </a:lnSpc>
                        <a:spcBef>
                          <a:spcPts val="1100"/>
                        </a:spcBef>
                        <a:spcAft>
                          <a:spcPts val="0"/>
                        </a:spcAft>
                      </a:pPr>
                      <a:r>
                        <a:rPr lang="ru-RU" sz="1400">
                          <a:solidFill>
                            <a:srgbClr val="025373"/>
                          </a:solidFill>
                          <a:latin typeface="Calibri"/>
                          <a:ea typeface="Calibri"/>
                          <a:cs typeface="Calibri"/>
                        </a:rPr>
                        <a:t>(180 000 руб. - 10 080 руб.)</a:t>
                      </a:r>
                      <a:endParaRPr lang="ru-RU" sz="14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just">
                        <a:lnSpc>
                          <a:spcPct val="115000"/>
                        </a:lnSpc>
                        <a:spcAft>
                          <a:spcPts val="0"/>
                        </a:spcAft>
                      </a:pPr>
                      <a:r>
                        <a:rPr lang="ru-RU" sz="1400">
                          <a:solidFill>
                            <a:srgbClr val="025373"/>
                          </a:solidFill>
                          <a:latin typeface="Calibri"/>
                          <a:ea typeface="Calibri"/>
                          <a:cs typeface="Calibri"/>
                        </a:rPr>
                        <a:t>Октябрь</a:t>
                      </a:r>
                      <a:endParaRPr lang="ru-RU" sz="14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25373"/>
                          </a:solidFill>
                          <a:latin typeface="Calibri"/>
                          <a:ea typeface="Calibri"/>
                          <a:cs typeface="Calibri"/>
                        </a:rPr>
                        <a:t>9 515,52 руб.</a:t>
                      </a:r>
                      <a:endParaRPr lang="ru-RU" sz="1400" dirty="0">
                        <a:solidFill>
                          <a:srgbClr val="025373"/>
                        </a:solidFill>
                        <a:latin typeface="Calibri"/>
                        <a:ea typeface="Calibri"/>
                        <a:cs typeface="Times New Roman"/>
                      </a:endParaRPr>
                    </a:p>
                    <a:p>
                      <a:pPr algn="ctr">
                        <a:lnSpc>
                          <a:spcPct val="115000"/>
                        </a:lnSpc>
                        <a:spcBef>
                          <a:spcPts val="1100"/>
                        </a:spcBef>
                        <a:spcAft>
                          <a:spcPts val="0"/>
                        </a:spcAft>
                      </a:pPr>
                      <a:r>
                        <a:rPr lang="ru-RU" sz="1400" dirty="0">
                          <a:solidFill>
                            <a:srgbClr val="025373"/>
                          </a:solidFill>
                          <a:latin typeface="Calibri"/>
                          <a:ea typeface="Calibri"/>
                          <a:cs typeface="Calibri"/>
                        </a:rPr>
                        <a:t>(169 920 руб. </a:t>
                      </a:r>
                      <a:r>
                        <a:rPr lang="ru-RU" sz="1400" dirty="0" err="1">
                          <a:solidFill>
                            <a:srgbClr val="025373"/>
                          </a:solidFill>
                          <a:latin typeface="Calibri"/>
                          <a:ea typeface="Calibri"/>
                          <a:cs typeface="Calibri"/>
                        </a:rPr>
                        <a:t>x</a:t>
                      </a:r>
                      <a:r>
                        <a:rPr lang="ru-RU" sz="1400" dirty="0">
                          <a:solidFill>
                            <a:srgbClr val="025373"/>
                          </a:solidFill>
                          <a:latin typeface="Calibri"/>
                          <a:ea typeface="Calibri"/>
                          <a:cs typeface="Calibri"/>
                        </a:rPr>
                        <a:t> 5,6 / 100)</a:t>
                      </a:r>
                      <a:endParaRPr lang="ru-RU" sz="14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25373"/>
                          </a:solidFill>
                          <a:latin typeface="Calibri"/>
                          <a:ea typeface="Calibri"/>
                          <a:cs typeface="Calibri"/>
                        </a:rPr>
                        <a:t>160 404,48 руб.</a:t>
                      </a:r>
                      <a:endParaRPr lang="ru-RU" sz="1400" dirty="0">
                        <a:solidFill>
                          <a:srgbClr val="025373"/>
                        </a:solidFill>
                        <a:latin typeface="Calibri"/>
                        <a:ea typeface="Calibri"/>
                        <a:cs typeface="Times New Roman"/>
                      </a:endParaRPr>
                    </a:p>
                    <a:p>
                      <a:pPr algn="ctr">
                        <a:lnSpc>
                          <a:spcPct val="115000"/>
                        </a:lnSpc>
                        <a:spcBef>
                          <a:spcPts val="1100"/>
                        </a:spcBef>
                        <a:spcAft>
                          <a:spcPts val="0"/>
                        </a:spcAft>
                      </a:pPr>
                      <a:r>
                        <a:rPr lang="ru-RU" sz="1400" dirty="0">
                          <a:solidFill>
                            <a:srgbClr val="025373"/>
                          </a:solidFill>
                          <a:latin typeface="Calibri"/>
                          <a:ea typeface="Calibri"/>
                          <a:cs typeface="Calibri"/>
                        </a:rPr>
                        <a:t>(169 920 руб. - 9 515,52 руб.)</a:t>
                      </a:r>
                      <a:endParaRPr lang="ru-RU" sz="14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just">
                        <a:lnSpc>
                          <a:spcPct val="115000"/>
                        </a:lnSpc>
                        <a:spcAft>
                          <a:spcPts val="0"/>
                        </a:spcAft>
                      </a:pPr>
                      <a:r>
                        <a:rPr lang="ru-RU" sz="1400">
                          <a:solidFill>
                            <a:srgbClr val="025373"/>
                          </a:solidFill>
                          <a:latin typeface="Calibri"/>
                          <a:ea typeface="Calibri"/>
                          <a:cs typeface="Calibri"/>
                        </a:rPr>
                        <a:t>Ноябрь</a:t>
                      </a:r>
                      <a:endParaRPr lang="ru-RU" sz="14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25373"/>
                          </a:solidFill>
                          <a:latin typeface="Calibri"/>
                          <a:ea typeface="Calibri"/>
                          <a:cs typeface="Calibri"/>
                        </a:rPr>
                        <a:t>8 982,65 руб.</a:t>
                      </a:r>
                      <a:endParaRPr lang="ru-RU" sz="1400">
                        <a:solidFill>
                          <a:srgbClr val="025373"/>
                        </a:solidFill>
                        <a:latin typeface="Calibri"/>
                        <a:ea typeface="Calibri"/>
                        <a:cs typeface="Times New Roman"/>
                      </a:endParaRPr>
                    </a:p>
                    <a:p>
                      <a:pPr algn="ctr">
                        <a:lnSpc>
                          <a:spcPct val="115000"/>
                        </a:lnSpc>
                        <a:spcBef>
                          <a:spcPts val="1100"/>
                        </a:spcBef>
                        <a:spcAft>
                          <a:spcPts val="0"/>
                        </a:spcAft>
                      </a:pPr>
                      <a:r>
                        <a:rPr lang="ru-RU" sz="1400">
                          <a:solidFill>
                            <a:srgbClr val="025373"/>
                          </a:solidFill>
                          <a:latin typeface="Calibri"/>
                          <a:ea typeface="Calibri"/>
                          <a:cs typeface="Calibri"/>
                        </a:rPr>
                        <a:t>(160 404,48 руб. x 5,6 / 100)</a:t>
                      </a:r>
                      <a:endParaRPr lang="ru-RU" sz="14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25373"/>
                          </a:solidFill>
                          <a:latin typeface="Calibri"/>
                          <a:ea typeface="Calibri"/>
                          <a:cs typeface="Calibri"/>
                        </a:rPr>
                        <a:t>151 421,83 руб.</a:t>
                      </a:r>
                      <a:endParaRPr lang="ru-RU" sz="1400" dirty="0">
                        <a:solidFill>
                          <a:srgbClr val="025373"/>
                        </a:solidFill>
                        <a:latin typeface="Calibri"/>
                        <a:ea typeface="Calibri"/>
                        <a:cs typeface="Times New Roman"/>
                      </a:endParaRPr>
                    </a:p>
                    <a:p>
                      <a:pPr algn="ctr">
                        <a:lnSpc>
                          <a:spcPct val="115000"/>
                        </a:lnSpc>
                        <a:spcBef>
                          <a:spcPts val="1100"/>
                        </a:spcBef>
                        <a:spcAft>
                          <a:spcPts val="0"/>
                        </a:spcAft>
                      </a:pPr>
                      <a:r>
                        <a:rPr lang="ru-RU" sz="1400" dirty="0">
                          <a:solidFill>
                            <a:srgbClr val="025373"/>
                          </a:solidFill>
                          <a:latin typeface="Calibri"/>
                          <a:ea typeface="Calibri"/>
                          <a:cs typeface="Calibri"/>
                        </a:rPr>
                        <a:t>(160 404,48 руб. - 8 982,65 руб.)</a:t>
                      </a:r>
                      <a:endParaRPr lang="ru-RU" sz="14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just">
                        <a:lnSpc>
                          <a:spcPct val="115000"/>
                        </a:lnSpc>
                        <a:spcAft>
                          <a:spcPts val="0"/>
                        </a:spcAft>
                      </a:pPr>
                      <a:r>
                        <a:rPr lang="ru-RU" sz="1400">
                          <a:solidFill>
                            <a:srgbClr val="025373"/>
                          </a:solidFill>
                          <a:latin typeface="Calibri"/>
                          <a:ea typeface="Calibri"/>
                          <a:cs typeface="Calibri"/>
                        </a:rPr>
                        <a:t>Декабрь</a:t>
                      </a:r>
                      <a:endParaRPr lang="ru-RU" sz="14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25373"/>
                          </a:solidFill>
                          <a:latin typeface="Calibri"/>
                          <a:ea typeface="Calibri"/>
                          <a:cs typeface="Calibri"/>
                        </a:rPr>
                        <a:t>8 479,62 руб.</a:t>
                      </a:r>
                      <a:endParaRPr lang="ru-RU" sz="1400">
                        <a:solidFill>
                          <a:srgbClr val="025373"/>
                        </a:solidFill>
                        <a:latin typeface="Calibri"/>
                        <a:ea typeface="Calibri"/>
                        <a:cs typeface="Times New Roman"/>
                      </a:endParaRPr>
                    </a:p>
                    <a:p>
                      <a:pPr algn="ctr">
                        <a:lnSpc>
                          <a:spcPct val="115000"/>
                        </a:lnSpc>
                        <a:spcBef>
                          <a:spcPts val="1100"/>
                        </a:spcBef>
                        <a:spcAft>
                          <a:spcPts val="0"/>
                        </a:spcAft>
                      </a:pPr>
                      <a:r>
                        <a:rPr lang="ru-RU" sz="1400">
                          <a:solidFill>
                            <a:srgbClr val="025373"/>
                          </a:solidFill>
                          <a:latin typeface="Calibri"/>
                          <a:ea typeface="Calibri"/>
                          <a:cs typeface="Calibri"/>
                        </a:rPr>
                        <a:t>(151 421,83 руб. x 5,6 / 100)</a:t>
                      </a:r>
                      <a:endParaRPr lang="ru-RU" sz="14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25373"/>
                          </a:solidFill>
                          <a:latin typeface="Calibri"/>
                          <a:ea typeface="Calibri"/>
                          <a:cs typeface="Calibri"/>
                        </a:rPr>
                        <a:t>142 942,21 руб.</a:t>
                      </a:r>
                      <a:endParaRPr lang="ru-RU" sz="1400" dirty="0">
                        <a:solidFill>
                          <a:srgbClr val="025373"/>
                        </a:solidFill>
                        <a:latin typeface="Calibri"/>
                        <a:ea typeface="Calibri"/>
                        <a:cs typeface="Times New Roman"/>
                      </a:endParaRPr>
                    </a:p>
                    <a:p>
                      <a:pPr algn="ctr">
                        <a:lnSpc>
                          <a:spcPct val="115000"/>
                        </a:lnSpc>
                        <a:spcBef>
                          <a:spcPts val="1100"/>
                        </a:spcBef>
                        <a:spcAft>
                          <a:spcPts val="0"/>
                        </a:spcAft>
                      </a:pPr>
                      <a:r>
                        <a:rPr lang="ru-RU" sz="1400" dirty="0">
                          <a:solidFill>
                            <a:srgbClr val="025373"/>
                          </a:solidFill>
                          <a:latin typeface="Calibri"/>
                          <a:ea typeface="Calibri"/>
                          <a:cs typeface="Calibri"/>
                        </a:rPr>
                        <a:t>(151 421,83 руб. - 8 479,62 руб.)</a:t>
                      </a:r>
                      <a:endParaRPr lang="ru-RU" sz="14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gn="just">
                        <a:lnSpc>
                          <a:spcPct val="115000"/>
                        </a:lnSpc>
                        <a:spcAft>
                          <a:spcPts val="0"/>
                        </a:spcAft>
                      </a:pPr>
                      <a:r>
                        <a:rPr lang="ru-RU" sz="1400">
                          <a:solidFill>
                            <a:srgbClr val="025373"/>
                          </a:solidFill>
                          <a:latin typeface="Calibri"/>
                          <a:ea typeface="Calibri"/>
                          <a:cs typeface="Calibri"/>
                        </a:rPr>
                        <a:t>Январь</a:t>
                      </a:r>
                      <a:endParaRPr lang="ru-RU" sz="14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25373"/>
                          </a:solidFill>
                          <a:latin typeface="Calibri"/>
                          <a:ea typeface="Calibri"/>
                          <a:cs typeface="Calibri"/>
                        </a:rPr>
                        <a:t>8 004,76 руб.</a:t>
                      </a:r>
                      <a:endParaRPr lang="ru-RU" sz="1400" dirty="0">
                        <a:solidFill>
                          <a:srgbClr val="025373"/>
                        </a:solidFill>
                        <a:latin typeface="Calibri"/>
                        <a:ea typeface="Calibri"/>
                        <a:cs typeface="Times New Roman"/>
                      </a:endParaRPr>
                    </a:p>
                    <a:p>
                      <a:pPr algn="ctr">
                        <a:lnSpc>
                          <a:spcPct val="115000"/>
                        </a:lnSpc>
                        <a:spcBef>
                          <a:spcPts val="1100"/>
                        </a:spcBef>
                        <a:spcAft>
                          <a:spcPts val="0"/>
                        </a:spcAft>
                      </a:pPr>
                      <a:r>
                        <a:rPr lang="ru-RU" sz="1400" dirty="0">
                          <a:solidFill>
                            <a:srgbClr val="025373"/>
                          </a:solidFill>
                          <a:latin typeface="Calibri"/>
                          <a:ea typeface="Calibri"/>
                          <a:cs typeface="Calibri"/>
                        </a:rPr>
                        <a:t>(142 942,21 руб. x 5,6 / 100)</a:t>
                      </a:r>
                      <a:endParaRPr lang="ru-RU" sz="14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solidFill>
                            <a:srgbClr val="025373"/>
                          </a:solidFill>
                          <a:latin typeface="Calibri"/>
                          <a:ea typeface="Calibri"/>
                          <a:cs typeface="Calibri"/>
                        </a:rPr>
                        <a:t>134 937,45 руб.</a:t>
                      </a:r>
                      <a:endParaRPr lang="ru-RU" sz="1400" dirty="0">
                        <a:solidFill>
                          <a:srgbClr val="025373"/>
                        </a:solidFill>
                        <a:latin typeface="Calibri"/>
                        <a:ea typeface="Calibri"/>
                        <a:cs typeface="Times New Roman"/>
                      </a:endParaRPr>
                    </a:p>
                    <a:p>
                      <a:pPr algn="ctr">
                        <a:lnSpc>
                          <a:spcPct val="115000"/>
                        </a:lnSpc>
                        <a:spcBef>
                          <a:spcPts val="1100"/>
                        </a:spcBef>
                        <a:spcAft>
                          <a:spcPts val="0"/>
                        </a:spcAft>
                      </a:pPr>
                      <a:r>
                        <a:rPr lang="ru-RU" sz="1400" dirty="0">
                          <a:solidFill>
                            <a:srgbClr val="025373"/>
                          </a:solidFill>
                          <a:latin typeface="Calibri"/>
                          <a:ea typeface="Calibri"/>
                          <a:cs typeface="Calibri"/>
                        </a:rPr>
                        <a:t>(142 942,21 руб. - 8 004,76 руб.)</a:t>
                      </a:r>
                      <a:endParaRPr lang="ru-RU" sz="14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16C49B88-7D9B-4E92-84CB-58D6FB49ACF6}"/>
              </a:ext>
            </a:extLst>
          </p:cNvPr>
          <p:cNvSpPr>
            <a:spLocks noGrp="1"/>
          </p:cNvSpPr>
          <p:nvPr>
            <p:ph type="body" sz="quarter" idx="14"/>
          </p:nvPr>
        </p:nvSpPr>
        <p:spPr>
          <a:xfrm>
            <a:off x="31576" y="620688"/>
            <a:ext cx="11928648" cy="5472608"/>
          </a:xfrm>
        </p:spPr>
        <p:txBody>
          <a:bodyPr>
            <a:noAutofit/>
          </a:bodyPr>
          <a:lstStyle/>
          <a:p>
            <a:pPr lvl="0" algn="just" eaLnBrk="0" fontAlgn="base" hangingPunct="0">
              <a:lnSpc>
                <a:spcPct val="100000"/>
              </a:lnSpc>
              <a:spcBef>
                <a:spcPct val="0"/>
              </a:spcBef>
              <a:spcAft>
                <a:spcPct val="0"/>
              </a:spcAft>
            </a:pPr>
            <a:r>
              <a:rPr lang="ru-RU" altLang="ru-RU" sz="1800" dirty="0">
                <a:solidFill>
                  <a:srgbClr val="025373"/>
                </a:solidFill>
                <a:ea typeface="Calibri" panose="020F0502020204030204" pitchFamily="34" charset="0"/>
                <a:cs typeface="Times New Roman" panose="02020603050405020304" pitchFamily="18" charset="0"/>
              </a:rPr>
              <a:t>На 1 января 2024 г. </a:t>
            </a:r>
            <a:r>
              <a:rPr lang="ru-RU" altLang="ru-RU" sz="1800" b="1" dirty="0">
                <a:solidFill>
                  <a:srgbClr val="025373"/>
                </a:solidFill>
                <a:ea typeface="Calibri" panose="020F0502020204030204" pitchFamily="34" charset="0"/>
                <a:cs typeface="Times New Roman" panose="02020603050405020304" pitchFamily="18" charset="0"/>
              </a:rPr>
              <a:t>суммарный баланс четвертой амортизационной группы составил 420 000 руб</a:t>
            </a:r>
            <a:r>
              <a:rPr lang="ru-RU" altLang="ru-RU" sz="1800" dirty="0">
                <a:solidFill>
                  <a:srgbClr val="025373"/>
                </a:solidFill>
                <a:ea typeface="Calibri" panose="020F0502020204030204" pitchFamily="34" charset="0"/>
                <a:cs typeface="Times New Roman" panose="02020603050405020304" pitchFamily="18" charset="0"/>
              </a:rPr>
              <a:t>. В </a:t>
            </a:r>
            <a:r>
              <a:rPr lang="ru-RU" altLang="ru-RU" sz="1800" b="1" dirty="0">
                <a:solidFill>
                  <a:srgbClr val="025373"/>
                </a:solidFill>
                <a:ea typeface="Calibri" panose="020F0502020204030204" pitchFamily="34" charset="0"/>
                <a:cs typeface="Times New Roman" panose="02020603050405020304" pitchFamily="18" charset="0"/>
              </a:rPr>
              <a:t>феврале 2024 г</a:t>
            </a:r>
            <a:r>
              <a:rPr lang="ru-RU" altLang="ru-RU" sz="1800" dirty="0">
                <a:solidFill>
                  <a:srgbClr val="025373"/>
                </a:solidFill>
                <a:ea typeface="Calibri" panose="020F0502020204030204" pitchFamily="34" charset="0"/>
                <a:cs typeface="Times New Roman" panose="02020603050405020304" pitchFamily="18" charset="0"/>
              </a:rPr>
              <a:t>. организацией приобретено и в этом же месяце введено в эксплуатацию </a:t>
            </a:r>
            <a:r>
              <a:rPr lang="ru-RU" altLang="ru-RU" sz="1800" b="1" dirty="0">
                <a:solidFill>
                  <a:srgbClr val="025373"/>
                </a:solidFill>
                <a:ea typeface="Calibri" panose="020F0502020204030204" pitchFamily="34" charset="0"/>
                <a:cs typeface="Times New Roman" panose="02020603050405020304" pitchFamily="18" charset="0"/>
              </a:rPr>
              <a:t>основное средство</a:t>
            </a:r>
            <a:r>
              <a:rPr lang="ru-RU" altLang="ru-RU" sz="1800" dirty="0">
                <a:solidFill>
                  <a:srgbClr val="025373"/>
                </a:solidFill>
                <a:ea typeface="Calibri" panose="020F0502020204030204" pitchFamily="34" charset="0"/>
                <a:cs typeface="Times New Roman" panose="02020603050405020304" pitchFamily="18" charset="0"/>
              </a:rPr>
              <a:t>, входящее в четвертую амортизационную группу, первоначальная стоимость которого составляет </a:t>
            </a:r>
            <a:r>
              <a:rPr lang="ru-RU" altLang="ru-RU" sz="1800" b="1" dirty="0">
                <a:solidFill>
                  <a:srgbClr val="025373"/>
                </a:solidFill>
                <a:ea typeface="Calibri" panose="020F0502020204030204" pitchFamily="34" charset="0"/>
                <a:cs typeface="Times New Roman" panose="02020603050405020304" pitchFamily="18" charset="0"/>
              </a:rPr>
              <a:t>130 000 руб.</a:t>
            </a:r>
            <a:endParaRPr lang="ru-RU" altLang="ru-RU" sz="1800" dirty="0">
              <a:solidFill>
                <a:srgbClr val="025373"/>
              </a:solidFill>
            </a:endParaRPr>
          </a:p>
          <a:p>
            <a:pPr lvl="0" algn="just" eaLnBrk="0" fontAlgn="base" hangingPunct="0">
              <a:lnSpc>
                <a:spcPct val="100000"/>
              </a:lnSpc>
              <a:spcBef>
                <a:spcPct val="0"/>
              </a:spcBef>
              <a:spcAft>
                <a:spcPct val="0"/>
              </a:spcAft>
            </a:pPr>
            <a:r>
              <a:rPr lang="ru-RU" altLang="ru-RU" sz="1800" dirty="0">
                <a:solidFill>
                  <a:srgbClr val="025373"/>
                </a:solidFill>
                <a:ea typeface="Calibri" panose="020F0502020204030204" pitchFamily="34" charset="0"/>
                <a:cs typeface="Times New Roman" panose="02020603050405020304" pitchFamily="18" charset="0"/>
              </a:rPr>
              <a:t>Определим сумму амортизации, начисленной за январь - март 2024 г.</a:t>
            </a:r>
            <a:endParaRPr lang="ru-RU" altLang="ru-RU" sz="1800" dirty="0">
              <a:solidFill>
                <a:srgbClr val="025373"/>
              </a:solidFill>
            </a:endParaRPr>
          </a:p>
          <a:p>
            <a:pPr lvl="0" algn="just" eaLnBrk="0" fontAlgn="base" hangingPunct="0">
              <a:lnSpc>
                <a:spcPct val="100000"/>
              </a:lnSpc>
              <a:spcBef>
                <a:spcPct val="0"/>
              </a:spcBef>
              <a:spcAft>
                <a:spcPct val="0"/>
              </a:spcAft>
            </a:pPr>
            <a:r>
              <a:rPr lang="ru-RU" altLang="ru-RU" sz="1800" dirty="0">
                <a:solidFill>
                  <a:srgbClr val="025373"/>
                </a:solidFill>
                <a:ea typeface="Calibri" panose="020F0502020204030204" pitchFamily="34" charset="0"/>
                <a:cs typeface="Times New Roman" panose="02020603050405020304" pitchFamily="18" charset="0"/>
              </a:rPr>
              <a:t>Суммарный баланс на 1 января 2024 г. </a:t>
            </a:r>
            <a:r>
              <a:rPr lang="ru-RU" altLang="ru-RU" sz="1800" b="1" dirty="0">
                <a:solidFill>
                  <a:srgbClr val="025373"/>
                </a:solidFill>
                <a:ea typeface="Calibri" panose="020F0502020204030204" pitchFamily="34" charset="0"/>
                <a:cs typeface="Times New Roman" panose="02020603050405020304" pitchFamily="18" charset="0"/>
              </a:rPr>
              <a:t>- 420 000 руб.</a:t>
            </a:r>
            <a:endParaRPr lang="ru-RU" altLang="ru-RU" sz="1800" dirty="0">
              <a:solidFill>
                <a:srgbClr val="025373"/>
              </a:solidFill>
            </a:endParaRPr>
          </a:p>
          <a:p>
            <a:pPr lvl="0" algn="just" eaLnBrk="0" fontAlgn="base" hangingPunct="0">
              <a:lnSpc>
                <a:spcPct val="100000"/>
              </a:lnSpc>
              <a:spcBef>
                <a:spcPct val="0"/>
              </a:spcBef>
              <a:spcAft>
                <a:spcPct val="0"/>
              </a:spcAft>
            </a:pPr>
            <a:r>
              <a:rPr lang="ru-RU" altLang="ru-RU" sz="1800" dirty="0">
                <a:solidFill>
                  <a:srgbClr val="025373"/>
                </a:solidFill>
                <a:ea typeface="Calibri" panose="020F0502020204030204" pitchFamily="34" charset="0"/>
                <a:cs typeface="Times New Roman" panose="02020603050405020304" pitchFamily="18" charset="0"/>
              </a:rPr>
              <a:t>Норма амортизации (ежемесячная) для четвертой амортизационной группы - </a:t>
            </a:r>
            <a:r>
              <a:rPr lang="ru-RU" altLang="ru-RU" sz="1800" b="1" dirty="0">
                <a:solidFill>
                  <a:srgbClr val="025373"/>
                </a:solidFill>
                <a:ea typeface="Calibri" panose="020F0502020204030204" pitchFamily="34" charset="0"/>
                <a:cs typeface="Times New Roman" panose="02020603050405020304" pitchFamily="18" charset="0"/>
              </a:rPr>
              <a:t>3,8.</a:t>
            </a:r>
            <a:endParaRPr lang="ru-RU" altLang="ru-RU" sz="1800" dirty="0">
              <a:solidFill>
                <a:srgbClr val="025373"/>
              </a:solidFill>
            </a:endParaRPr>
          </a:p>
          <a:p>
            <a:pPr lvl="0" algn="just" eaLnBrk="0" fontAlgn="base" hangingPunct="0">
              <a:lnSpc>
                <a:spcPct val="100000"/>
              </a:lnSpc>
              <a:spcBef>
                <a:spcPct val="0"/>
              </a:spcBef>
              <a:spcAft>
                <a:spcPct val="0"/>
              </a:spcAft>
            </a:pPr>
            <a:r>
              <a:rPr lang="ru-RU" altLang="ru-RU" sz="1800" dirty="0">
                <a:solidFill>
                  <a:srgbClr val="025373"/>
                </a:solidFill>
                <a:ea typeface="Calibri" panose="020F0502020204030204" pitchFamily="34" charset="0"/>
                <a:cs typeface="Times New Roman" panose="02020603050405020304" pitchFamily="18" charset="0"/>
              </a:rPr>
              <a:t>Сумма амортизации, начисленной в январе 2024 г., определена как произведение суммарного баланса на 1 января 2024 г. и нормы амортизации 4 амортизационной группы. </a:t>
            </a:r>
            <a:r>
              <a:rPr lang="ru-RU" altLang="ru-RU" sz="1800" b="1" dirty="0">
                <a:solidFill>
                  <a:srgbClr val="025373"/>
                </a:solidFill>
                <a:ea typeface="Calibri" panose="020F0502020204030204" pitchFamily="34" charset="0"/>
                <a:cs typeface="Times New Roman" panose="02020603050405020304" pitchFamily="18" charset="0"/>
              </a:rPr>
              <a:t>Сумма амортизации составила 15 960 руб. </a:t>
            </a:r>
          </a:p>
          <a:p>
            <a:pPr lvl="0" algn="just" eaLnBrk="0" fontAlgn="base" hangingPunct="0">
              <a:lnSpc>
                <a:spcPct val="100000"/>
              </a:lnSpc>
              <a:spcBef>
                <a:spcPct val="0"/>
              </a:spcBef>
              <a:spcAft>
                <a:spcPct val="0"/>
              </a:spcAft>
            </a:pPr>
            <a:r>
              <a:rPr lang="ru-RU" altLang="ru-RU" sz="1800" b="1" dirty="0">
                <a:solidFill>
                  <a:srgbClr val="025373"/>
                </a:solidFill>
                <a:ea typeface="Calibri" panose="020F0502020204030204" pitchFamily="34" charset="0"/>
                <a:cs typeface="Times New Roman" panose="02020603050405020304" pitchFamily="18" charset="0"/>
              </a:rPr>
              <a:t>(420 000 руб. x 3,8 / 100).</a:t>
            </a:r>
            <a:endParaRPr lang="ru-RU" altLang="ru-RU" sz="1800" dirty="0">
              <a:solidFill>
                <a:srgbClr val="025373"/>
              </a:solidFill>
            </a:endParaRPr>
          </a:p>
          <a:p>
            <a:pPr lvl="0" algn="just" eaLnBrk="0" fontAlgn="base" hangingPunct="0">
              <a:lnSpc>
                <a:spcPct val="100000"/>
              </a:lnSpc>
              <a:spcBef>
                <a:spcPct val="0"/>
              </a:spcBef>
              <a:spcAft>
                <a:spcPct val="0"/>
              </a:spcAft>
            </a:pPr>
            <a:r>
              <a:rPr lang="ru-RU" altLang="ru-RU" sz="1800" dirty="0">
                <a:solidFill>
                  <a:srgbClr val="025373"/>
                </a:solidFill>
                <a:ea typeface="Calibri" panose="020F0502020204030204" pitchFamily="34" charset="0"/>
                <a:cs typeface="Times New Roman" panose="02020603050405020304" pitchFamily="18" charset="0"/>
              </a:rPr>
              <a:t>Суммарный баланс каждой амортизационной группы (подгруппы) ежемесячно уменьшается на суммы амортизации, начисленной по этой группе (подгруппе). </a:t>
            </a:r>
            <a:endParaRPr lang="ru-RU" altLang="ru-RU" sz="1800" dirty="0">
              <a:solidFill>
                <a:srgbClr val="025373"/>
              </a:solidFill>
            </a:endParaRPr>
          </a:p>
          <a:p>
            <a:pPr lvl="0" algn="just" eaLnBrk="0" fontAlgn="base" hangingPunct="0">
              <a:lnSpc>
                <a:spcPct val="100000"/>
              </a:lnSpc>
              <a:spcBef>
                <a:spcPct val="0"/>
              </a:spcBef>
              <a:spcAft>
                <a:spcPct val="0"/>
              </a:spcAft>
            </a:pPr>
            <a:r>
              <a:rPr lang="ru-RU" altLang="ru-RU" sz="1800" b="1" dirty="0">
                <a:solidFill>
                  <a:srgbClr val="025373"/>
                </a:solidFill>
                <a:ea typeface="Calibri" panose="020F0502020204030204" pitchFamily="34" charset="0"/>
                <a:cs typeface="Times New Roman" panose="02020603050405020304" pitchFamily="18" charset="0"/>
              </a:rPr>
              <a:t>Суммарный баланс на 1 февраля 2024 г. равен 404 040 руб. (420 000 руб. - 15 960 руб.).</a:t>
            </a:r>
            <a:endParaRPr lang="ru-RU" altLang="ru-RU" sz="1800" dirty="0">
              <a:solidFill>
                <a:srgbClr val="025373"/>
              </a:solidFill>
            </a:endParaRPr>
          </a:p>
          <a:p>
            <a:pPr lvl="0" algn="just" eaLnBrk="0" fontAlgn="base" hangingPunct="0">
              <a:lnSpc>
                <a:spcPct val="100000"/>
              </a:lnSpc>
              <a:spcBef>
                <a:spcPct val="0"/>
              </a:spcBef>
              <a:spcAft>
                <a:spcPct val="0"/>
              </a:spcAft>
            </a:pPr>
            <a:r>
              <a:rPr lang="ru-RU" altLang="ru-RU" sz="1800" dirty="0">
                <a:solidFill>
                  <a:srgbClr val="025373"/>
                </a:solidFill>
                <a:ea typeface="Calibri" panose="020F0502020204030204" pitchFamily="34" charset="0"/>
                <a:cs typeface="Times New Roman" panose="02020603050405020304" pitchFamily="18" charset="0"/>
              </a:rPr>
              <a:t>Сумма амортизации, начисленной в </a:t>
            </a:r>
            <a:r>
              <a:rPr lang="ru-RU" altLang="ru-RU" sz="1800" b="1" dirty="0">
                <a:solidFill>
                  <a:srgbClr val="025373"/>
                </a:solidFill>
                <a:ea typeface="Calibri" panose="020F0502020204030204" pitchFamily="34" charset="0"/>
                <a:cs typeface="Times New Roman" panose="02020603050405020304" pitchFamily="18" charset="0"/>
              </a:rPr>
              <a:t>феврале 2014 г</a:t>
            </a:r>
            <a:r>
              <a:rPr lang="ru-RU" altLang="ru-RU" sz="1800" dirty="0">
                <a:solidFill>
                  <a:srgbClr val="025373"/>
                </a:solidFill>
                <a:ea typeface="Calibri" panose="020F0502020204030204" pitchFamily="34" charset="0"/>
                <a:cs typeface="Times New Roman" panose="02020603050405020304" pitchFamily="18" charset="0"/>
              </a:rPr>
              <a:t>., </a:t>
            </a:r>
            <a:r>
              <a:rPr lang="ru-RU" altLang="ru-RU" sz="1800" b="1" dirty="0">
                <a:solidFill>
                  <a:srgbClr val="025373"/>
                </a:solidFill>
                <a:ea typeface="Calibri" panose="020F0502020204030204" pitchFamily="34" charset="0"/>
                <a:cs typeface="Times New Roman" panose="02020603050405020304" pitchFamily="18" charset="0"/>
              </a:rPr>
              <a:t>составила 15 353,52 руб. (404 040 руб. x 3,8 / 100).</a:t>
            </a:r>
            <a:endParaRPr lang="ru-RU" altLang="ru-RU" sz="1800" dirty="0">
              <a:solidFill>
                <a:srgbClr val="025373"/>
              </a:solidFill>
            </a:endParaRPr>
          </a:p>
          <a:p>
            <a:pPr lvl="0" algn="just" eaLnBrk="0" fontAlgn="base" hangingPunct="0">
              <a:lnSpc>
                <a:spcPct val="100000"/>
              </a:lnSpc>
              <a:spcBef>
                <a:spcPct val="0"/>
              </a:spcBef>
              <a:spcAft>
                <a:spcPct val="0"/>
              </a:spcAft>
            </a:pPr>
            <a:r>
              <a:rPr lang="ru-RU" altLang="ru-RU" sz="1800" dirty="0">
                <a:solidFill>
                  <a:srgbClr val="025373"/>
                </a:solidFill>
                <a:ea typeface="Calibri" panose="020F0502020204030204" pitchFamily="34" charset="0"/>
                <a:cs typeface="Times New Roman" panose="02020603050405020304" pitchFamily="18" charset="0"/>
              </a:rPr>
              <a:t>В феврале 2024 г. введено в эксплуатацию основное средство первоначальной стоимостью 130 000 руб. Первоначальная стоимость этого объекта включается в суммарный баланс 4 амортизационной группы с 1-го числа месяца, следующего за месяцем ввода объекта в эксплуатацию, значит, суммарный баланс 4 группы увеличится с 1 марта 2024 г.</a:t>
            </a:r>
            <a:endParaRPr lang="ru-RU" altLang="ru-RU" sz="1800" dirty="0">
              <a:solidFill>
                <a:srgbClr val="025373"/>
              </a:solidFill>
            </a:endParaRPr>
          </a:p>
          <a:p>
            <a:pPr lvl="0" algn="just" eaLnBrk="0" fontAlgn="base" hangingPunct="0">
              <a:lnSpc>
                <a:spcPct val="100000"/>
              </a:lnSpc>
              <a:spcBef>
                <a:spcPct val="0"/>
              </a:spcBef>
              <a:spcAft>
                <a:spcPct val="0"/>
              </a:spcAft>
            </a:pPr>
            <a:r>
              <a:rPr lang="ru-RU" altLang="ru-RU" sz="1800" b="1" dirty="0">
                <a:solidFill>
                  <a:srgbClr val="025373"/>
                </a:solidFill>
                <a:ea typeface="Calibri" panose="020F0502020204030204" pitchFamily="34" charset="0"/>
                <a:cs typeface="Times New Roman" panose="02020603050405020304" pitchFamily="18" charset="0"/>
              </a:rPr>
              <a:t>Суммарный баланс на 1 марта 2024г. равен 518 686,48 руб. (404 040 руб. - 15 353,52 руб. + 130 000 руб.).</a:t>
            </a:r>
            <a:endParaRPr lang="ru-RU" altLang="ru-RU" sz="1800" dirty="0">
              <a:solidFill>
                <a:srgbClr val="025373"/>
              </a:solidFill>
            </a:endParaRPr>
          </a:p>
          <a:p>
            <a:pPr lvl="0" algn="just" eaLnBrk="0" fontAlgn="base" hangingPunct="0">
              <a:lnSpc>
                <a:spcPct val="100000"/>
              </a:lnSpc>
              <a:spcBef>
                <a:spcPct val="0"/>
              </a:spcBef>
              <a:spcAft>
                <a:spcPct val="0"/>
              </a:spcAft>
            </a:pPr>
            <a:r>
              <a:rPr lang="ru-RU" altLang="ru-RU" sz="1800" dirty="0">
                <a:solidFill>
                  <a:srgbClr val="025373"/>
                </a:solidFill>
                <a:ea typeface="Calibri" panose="020F0502020204030204" pitchFamily="34" charset="0"/>
                <a:cs typeface="Times New Roman" panose="02020603050405020304" pitchFamily="18" charset="0"/>
              </a:rPr>
              <a:t>Сумма амортизации, начисленная </a:t>
            </a:r>
            <a:r>
              <a:rPr lang="ru-RU" altLang="ru-RU" sz="1800" b="1" dirty="0">
                <a:solidFill>
                  <a:srgbClr val="025373"/>
                </a:solidFill>
                <a:ea typeface="Calibri" panose="020F0502020204030204" pitchFamily="34" charset="0"/>
                <a:cs typeface="Times New Roman" panose="02020603050405020304" pitchFamily="18" charset="0"/>
              </a:rPr>
              <a:t>в марте 2024 г., составила 19 710,09 руб. (518 686,48 руб. x 3,8 / 100).</a:t>
            </a:r>
            <a:endParaRPr lang="ru-RU" altLang="ru-RU" sz="1800" dirty="0">
              <a:solidFill>
                <a:srgbClr val="025373"/>
              </a:solidFill>
            </a:endParaRPr>
          </a:p>
          <a:p>
            <a:endParaRPr lang="ru-RU" sz="1800" dirty="0">
              <a:solidFill>
                <a:srgbClr val="025373"/>
              </a:solidFill>
            </a:endParaRPr>
          </a:p>
        </p:txBody>
      </p:sp>
    </p:spTree>
    <p:extLst>
      <p:ext uri="{BB962C8B-B14F-4D97-AF65-F5344CB8AC3E}">
        <p14:creationId xmlns:p14="http://schemas.microsoft.com/office/powerpoint/2010/main" val="220506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077A55-A3A4-4B92-BCA0-944BECEFFA5A}"/>
              </a:ext>
            </a:extLst>
          </p:cNvPr>
          <p:cNvSpPr>
            <a:spLocks noGrp="1"/>
          </p:cNvSpPr>
          <p:nvPr>
            <p:ph type="title"/>
          </p:nvPr>
        </p:nvSpPr>
        <p:spPr>
          <a:xfrm>
            <a:off x="838200" y="385424"/>
            <a:ext cx="10515599" cy="1325563"/>
          </a:xfrm>
        </p:spPr>
        <p:txBody>
          <a:bodyPr>
            <a:normAutofit/>
          </a:bodyPr>
          <a:lstStyle/>
          <a:p>
            <a:r>
              <a:rPr lang="ru-RU" altLang="ru-RU" sz="2800" dirty="0">
                <a:latin typeface="+mn-lt"/>
              </a:rPr>
              <a:t>Амортизационная премия</a:t>
            </a:r>
            <a:br>
              <a:rPr lang="ru-RU" altLang="ru-RU" sz="2800" dirty="0">
                <a:latin typeface="+mn-lt"/>
              </a:rPr>
            </a:br>
            <a:endParaRPr lang="ru-RU" altLang="ru-RU" sz="2800" dirty="0">
              <a:latin typeface="+mn-lt"/>
            </a:endParaRPr>
          </a:p>
        </p:txBody>
      </p:sp>
      <p:pic>
        <p:nvPicPr>
          <p:cNvPr id="4" name="Рисунок 3">
            <a:extLst>
              <a:ext uri="{FF2B5EF4-FFF2-40B4-BE49-F238E27FC236}">
                <a16:creationId xmlns:a16="http://schemas.microsoft.com/office/drawing/2014/main" id="{DFEE640D-B90C-4563-BBE2-E165828A32A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96000" y="4298948"/>
            <a:ext cx="8280000" cy="1510846"/>
          </a:xfrm>
          <a:prstGeom prst="rect">
            <a:avLst/>
          </a:prstGeom>
          <a:noFill/>
          <a:ln>
            <a:noFill/>
          </a:ln>
        </p:spPr>
      </p:pic>
      <p:pic>
        <p:nvPicPr>
          <p:cNvPr id="5" name="Рисунок 4">
            <a:extLst>
              <a:ext uri="{FF2B5EF4-FFF2-40B4-BE49-F238E27FC236}">
                <a16:creationId xmlns:a16="http://schemas.microsoft.com/office/drawing/2014/main" id="{1DE307AE-22DE-4494-B702-E22DEA34034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8675" y="1494000"/>
            <a:ext cx="8280000" cy="2379474"/>
          </a:xfrm>
          <a:prstGeom prst="rect">
            <a:avLst/>
          </a:prstGeom>
          <a:noFill/>
          <a:ln>
            <a:noFill/>
          </a:ln>
        </p:spPr>
      </p:pic>
    </p:spTree>
    <p:extLst>
      <p:ext uri="{BB962C8B-B14F-4D97-AF65-F5344CB8AC3E}">
        <p14:creationId xmlns:p14="http://schemas.microsoft.com/office/powerpoint/2010/main" val="3084493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62DC575A-BFC8-4BD9-814A-6EEA4D37A639}"/>
              </a:ext>
            </a:extLst>
          </p:cNvPr>
          <p:cNvSpPr>
            <a:spLocks noGrp="1"/>
          </p:cNvSpPr>
          <p:nvPr>
            <p:ph type="body" sz="quarter" idx="14"/>
          </p:nvPr>
        </p:nvSpPr>
        <p:spPr>
          <a:xfrm>
            <a:off x="551384" y="620688"/>
            <a:ext cx="10945216" cy="4049712"/>
          </a:xfrm>
        </p:spPr>
        <p:txBody>
          <a:bodyPr>
            <a:noAutofit/>
          </a:bodyPr>
          <a:lstStyle/>
          <a:p>
            <a:pPr algn="just"/>
            <a:r>
              <a:rPr lang="ru-RU" b="1" dirty="0"/>
              <a:t>Пример: </a:t>
            </a:r>
            <a:endParaRPr lang="ru-RU" dirty="0"/>
          </a:p>
          <a:p>
            <a:pPr algn="just"/>
            <a:r>
              <a:rPr lang="ru-RU" sz="2400" dirty="0"/>
              <a:t>В июне организация приобрела для руководителя легковой автомобиль </a:t>
            </a:r>
            <a:r>
              <a:rPr lang="ru-RU" sz="2400" dirty="0" err="1"/>
              <a:t>Skoda</a:t>
            </a:r>
            <a:r>
              <a:rPr lang="ru-RU" sz="2400" dirty="0"/>
              <a:t> </a:t>
            </a:r>
            <a:r>
              <a:rPr lang="ru-RU" sz="2400" dirty="0" err="1"/>
              <a:t>Octavia</a:t>
            </a:r>
            <a:r>
              <a:rPr lang="ru-RU" sz="2400" dirty="0"/>
              <a:t> </a:t>
            </a:r>
          </a:p>
          <a:p>
            <a:pPr algn="just"/>
            <a:r>
              <a:rPr lang="ru-RU" sz="2400" b="1" dirty="0"/>
              <a:t>за 1 089 376 руб. (НДС - 166 176 руб.)</a:t>
            </a:r>
            <a:r>
              <a:rPr lang="ru-RU" sz="2400" dirty="0"/>
              <a:t>, который относится к 3-й амортизационной группе. В июле автомобиль зарегистрирован в ГИБДД </a:t>
            </a:r>
            <a:r>
              <a:rPr lang="ru-RU" sz="2400" b="1" dirty="0"/>
              <a:t>(сумма госпошлины - 1800 руб.)</a:t>
            </a:r>
            <a:r>
              <a:rPr lang="ru-RU" sz="2400" dirty="0"/>
              <a:t> и введен в эксплуатацию.</a:t>
            </a:r>
          </a:p>
          <a:p>
            <a:pPr algn="just"/>
            <a:r>
              <a:rPr lang="ru-RU" sz="2400" b="1" dirty="0"/>
              <a:t>Максимальная амортизационная премия - 30%.</a:t>
            </a:r>
            <a:r>
              <a:rPr lang="ru-RU" sz="2400" dirty="0"/>
              <a:t> Первоначальная стоимость автомобиля за минусом НДС и </a:t>
            </a:r>
            <a:r>
              <a:rPr lang="ru-RU" sz="2400" b="1" dirty="0"/>
              <a:t>с учетом госпошлины - 925 000 руб. (1 089 376 руб. - 166 176 руб. + 1800 руб.). Амортизационная премия - 277 500 руб. (925 000 руб. х 30%),</a:t>
            </a:r>
            <a:r>
              <a:rPr lang="ru-RU" sz="2400" dirty="0"/>
              <a:t> она учитывается полностью в августе, поскольку с этого месяца начинается амортизация автомобиля. Ежемесячная налоговая амортизация начисляется исходя из суммы </a:t>
            </a:r>
            <a:r>
              <a:rPr lang="ru-RU" sz="2400" b="1" dirty="0"/>
              <a:t>647 500 руб. (925 000 руб. - 277 500 руб.).</a:t>
            </a:r>
            <a:endParaRPr lang="ru-RU" sz="2400" dirty="0"/>
          </a:p>
          <a:p>
            <a:pPr algn="just"/>
            <a:r>
              <a:rPr lang="ru-RU" sz="3600" dirty="0"/>
              <a:t> </a:t>
            </a:r>
          </a:p>
          <a:p>
            <a:pPr algn="just"/>
            <a:endParaRPr lang="ru-RU" sz="3600" dirty="0"/>
          </a:p>
        </p:txBody>
      </p:sp>
    </p:spTree>
    <p:extLst>
      <p:ext uri="{BB962C8B-B14F-4D97-AF65-F5344CB8AC3E}">
        <p14:creationId xmlns:p14="http://schemas.microsoft.com/office/powerpoint/2010/main" val="300116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12A1E4A6-7EB5-43F2-AECE-2CE164D79456}"/>
              </a:ext>
            </a:extLst>
          </p:cNvPr>
          <p:cNvSpPr>
            <a:spLocks noGrp="1"/>
          </p:cNvSpPr>
          <p:nvPr>
            <p:ph type="title"/>
          </p:nvPr>
        </p:nvSpPr>
        <p:spPr>
          <a:xfrm>
            <a:off x="838200" y="365125"/>
            <a:ext cx="10515600" cy="1325563"/>
          </a:xfrm>
        </p:spPr>
        <p:txBody>
          <a:bodyPr>
            <a:normAutofit/>
          </a:bodyPr>
          <a:lstStyle/>
          <a:p>
            <a:pPr algn="ctr"/>
            <a:r>
              <a:rPr lang="ru-RU" sz="3800" dirty="0">
                <a:latin typeface="Calibri" pitchFamily="34" charset="0"/>
                <a:cs typeface="Arial" pitchFamily="34" charset="0"/>
              </a:rPr>
              <a:t>БЛАГОДАРИМ ЗА ВНИМАНИЕ!</a:t>
            </a:r>
          </a:p>
        </p:txBody>
      </p:sp>
      <p:sp>
        <p:nvSpPr>
          <p:cNvPr id="7" name="Объект 4">
            <a:extLst>
              <a:ext uri="{FF2B5EF4-FFF2-40B4-BE49-F238E27FC236}">
                <a16:creationId xmlns:a16="http://schemas.microsoft.com/office/drawing/2014/main" id="{4E5203F6-9308-471D-930E-01AB4FE482F3}"/>
              </a:ext>
            </a:extLst>
          </p:cNvPr>
          <p:cNvSpPr>
            <a:spLocks noGrp="1"/>
          </p:cNvSpPr>
          <p:nvPr>
            <p:ph idx="1"/>
          </p:nvPr>
        </p:nvSpPr>
        <p:spPr>
          <a:xfrm>
            <a:off x="831000" y="2214000"/>
            <a:ext cx="10515600" cy="3943375"/>
          </a:xfrm>
        </p:spPr>
        <p:txBody>
          <a:bodyPr/>
          <a:lstStyle/>
          <a:p>
            <a:pPr algn="ctr">
              <a:buClr>
                <a:srgbClr val="C3260C"/>
              </a:buClr>
              <a:buSzPct val="130000"/>
              <a:buFont typeface="Georgia" pitchFamily="18" charset="0"/>
              <a:buNone/>
            </a:pPr>
            <a:r>
              <a:rPr lang="ru-RU" dirty="0"/>
              <a:t> </a:t>
            </a:r>
            <a:r>
              <a:rPr lang="ru-RU" b="1" dirty="0">
                <a:latin typeface="Calibri" pitchFamily="34" charset="0"/>
                <a:cs typeface="Arial" pitchFamily="34" charset="0"/>
              </a:rPr>
              <a:t>Центр подготовки налоговых консультантов  </a:t>
            </a:r>
          </a:p>
          <a:p>
            <a:pPr algn="ctr">
              <a:buClr>
                <a:srgbClr val="C3260C"/>
              </a:buClr>
              <a:buSzPct val="130000"/>
              <a:buFont typeface="Georgia" pitchFamily="18" charset="0"/>
              <a:buNone/>
            </a:pPr>
            <a:r>
              <a:rPr lang="ru-RU" b="1" dirty="0">
                <a:latin typeface="Calibri" pitchFamily="34" charset="0"/>
                <a:cs typeface="Arial" pitchFamily="34" charset="0"/>
              </a:rPr>
              <a:t>оказывает:</a:t>
            </a:r>
          </a:p>
          <a:p>
            <a:pPr marL="0" indent="0" algn="ctr">
              <a:spcBef>
                <a:spcPct val="20000"/>
              </a:spcBef>
              <a:spcAft>
                <a:spcPts val="325"/>
              </a:spcAft>
              <a:buClr>
                <a:srgbClr val="C3260C"/>
              </a:buClr>
              <a:buSzPct val="130000"/>
              <a:buNone/>
            </a:pPr>
            <a:r>
              <a:rPr lang="ru-RU" b="1" dirty="0">
                <a:latin typeface="Calibri" pitchFamily="34" charset="0"/>
                <a:cs typeface="Arial" pitchFamily="34" charset="0"/>
              </a:rPr>
              <a:t>Образовательные услуги</a:t>
            </a:r>
          </a:p>
          <a:p>
            <a:pPr marL="0" indent="0" algn="ctr">
              <a:spcBef>
                <a:spcPct val="20000"/>
              </a:spcBef>
              <a:spcAft>
                <a:spcPts val="325"/>
              </a:spcAft>
              <a:buClr>
                <a:srgbClr val="C3260C"/>
              </a:buClr>
              <a:buSzPct val="130000"/>
              <a:buNone/>
            </a:pPr>
            <a:r>
              <a:rPr lang="ru-RU" b="1" dirty="0">
                <a:latin typeface="Calibri" pitchFamily="34" charset="0"/>
                <a:cs typeface="Arial" pitchFamily="34" charset="0"/>
              </a:rPr>
              <a:t>Консультационные услуги</a:t>
            </a:r>
          </a:p>
          <a:p>
            <a:pPr marL="0" indent="0" algn="ctr">
              <a:spcBef>
                <a:spcPct val="20000"/>
              </a:spcBef>
              <a:spcAft>
                <a:spcPts val="325"/>
              </a:spcAft>
              <a:buClr>
                <a:srgbClr val="C3260C"/>
              </a:buClr>
              <a:buSzPct val="130000"/>
              <a:buNone/>
            </a:pPr>
            <a:r>
              <a:rPr lang="ru-RU" b="1" dirty="0">
                <a:latin typeface="Calibri" pitchFamily="34" charset="0"/>
                <a:cs typeface="Arial" pitchFamily="34" charset="0"/>
              </a:rPr>
              <a:t>Сопровождение налоговых проверок</a:t>
            </a:r>
          </a:p>
          <a:p>
            <a:pPr algn="ctr">
              <a:spcBef>
                <a:spcPct val="20000"/>
              </a:spcBef>
              <a:spcAft>
                <a:spcPts val="325"/>
              </a:spcAft>
              <a:buClr>
                <a:srgbClr val="C3260C"/>
              </a:buClr>
              <a:buSzPct val="130000"/>
            </a:pPr>
            <a:endParaRPr lang="ru-RU" b="1" dirty="0">
              <a:latin typeface="Calibri" pitchFamily="34" charset="0"/>
              <a:cs typeface="Arial" pitchFamily="34" charset="0"/>
            </a:endParaRPr>
          </a:p>
          <a:p>
            <a:pPr marL="0" indent="0" algn="ctr">
              <a:spcBef>
                <a:spcPct val="20000"/>
              </a:spcBef>
              <a:spcAft>
                <a:spcPts val="325"/>
              </a:spcAft>
              <a:buClr>
                <a:srgbClr val="C3260C"/>
              </a:buClr>
              <a:buSzPct val="130000"/>
              <a:buNone/>
            </a:pPr>
            <a:r>
              <a:rPr lang="ru-RU" b="1" dirty="0">
                <a:latin typeface="Calibri" pitchFamily="34" charset="0"/>
                <a:cs typeface="Arial" pitchFamily="34" charset="0"/>
              </a:rPr>
              <a:t>(495) 925-03-87 </a:t>
            </a:r>
            <a:r>
              <a:rPr lang="en-US" b="1" dirty="0" err="1">
                <a:latin typeface="Calibri" pitchFamily="34" charset="0"/>
                <a:cs typeface="Arial" pitchFamily="34" charset="0"/>
              </a:rPr>
              <a:t>nalog</a:t>
            </a:r>
            <a:r>
              <a:rPr lang="ru-RU" b="1" dirty="0">
                <a:latin typeface="Calibri" pitchFamily="34" charset="0"/>
                <a:cs typeface="Arial" pitchFamily="34" charset="0"/>
              </a:rPr>
              <a:t>@</a:t>
            </a:r>
            <a:r>
              <a:rPr lang="en-US" b="1" dirty="0" err="1">
                <a:latin typeface="Calibri" pitchFamily="34" charset="0"/>
                <a:cs typeface="Arial" pitchFamily="34" charset="0"/>
              </a:rPr>
              <a:t>cpnk</a:t>
            </a:r>
            <a:r>
              <a:rPr lang="ru-RU" b="1" dirty="0">
                <a:latin typeface="Calibri" pitchFamily="34" charset="0"/>
                <a:cs typeface="Arial" pitchFamily="34" charset="0"/>
              </a:rPr>
              <a:t>.</a:t>
            </a:r>
            <a:r>
              <a:rPr lang="en-US" b="1" dirty="0" err="1">
                <a:latin typeface="Calibri" pitchFamily="34" charset="0"/>
                <a:cs typeface="Arial" pitchFamily="34" charset="0"/>
              </a:rPr>
              <a:t>ru</a:t>
            </a:r>
            <a:r>
              <a:rPr lang="en-US" b="1" dirty="0">
                <a:latin typeface="Calibri" pitchFamily="34" charset="0"/>
                <a:cs typeface="Arial" pitchFamily="34" charset="0"/>
              </a:rPr>
              <a:t> </a:t>
            </a:r>
            <a:r>
              <a:rPr lang="ru-RU" b="1" dirty="0">
                <a:latin typeface="Calibri" pitchFamily="34" charset="0"/>
                <a:cs typeface="Arial" pitchFamily="34" charset="0"/>
              </a:rPr>
              <a:t> </a:t>
            </a:r>
            <a:r>
              <a:rPr lang="en-US" b="1" dirty="0">
                <a:latin typeface="Calibri" pitchFamily="34" charset="0"/>
                <a:cs typeface="Arial" pitchFamily="34" charset="0"/>
              </a:rPr>
              <a:t>http</a:t>
            </a:r>
            <a:r>
              <a:rPr lang="ru-RU" b="1" dirty="0">
                <a:latin typeface="Calibri" pitchFamily="34" charset="0"/>
                <a:cs typeface="Arial" pitchFamily="34" charset="0"/>
              </a:rPr>
              <a:t>://</a:t>
            </a:r>
            <a:r>
              <a:rPr lang="en-US" b="1" dirty="0" err="1">
                <a:latin typeface="Calibri" pitchFamily="34" charset="0"/>
                <a:cs typeface="Arial" pitchFamily="34" charset="0"/>
              </a:rPr>
              <a:t>cpnk</a:t>
            </a:r>
            <a:r>
              <a:rPr lang="ru-RU" b="1" dirty="0">
                <a:latin typeface="Calibri" pitchFamily="34" charset="0"/>
                <a:cs typeface="Arial" pitchFamily="34" charset="0"/>
              </a:rPr>
              <a:t>.</a:t>
            </a:r>
            <a:r>
              <a:rPr lang="en-US" b="1" dirty="0" err="1">
                <a:latin typeface="Calibri" pitchFamily="34" charset="0"/>
                <a:cs typeface="Arial" pitchFamily="34" charset="0"/>
              </a:rPr>
              <a:t>ru</a:t>
            </a:r>
            <a:r>
              <a:rPr lang="ru-RU" b="1" dirty="0">
                <a:latin typeface="Calibri" pitchFamily="34" charset="0"/>
                <a:cs typeface="Arial" pitchFamily="34" charset="0"/>
              </a:rPr>
              <a:t> </a:t>
            </a:r>
          </a:p>
          <a:p>
            <a:pPr algn="ctr"/>
            <a:endParaRPr lang="ru-RU" dirty="0">
              <a:latin typeface="Calibri" pitchFamily="34" charset="0"/>
            </a:endParaRPr>
          </a:p>
        </p:txBody>
      </p:sp>
    </p:spTree>
    <p:extLst>
      <p:ext uri="{BB962C8B-B14F-4D97-AF65-F5344CB8AC3E}">
        <p14:creationId xmlns:p14="http://schemas.microsoft.com/office/powerpoint/2010/main" val="168233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116632"/>
            <a:ext cx="10515599" cy="1325563"/>
          </a:xfrm>
        </p:spPr>
        <p:txBody>
          <a:bodyPr>
            <a:normAutofit/>
          </a:bodyPr>
          <a:lstStyle/>
          <a:p>
            <a:r>
              <a:rPr lang="ru-RU" sz="2800" dirty="0">
                <a:latin typeface="+mn-lt"/>
              </a:rPr>
              <a:t>Расходы. Кассовый метод</a:t>
            </a:r>
          </a:p>
        </p:txBody>
      </p:sp>
      <p:graphicFrame>
        <p:nvGraphicFramePr>
          <p:cNvPr id="4" name="Таблица 3"/>
          <p:cNvGraphicFramePr>
            <a:graphicFrameLocks noGrp="1"/>
          </p:cNvGraphicFramePr>
          <p:nvPr/>
        </p:nvGraphicFramePr>
        <p:xfrm>
          <a:off x="452398" y="1071546"/>
          <a:ext cx="10787138" cy="5488732"/>
        </p:xfrm>
        <a:graphic>
          <a:graphicData uri="http://schemas.openxmlformats.org/drawingml/2006/table">
            <a:tbl>
              <a:tblPr/>
              <a:tblGrid>
                <a:gridCol w="5393569">
                  <a:extLst>
                    <a:ext uri="{9D8B030D-6E8A-4147-A177-3AD203B41FA5}">
                      <a16:colId xmlns:a16="http://schemas.microsoft.com/office/drawing/2014/main" val="20000"/>
                    </a:ext>
                  </a:extLst>
                </a:gridCol>
                <a:gridCol w="5393569">
                  <a:extLst>
                    <a:ext uri="{9D8B030D-6E8A-4147-A177-3AD203B41FA5}">
                      <a16:colId xmlns:a16="http://schemas.microsoft.com/office/drawing/2014/main" val="20001"/>
                    </a:ext>
                  </a:extLst>
                </a:gridCol>
              </a:tblGrid>
              <a:tr h="413796">
                <a:tc>
                  <a:txBody>
                    <a:bodyPr/>
                    <a:lstStyle/>
                    <a:p>
                      <a:pPr algn="ctr">
                        <a:lnSpc>
                          <a:spcPct val="115000"/>
                        </a:lnSpc>
                        <a:spcAft>
                          <a:spcPts val="0"/>
                        </a:spcAft>
                      </a:pPr>
                      <a:r>
                        <a:rPr lang="ru-RU" sz="1600" dirty="0">
                          <a:solidFill>
                            <a:srgbClr val="025373"/>
                          </a:solidFill>
                          <a:latin typeface="Calibri"/>
                          <a:ea typeface="Calibri"/>
                          <a:cs typeface="Calibri"/>
                        </a:rPr>
                        <a:t>Вид расхода</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solidFill>
                            <a:srgbClr val="025373"/>
                          </a:solidFill>
                          <a:latin typeface="Calibri"/>
                          <a:ea typeface="Calibri"/>
                          <a:cs typeface="Calibri"/>
                        </a:rPr>
                        <a:t>Порядок учета</a:t>
                      </a:r>
                      <a:endParaRPr lang="ru-RU" sz="16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03775">
                <a:tc>
                  <a:txBody>
                    <a:bodyPr/>
                    <a:lstStyle/>
                    <a:p>
                      <a:pPr>
                        <a:lnSpc>
                          <a:spcPct val="115000"/>
                        </a:lnSpc>
                        <a:spcAft>
                          <a:spcPts val="0"/>
                        </a:spcAft>
                      </a:pPr>
                      <a:r>
                        <a:rPr lang="ru-RU" sz="1600" dirty="0">
                          <a:solidFill>
                            <a:srgbClr val="025373"/>
                          </a:solidFill>
                          <a:latin typeface="Calibri"/>
                          <a:ea typeface="Calibri"/>
                          <a:cs typeface="Calibri"/>
                        </a:rPr>
                        <a:t>1. Материальные расходы (кроме расходов по приобретению сырья и материалов)</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2. Расходы на оплату труда</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3. Оплата процентов по займам (кредитам)</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4. Оплата услуг третьих лиц (</a:t>
                      </a:r>
                      <a:r>
                        <a:rPr lang="ru-RU" sz="1600" u="none" strike="noStrike" dirty="0" err="1">
                          <a:solidFill>
                            <a:srgbClr val="025373"/>
                          </a:solidFill>
                          <a:latin typeface="Calibri"/>
                          <a:ea typeface="Calibri"/>
                          <a:cs typeface="Calibri"/>
                          <a:hlinkClick r:id="rId2"/>
                        </a:rPr>
                        <a:t>пп</a:t>
                      </a:r>
                      <a:r>
                        <a:rPr lang="ru-RU" sz="1600" u="none" strike="noStrike" dirty="0">
                          <a:solidFill>
                            <a:srgbClr val="025373"/>
                          </a:solidFill>
                          <a:latin typeface="Calibri"/>
                          <a:ea typeface="Calibri"/>
                          <a:cs typeface="Calibri"/>
                          <a:hlinkClick r:id="rId2"/>
                        </a:rPr>
                        <a:t>. 1 п. 3 ст. 273</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a:ea typeface="Calibri"/>
                          <a:cs typeface="Calibri"/>
                        </a:rPr>
                        <a:t>Признаются на одну из дат:</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списания денежных средств с расчетного счета;</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выдачи денежных средств из кассы;</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 погашения задолженности иным способом</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61291">
                <a:tc>
                  <a:txBody>
                    <a:bodyPr/>
                    <a:lstStyle/>
                    <a:p>
                      <a:pPr>
                        <a:lnSpc>
                          <a:spcPct val="115000"/>
                        </a:lnSpc>
                        <a:spcAft>
                          <a:spcPts val="0"/>
                        </a:spcAft>
                      </a:pPr>
                      <a:r>
                        <a:rPr lang="ru-RU" sz="1600" dirty="0">
                          <a:solidFill>
                            <a:srgbClr val="025373"/>
                          </a:solidFill>
                          <a:latin typeface="Calibri"/>
                          <a:ea typeface="Calibri"/>
                          <a:cs typeface="Calibri"/>
                        </a:rPr>
                        <a:t>Расходы по приобретению сырья и материалов (</a:t>
                      </a:r>
                      <a:r>
                        <a:rPr lang="ru-RU" sz="1600" u="none" strike="noStrike" dirty="0" err="1">
                          <a:solidFill>
                            <a:srgbClr val="025373"/>
                          </a:solidFill>
                          <a:latin typeface="Calibri"/>
                          <a:ea typeface="Calibri"/>
                          <a:cs typeface="Calibri"/>
                          <a:hlinkClick r:id="rId2"/>
                        </a:rPr>
                        <a:t>пп</a:t>
                      </a:r>
                      <a:r>
                        <a:rPr lang="ru-RU" sz="1600" u="none" strike="noStrike" dirty="0">
                          <a:solidFill>
                            <a:srgbClr val="025373"/>
                          </a:solidFill>
                          <a:latin typeface="Calibri"/>
                          <a:ea typeface="Calibri"/>
                          <a:cs typeface="Calibri"/>
                          <a:hlinkClick r:id="rId2"/>
                        </a:rPr>
                        <a:t>. 1 п. 3 ст. 273</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a:ea typeface="Calibri"/>
                          <a:cs typeface="Calibri"/>
                        </a:rPr>
                        <a:t>Признаются по мере списания данного сырья и материалов в производство</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56280">
                <a:tc>
                  <a:txBody>
                    <a:bodyPr/>
                    <a:lstStyle/>
                    <a:p>
                      <a:pPr>
                        <a:lnSpc>
                          <a:spcPct val="115000"/>
                        </a:lnSpc>
                        <a:spcAft>
                          <a:spcPts val="0"/>
                        </a:spcAft>
                      </a:pPr>
                      <a:r>
                        <a:rPr lang="ru-RU" sz="1600" dirty="0">
                          <a:solidFill>
                            <a:srgbClr val="025373"/>
                          </a:solidFill>
                          <a:latin typeface="Calibri"/>
                          <a:ea typeface="Calibri"/>
                          <a:cs typeface="Calibri"/>
                        </a:rPr>
                        <a:t>1. Амортизационные отчисления по оплаченному амортизируемому имуществу</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2. Расходы на освоение природных ресурсов</a:t>
                      </a:r>
                      <a:endParaRPr lang="ru-RU" sz="1600" dirty="0">
                        <a:solidFill>
                          <a:srgbClr val="025373"/>
                        </a:solidFill>
                        <a:latin typeface="Calibri"/>
                        <a:ea typeface="Calibri"/>
                        <a:cs typeface="Times New Roman"/>
                      </a:endParaRPr>
                    </a:p>
                    <a:p>
                      <a:pPr>
                        <a:lnSpc>
                          <a:spcPct val="115000"/>
                        </a:lnSpc>
                        <a:spcAft>
                          <a:spcPts val="0"/>
                        </a:spcAft>
                      </a:pPr>
                      <a:r>
                        <a:rPr lang="ru-RU" sz="1600" dirty="0">
                          <a:solidFill>
                            <a:srgbClr val="025373"/>
                          </a:solidFill>
                          <a:latin typeface="Calibri"/>
                          <a:ea typeface="Calibri"/>
                          <a:cs typeface="Calibri"/>
                        </a:rPr>
                        <a:t>3. Расходы на НИОКР (</a:t>
                      </a:r>
                      <a:r>
                        <a:rPr lang="ru-RU" sz="1600" u="none" strike="noStrike" dirty="0" err="1">
                          <a:solidFill>
                            <a:srgbClr val="025373"/>
                          </a:solidFill>
                          <a:latin typeface="Calibri"/>
                          <a:ea typeface="Calibri"/>
                          <a:cs typeface="Calibri"/>
                          <a:hlinkClick r:id="rId3"/>
                        </a:rPr>
                        <a:t>пп</a:t>
                      </a:r>
                      <a:r>
                        <a:rPr lang="ru-RU" sz="1600" u="none" strike="noStrike" dirty="0">
                          <a:solidFill>
                            <a:srgbClr val="025373"/>
                          </a:solidFill>
                          <a:latin typeface="Calibri"/>
                          <a:ea typeface="Calibri"/>
                          <a:cs typeface="Calibri"/>
                          <a:hlinkClick r:id="rId3"/>
                        </a:rPr>
                        <a:t>. 2 п. 3 ст. 273</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a:ea typeface="Calibri"/>
                          <a:cs typeface="Calibri"/>
                        </a:rPr>
                        <a:t>Признаются в том отчетном (налоговом) периоде, в котором были начислены</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651270">
                <a:tc>
                  <a:txBody>
                    <a:bodyPr/>
                    <a:lstStyle/>
                    <a:p>
                      <a:pPr>
                        <a:lnSpc>
                          <a:spcPct val="115000"/>
                        </a:lnSpc>
                        <a:spcAft>
                          <a:spcPts val="0"/>
                        </a:spcAft>
                      </a:pPr>
                      <a:r>
                        <a:rPr lang="ru-RU" sz="1600" dirty="0">
                          <a:solidFill>
                            <a:srgbClr val="025373"/>
                          </a:solidFill>
                          <a:latin typeface="Calibri"/>
                          <a:ea typeface="Calibri"/>
                          <a:cs typeface="Calibri"/>
                        </a:rPr>
                        <a:t>Расходы на уплату налогов, сборов и страховых взносов (</a:t>
                      </a:r>
                      <a:r>
                        <a:rPr lang="ru-RU" sz="1600" u="none" strike="noStrike" dirty="0" err="1">
                          <a:solidFill>
                            <a:srgbClr val="025373"/>
                          </a:solidFill>
                          <a:latin typeface="Calibri"/>
                          <a:ea typeface="Calibri"/>
                          <a:cs typeface="Calibri"/>
                          <a:hlinkClick r:id="rId4"/>
                        </a:rPr>
                        <a:t>пп</a:t>
                      </a:r>
                      <a:r>
                        <a:rPr lang="ru-RU" sz="1600" u="none" strike="noStrike" dirty="0">
                          <a:solidFill>
                            <a:srgbClr val="025373"/>
                          </a:solidFill>
                          <a:latin typeface="Calibri"/>
                          <a:ea typeface="Calibri"/>
                          <a:cs typeface="Calibri"/>
                          <a:hlinkClick r:id="rId4"/>
                        </a:rPr>
                        <a:t>. 3 п. 3 ст. 273</a:t>
                      </a:r>
                      <a:r>
                        <a:rPr lang="ru-RU" sz="1600" dirty="0">
                          <a:solidFill>
                            <a:srgbClr val="025373"/>
                          </a:solidFill>
                          <a:latin typeface="Calibri"/>
                          <a:ea typeface="Calibri"/>
                          <a:cs typeface="Calibri"/>
                        </a:rPr>
                        <a:t> НК РФ)</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a:ea typeface="Calibri"/>
                          <a:cs typeface="Calibri"/>
                        </a:rPr>
                        <a:t>Признаются в размере их фактической уплаты. При наличии задолженности по налогам, сборам и страховым взносам расходы на ее погашение учитываются в составе расходов в пределах фактически погашенной задолженности в том отчетном (налоговом) периоде, в котором она погашена</a:t>
                      </a:r>
                      <a:endParaRPr lang="ru-RU" sz="16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7408" y="-13997"/>
            <a:ext cx="10515599" cy="1325563"/>
          </a:xfrm>
        </p:spPr>
        <p:txBody>
          <a:bodyPr>
            <a:normAutofit/>
          </a:bodyPr>
          <a:lstStyle/>
          <a:p>
            <a:r>
              <a:rPr lang="ru-RU" sz="2800" dirty="0">
                <a:latin typeface="+mn-lt"/>
              </a:rPr>
              <a:t>Учет доходов. Метод начисления ст.271 НК РФ</a:t>
            </a:r>
          </a:p>
        </p:txBody>
      </p:sp>
      <p:graphicFrame>
        <p:nvGraphicFramePr>
          <p:cNvPr id="6" name="Таблица 5"/>
          <p:cNvGraphicFramePr>
            <a:graphicFrameLocks noGrp="1"/>
          </p:cNvGraphicFramePr>
          <p:nvPr>
            <p:extLst>
              <p:ext uri="{D42A27DB-BD31-4B8C-83A1-F6EECF244321}">
                <p14:modId xmlns:p14="http://schemas.microsoft.com/office/powerpoint/2010/main" val="232593686"/>
              </p:ext>
            </p:extLst>
          </p:nvPr>
        </p:nvGraphicFramePr>
        <p:xfrm>
          <a:off x="479376" y="908720"/>
          <a:ext cx="11188218" cy="5668994"/>
        </p:xfrm>
        <a:graphic>
          <a:graphicData uri="http://schemas.openxmlformats.org/drawingml/2006/table">
            <a:tbl>
              <a:tblPr/>
              <a:tblGrid>
                <a:gridCol w="5616624">
                  <a:extLst>
                    <a:ext uri="{9D8B030D-6E8A-4147-A177-3AD203B41FA5}">
                      <a16:colId xmlns:a16="http://schemas.microsoft.com/office/drawing/2014/main" val="20000"/>
                    </a:ext>
                  </a:extLst>
                </a:gridCol>
                <a:gridCol w="5571594">
                  <a:extLst>
                    <a:ext uri="{9D8B030D-6E8A-4147-A177-3AD203B41FA5}">
                      <a16:colId xmlns:a16="http://schemas.microsoft.com/office/drawing/2014/main" val="20001"/>
                    </a:ext>
                  </a:extLst>
                </a:gridCol>
              </a:tblGrid>
              <a:tr h="521519">
                <a:tc>
                  <a:txBody>
                    <a:bodyPr/>
                    <a:lstStyle/>
                    <a:p>
                      <a:pPr algn="ctr">
                        <a:lnSpc>
                          <a:spcPct val="115000"/>
                        </a:lnSpc>
                        <a:spcAft>
                          <a:spcPts val="0"/>
                        </a:spcAft>
                      </a:pPr>
                      <a:r>
                        <a:rPr lang="ru-RU" sz="1800" dirty="0">
                          <a:solidFill>
                            <a:srgbClr val="025373"/>
                          </a:solidFill>
                          <a:latin typeface="Calibri"/>
                          <a:ea typeface="Calibri"/>
                          <a:cs typeface="Calibri"/>
                        </a:rPr>
                        <a:t>Вид дохода</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800">
                          <a:solidFill>
                            <a:srgbClr val="025373"/>
                          </a:solidFill>
                          <a:latin typeface="Calibri"/>
                          <a:ea typeface="Calibri"/>
                          <a:cs typeface="Calibri"/>
                        </a:rPr>
                        <a:t>Дата признания</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21519">
                <a:tc>
                  <a:txBody>
                    <a:bodyPr/>
                    <a:lstStyle/>
                    <a:p>
                      <a:pPr>
                        <a:lnSpc>
                          <a:spcPct val="115000"/>
                        </a:lnSpc>
                        <a:spcAft>
                          <a:spcPts val="0"/>
                        </a:spcAft>
                      </a:pPr>
                      <a:r>
                        <a:rPr lang="ru-RU" sz="1800" dirty="0">
                          <a:solidFill>
                            <a:srgbClr val="025373"/>
                          </a:solidFill>
                          <a:latin typeface="Calibri"/>
                          <a:ea typeface="Calibri"/>
                          <a:cs typeface="Calibri"/>
                        </a:rPr>
                        <a:t>Доходы от реализации товаров (</a:t>
                      </a:r>
                      <a:r>
                        <a:rPr lang="ru-RU" sz="1800" u="none" strike="noStrike" dirty="0">
                          <a:solidFill>
                            <a:srgbClr val="025373"/>
                          </a:solidFill>
                          <a:latin typeface="Calibri"/>
                          <a:ea typeface="Calibri"/>
                          <a:cs typeface="Calibri"/>
                          <a:hlinkClick r:id="rId2"/>
                        </a:rPr>
                        <a:t>п. 3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Дата перехода права собственности к покупателю</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1519">
                <a:tc>
                  <a:txBody>
                    <a:bodyPr/>
                    <a:lstStyle/>
                    <a:p>
                      <a:pPr>
                        <a:lnSpc>
                          <a:spcPct val="115000"/>
                        </a:lnSpc>
                        <a:spcAft>
                          <a:spcPts val="0"/>
                        </a:spcAft>
                      </a:pPr>
                      <a:r>
                        <a:rPr lang="ru-RU" sz="1800" dirty="0">
                          <a:solidFill>
                            <a:srgbClr val="025373"/>
                          </a:solidFill>
                          <a:latin typeface="Calibri"/>
                          <a:ea typeface="Calibri"/>
                          <a:cs typeface="Calibri"/>
                        </a:rPr>
                        <a:t>Доходы от реализации работ, услуг (</a:t>
                      </a:r>
                      <a:r>
                        <a:rPr lang="ru-RU" sz="1800" u="none" strike="noStrike" dirty="0">
                          <a:solidFill>
                            <a:srgbClr val="025373"/>
                          </a:solidFill>
                          <a:latin typeface="Calibri"/>
                          <a:ea typeface="Calibri"/>
                          <a:cs typeface="Calibri"/>
                          <a:hlinkClick r:id="rId2"/>
                        </a:rPr>
                        <a:t>п. 3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a:solidFill>
                            <a:srgbClr val="025373"/>
                          </a:solidFill>
                          <a:latin typeface="Calibri"/>
                          <a:ea typeface="Calibri"/>
                          <a:cs typeface="Calibri"/>
                        </a:rPr>
                        <a:t>Дата передачи результатов выполненных работ, оказанных услуг заказчику</a:t>
                      </a:r>
                      <a:endParaRPr lang="ru-RU" sz="180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33443">
                <a:tc>
                  <a:txBody>
                    <a:bodyPr/>
                    <a:lstStyle/>
                    <a:p>
                      <a:pPr>
                        <a:lnSpc>
                          <a:spcPct val="115000"/>
                        </a:lnSpc>
                        <a:spcAft>
                          <a:spcPts val="0"/>
                        </a:spcAft>
                      </a:pPr>
                      <a:r>
                        <a:rPr lang="ru-RU" sz="1800" dirty="0">
                          <a:solidFill>
                            <a:srgbClr val="025373"/>
                          </a:solidFill>
                          <a:latin typeface="Calibri"/>
                          <a:ea typeface="Calibri"/>
                          <a:cs typeface="Calibri"/>
                        </a:rPr>
                        <a:t>Доходы от реализации товаров (работ, услуг) по договору комиссии (агентскому договору) (</a:t>
                      </a:r>
                      <a:r>
                        <a:rPr lang="ru-RU" sz="1800" u="none" strike="noStrike" dirty="0">
                          <a:solidFill>
                            <a:srgbClr val="025373"/>
                          </a:solidFill>
                          <a:latin typeface="Calibri"/>
                          <a:ea typeface="Calibri"/>
                          <a:cs typeface="Calibri"/>
                          <a:hlinkClick r:id="rId2"/>
                        </a:rPr>
                        <a:t>п. 3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Дата реализации принадлежащего комитенту (принципалу) имущества, указанная в отчете (извещении) комиссионера (агента)</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69218">
                <a:tc>
                  <a:txBody>
                    <a:bodyPr/>
                    <a:lstStyle/>
                    <a:p>
                      <a:pPr>
                        <a:lnSpc>
                          <a:spcPct val="115000"/>
                        </a:lnSpc>
                        <a:spcAft>
                          <a:spcPts val="0"/>
                        </a:spcAft>
                      </a:pPr>
                      <a:r>
                        <a:rPr lang="ru-RU" sz="1800" dirty="0">
                          <a:solidFill>
                            <a:srgbClr val="025373"/>
                          </a:solidFill>
                          <a:latin typeface="Calibri"/>
                          <a:ea typeface="Calibri"/>
                          <a:cs typeface="Calibri"/>
                        </a:rPr>
                        <a:t>Доходы:</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от реализации финансовым агентом услуг финансирования под уступку денежного требования;</a:t>
                      </a:r>
                      <a:endParaRPr lang="ru-RU" sz="1800" dirty="0">
                        <a:solidFill>
                          <a:srgbClr val="025373"/>
                        </a:solidFill>
                        <a:latin typeface="Calibri"/>
                        <a:ea typeface="Calibri"/>
                        <a:cs typeface="Times New Roman"/>
                      </a:endParaRPr>
                    </a:p>
                    <a:p>
                      <a:pPr>
                        <a:lnSpc>
                          <a:spcPct val="115000"/>
                        </a:lnSpc>
                        <a:spcAft>
                          <a:spcPts val="0"/>
                        </a:spcAft>
                      </a:pPr>
                      <a:r>
                        <a:rPr lang="ru-RU" sz="1800" dirty="0">
                          <a:solidFill>
                            <a:srgbClr val="025373"/>
                          </a:solidFill>
                          <a:latin typeface="Calibri"/>
                          <a:ea typeface="Calibri"/>
                          <a:cs typeface="Calibri"/>
                        </a:rPr>
                        <a:t>- от реализации новым кредитором, получившим указанное требование, финансовых услуг;</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Дата последующей уступки права требования или дата исполнения должником требования</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0004"/>
                  </a:ext>
                </a:extLst>
              </a:tr>
              <a:tr h="833443">
                <a:tc>
                  <a:txBody>
                    <a:bodyPr/>
                    <a:lstStyle/>
                    <a:p>
                      <a:pPr>
                        <a:lnSpc>
                          <a:spcPct val="115000"/>
                        </a:lnSpc>
                        <a:spcAft>
                          <a:spcPts val="0"/>
                        </a:spcAft>
                      </a:pPr>
                      <a:r>
                        <a:rPr lang="ru-RU" sz="1800" dirty="0">
                          <a:solidFill>
                            <a:srgbClr val="025373"/>
                          </a:solidFill>
                          <a:latin typeface="Calibri"/>
                          <a:ea typeface="Calibri"/>
                          <a:cs typeface="Calibri"/>
                        </a:rPr>
                        <a:t>- в виде полученного права требования долга (</a:t>
                      </a:r>
                      <a:r>
                        <a:rPr lang="ru-RU" sz="1800" u="none" strike="noStrike" dirty="0">
                          <a:solidFill>
                            <a:srgbClr val="025373"/>
                          </a:solidFill>
                          <a:latin typeface="Calibri"/>
                          <a:ea typeface="Calibri"/>
                          <a:cs typeface="Calibri"/>
                          <a:hlinkClick r:id="rId3"/>
                        </a:rPr>
                        <a:t>п. 5 ст. 271</a:t>
                      </a:r>
                      <a:r>
                        <a:rPr lang="ru-RU" sz="1800" dirty="0">
                          <a:solidFill>
                            <a:srgbClr val="025373"/>
                          </a:solidFill>
                          <a:latin typeface="Calibri"/>
                          <a:ea typeface="Calibri"/>
                          <a:cs typeface="Calibri"/>
                        </a:rPr>
                        <a:t> НК РФ)</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dirty="0">
                          <a:solidFill>
                            <a:srgbClr val="025373"/>
                          </a:solidFill>
                          <a:latin typeface="Calibri"/>
                          <a:ea typeface="Calibri"/>
                          <a:cs typeface="Calibri"/>
                        </a:rPr>
                        <a:t>Дата подписания акта уступки права требования или договора (см. </a:t>
                      </a:r>
                      <a:r>
                        <a:rPr lang="ru-RU" sz="1800" u="none" strike="noStrike" dirty="0">
                          <a:solidFill>
                            <a:srgbClr val="025373"/>
                          </a:solidFill>
                          <a:latin typeface="Calibri"/>
                          <a:ea typeface="Calibri"/>
                          <a:cs typeface="Calibri"/>
                          <a:hlinkClick r:id="rId4"/>
                        </a:rPr>
                        <a:t>Письмо</a:t>
                      </a:r>
                      <a:r>
                        <a:rPr lang="ru-RU" sz="1800" dirty="0">
                          <a:solidFill>
                            <a:srgbClr val="025373"/>
                          </a:solidFill>
                          <a:latin typeface="Calibri"/>
                          <a:ea typeface="Calibri"/>
                          <a:cs typeface="Calibri"/>
                        </a:rPr>
                        <a:t> Минфина России от 15.08.2005 N 03-03-04/2/48)</a:t>
                      </a:r>
                      <a:endParaRPr lang="ru-RU" sz="1800" dirty="0">
                        <a:solidFill>
                          <a:srgbClr val="025373"/>
                        </a:solidFill>
                        <a:latin typeface="Calibri"/>
                        <a:ea typeface="Calibri"/>
                        <a:cs typeface="Times New Roman"/>
                      </a:endParaRPr>
                    </a:p>
                  </a:txBody>
                  <a:tcPr marL="39370" marR="39370" marT="64770" marB="647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Тема Office">
  <a:themeElements>
    <a:clrScheme name="Другая 2">
      <a:dk1>
        <a:sysClr val="windowText" lastClr="000000"/>
      </a:dk1>
      <a:lt1>
        <a:sysClr val="window" lastClr="FFFFFF"/>
      </a:lt1>
      <a:dk2>
        <a:srgbClr val="025373"/>
      </a:dk2>
      <a:lt2>
        <a:srgbClr val="E7E6E6"/>
      </a:lt2>
      <a:accent1>
        <a:srgbClr val="025373"/>
      </a:accent1>
      <a:accent2>
        <a:srgbClr val="0378A6"/>
      </a:accent2>
      <a:accent3>
        <a:srgbClr val="F2CB05"/>
      </a:accent3>
      <a:accent4>
        <a:srgbClr val="D6D6D6"/>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6122</TotalTime>
  <Words>9307</Words>
  <Application>Microsoft Office PowerPoint</Application>
  <PresentationFormat>Широкоэкранный</PresentationFormat>
  <Paragraphs>772</Paragraphs>
  <Slides>75</Slides>
  <Notes>8</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75</vt:i4>
      </vt:variant>
    </vt:vector>
  </HeadingPairs>
  <TitlesOfParts>
    <vt:vector size="82" baseType="lpstr">
      <vt:lpstr>Arial</vt:lpstr>
      <vt:lpstr>Calibri</vt:lpstr>
      <vt:lpstr>Calibri Light</vt:lpstr>
      <vt:lpstr>Georgia</vt:lpstr>
      <vt:lpstr>Times New Roman</vt:lpstr>
      <vt:lpstr>Wingdings</vt:lpstr>
      <vt:lpstr>Тема Office</vt:lpstr>
      <vt:lpstr>Презентация PowerPoint</vt:lpstr>
      <vt:lpstr>Налогоплательщики</vt:lpstr>
      <vt:lpstr>Расчет налога на прибыль. Глава 25 Налогового кодекса РФ</vt:lpstr>
      <vt:lpstr>Доходы</vt:lpstr>
      <vt:lpstr>Расходы</vt:lpstr>
      <vt:lpstr>Учет доходов и расходов. Кассовый метод ст.273 НК РФ</vt:lpstr>
      <vt:lpstr>Кассовый метод</vt:lpstr>
      <vt:lpstr>Расходы. Кассовый метод</vt:lpstr>
      <vt:lpstr>Учет доходов. Метод начисления ст.271 НК РФ</vt:lpstr>
      <vt:lpstr>Признание дохода с длительным производственным циклом</vt:lpstr>
      <vt:lpstr>Признание дохода с длительным производственным циклом</vt:lpstr>
      <vt:lpstr>Внереализационные доходы ст.250 НК РФ,ст.271 НК РФ</vt:lpstr>
      <vt:lpstr>Внереализационные доходы ст.250 НК РФ, ст.271 НК РФ </vt:lpstr>
      <vt:lpstr>Внереализационные доходы ст.250 НК РФ,ст.271 НК РФ</vt:lpstr>
      <vt:lpstr>Внереализационные доходы. Курсовые разницы 2022 - 2027гг.</vt:lpstr>
      <vt:lpstr>Внереализационные доходы</vt:lpstr>
      <vt:lpstr>Внереализационные доходы</vt:lpstr>
      <vt:lpstr>Презентация PowerPoint</vt:lpstr>
      <vt:lpstr>Учет расходов, связанных с производством и реализацией. Метод начисления ст.272 НК РФ</vt:lpstr>
      <vt:lpstr>Презентация PowerPoint</vt:lpstr>
      <vt:lpstr>Презентация PowerPoint</vt:lpstr>
      <vt:lpstr>Учет расходов, связанных с производством и реализацией. Метод начисления ст.272 НК РФ</vt:lpstr>
      <vt:lpstr>Учет расходов, связанных с производством и реализацией. Метод начисления ст.272 НК РФ</vt:lpstr>
      <vt:lpstr>Учет прочих и внереализационных расходов. Метод начисления ст.272 НК РФ</vt:lpstr>
      <vt:lpstr>Учет прочих и внереализационных расходов. Метод начисления ст.272 НК РФ</vt:lpstr>
      <vt:lpstr>Учет прочих и внереализационных расходов. Метод начисления ст.272 НК РФ</vt:lpstr>
      <vt:lpstr>Учет прочих и внереализационных расходов. Метод начисления ст.272 НК РФ</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Учет расходов по договорам страхования</vt:lpstr>
      <vt:lpstr>Презентация PowerPoint</vt:lpstr>
      <vt:lpstr>Презентация PowerPoint</vt:lpstr>
      <vt:lpstr>Применение ставки 0% при выплате дивидендов</vt:lpstr>
      <vt:lpstr>Применение ставки 0% при продаже долей в уставном капитале</vt:lpstr>
      <vt:lpstr>Презентация PowerPoint</vt:lpstr>
      <vt:lpstr>Применение ставки 0% при продаже долей в уставном капитале и ценных бумаг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Способы уплаты авансовых платежей  (п. п. 2, 3 ст. 286 НК РФ): </vt:lpstr>
      <vt:lpstr>Уплата авансовых платежей </vt:lpstr>
      <vt:lpstr>Презентация PowerPoint</vt:lpstr>
      <vt:lpstr>Презентация PowerPoint</vt:lpstr>
      <vt:lpstr>Презентация PowerPoint</vt:lpstr>
      <vt:lpstr>Презентация PowerPoint</vt:lpstr>
      <vt:lpstr>Презентация PowerPoint</vt:lpstr>
      <vt:lpstr>Уплата авансовых платежей </vt:lpstr>
      <vt:lpstr>Расчет доли прибыли обособленного подразделения</vt:lpstr>
      <vt:lpstr>Расчет доли прибыли обособленного подразделения</vt:lpstr>
      <vt:lpstr>Презентация PowerPoint</vt:lpstr>
      <vt:lpstr>Презентация PowerPoint</vt:lpstr>
      <vt:lpstr>Презентация PowerPoint</vt:lpstr>
      <vt:lpstr>Презентация PowerPoint</vt:lpstr>
      <vt:lpstr>Линейный метод </vt:lpstr>
      <vt:lpstr>Презентация PowerPoint</vt:lpstr>
      <vt:lpstr>Нелинейный метод </vt:lpstr>
      <vt:lpstr>Презентация PowerPoint</vt:lpstr>
      <vt:lpstr>Презентация PowerPoint</vt:lpstr>
      <vt:lpstr>Амортизационная премия </vt:lpstr>
      <vt:lpstr>Презентация PowerPoint</vt:lpstr>
      <vt:lpstr>БЛАГОДАРИМ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Юрий Козырев</dc:creator>
  <cp:lastModifiedBy>POLINA</cp:lastModifiedBy>
  <cp:revision>191</cp:revision>
  <dcterms:created xsi:type="dcterms:W3CDTF">2020-06-21T13:18:43Z</dcterms:created>
  <dcterms:modified xsi:type="dcterms:W3CDTF">2026-04-21T19:16:59Z</dcterms:modified>
</cp:coreProperties>
</file>