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9"/>
  </p:handoutMasterIdLst>
  <p:sldIdLst>
    <p:sldId id="257" r:id="rId2"/>
    <p:sldId id="268" r:id="rId3"/>
    <p:sldId id="288" r:id="rId4"/>
    <p:sldId id="287" r:id="rId5"/>
    <p:sldId id="289" r:id="rId6"/>
    <p:sldId id="271" r:id="rId7"/>
    <p:sldId id="290" r:id="rId8"/>
    <p:sldId id="291" r:id="rId9"/>
    <p:sldId id="279" r:id="rId10"/>
    <p:sldId id="280" r:id="rId11"/>
    <p:sldId id="282" r:id="rId12"/>
    <p:sldId id="292" r:id="rId13"/>
    <p:sldId id="293" r:id="rId14"/>
    <p:sldId id="294" r:id="rId15"/>
    <p:sldId id="284" r:id="rId16"/>
    <p:sldId id="297" r:id="rId17"/>
    <p:sldId id="285" r:id="rId18"/>
    <p:sldId id="281" r:id="rId19"/>
    <p:sldId id="269" r:id="rId20"/>
    <p:sldId id="296" r:id="rId21"/>
    <p:sldId id="273" r:id="rId22"/>
    <p:sldId id="275" r:id="rId23"/>
    <p:sldId id="276" r:id="rId24"/>
    <p:sldId id="295" r:id="rId25"/>
    <p:sldId id="277" r:id="rId26"/>
    <p:sldId id="278" r:id="rId27"/>
    <p:sldId id="267"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howGuides="1">
      <p:cViewPr varScale="1">
        <p:scale>
          <a:sx n="98" d="100"/>
          <a:sy n="98" d="100"/>
        </p:scale>
        <p:origin x="-77" y="-101"/>
      </p:cViewPr>
      <p:guideLst>
        <p:guide orient="horz" pos="2727"/>
        <p:guide pos="3868"/>
      </p:guideLst>
    </p:cSldViewPr>
  </p:slid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9.xml.rels><?xml version="1.0" encoding="UTF-8" standalone="yes"?>
<Relationships xmlns="http://schemas.openxmlformats.org/package/2006/relationships"><Relationship Id="rId1" Type="http://schemas.openxmlformats.org/officeDocument/2006/relationships/hyperlink" Target="http://nalog.garant.ru/fns/nk/36/" TargetMode="External"/></Relationships>
</file>

<file path=ppt/diagrams/_rels/drawing9.xml.rels><?xml version="1.0" encoding="UTF-8" standalone="yes"?>
<Relationships xmlns="http://schemas.openxmlformats.org/package/2006/relationships"><Relationship Id="rId1" Type="http://schemas.openxmlformats.org/officeDocument/2006/relationships/hyperlink" Target="http://nalog.garant.ru/fns/nk/36/"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b="0" i="0" dirty="0"/>
            <a:t>3000 руб.</a:t>
          </a:r>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r>
            <a:rPr lang="ru-RU" sz="1800" b="0" i="0" dirty="0">
              <a:solidFill>
                <a:schemeClr val="accent1"/>
              </a:solidFill>
            </a:rPr>
            <a:t>Право на вычет имеют чернобыльцы и иные лица, поименованные в </a:t>
          </a:r>
          <a:r>
            <a:rPr lang="ru-RU" sz="1800" b="0" i="0" dirty="0" err="1">
              <a:solidFill>
                <a:schemeClr val="accent1"/>
              </a:solidFill>
            </a:rPr>
            <a:t>пп</a:t>
          </a:r>
          <a:r>
            <a:rPr lang="ru-RU" sz="1800" b="0" i="0" dirty="0">
              <a:solidFill>
                <a:schemeClr val="accent1"/>
              </a:solidFill>
            </a:rPr>
            <a:t>. 1 п. 1 ст. 218 НК РФ</a:t>
          </a:r>
          <a:endParaRPr lang="ru-RU" sz="18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b="0" i="0" dirty="0"/>
            <a:t>500 руб.</a:t>
          </a:r>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r>
            <a:rPr lang="ru-RU" sz="1800" b="0" i="0" dirty="0">
              <a:solidFill>
                <a:schemeClr val="accent1"/>
              </a:solidFill>
            </a:rPr>
            <a:t>Право на вычет имеют инвалиды с детства, инвалиды I и II групп и иные лица, поименованные в </a:t>
          </a:r>
          <a:r>
            <a:rPr lang="ru-RU" sz="1800" b="0" i="0" dirty="0" err="1">
              <a:solidFill>
                <a:schemeClr val="accent1"/>
              </a:solidFill>
            </a:rPr>
            <a:t>пп</a:t>
          </a:r>
          <a:r>
            <a:rPr lang="ru-RU" sz="1800" b="0" i="0" dirty="0">
              <a:solidFill>
                <a:schemeClr val="accent1"/>
              </a:solidFill>
            </a:rPr>
            <a:t>. 2 п. 1 ст. 218 НК РФ</a:t>
          </a:r>
          <a:endParaRPr lang="ru-RU" sz="18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b="0" i="0" dirty="0"/>
            <a:t>С  2025 года</a:t>
          </a:r>
        </a:p>
        <a:p>
          <a:r>
            <a:rPr lang="ru-RU" sz="2000" b="0" i="0" dirty="0"/>
            <a:t>18 000 руб.</a:t>
          </a:r>
        </a:p>
        <a:p>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815FB185-CAA9-4651-B9FF-0553EBCB8E6B}">
      <dgm:prSet phldrT="[Текст]" custT="1"/>
      <dgm:spPr/>
      <dgm:t>
        <a:bodyPr/>
        <a:lstStyle/>
        <a:p>
          <a:endParaRPr lang="ru-RU" sz="1800" b="0" i="0" dirty="0">
            <a:solidFill>
              <a:schemeClr val="accent1"/>
            </a:solidFill>
          </a:endParaRPr>
        </a:p>
      </dgm:t>
    </dgm:pt>
    <dgm:pt modelId="{B97F9044-E0C8-47DE-8F27-6D77BB387B79}" type="parTrans" cxnId="{47495187-4E3D-48B0-AC97-6926C9D478D1}">
      <dgm:prSet/>
      <dgm:spPr/>
      <dgm:t>
        <a:bodyPr/>
        <a:lstStyle/>
        <a:p>
          <a:endParaRPr lang="ru-RU"/>
        </a:p>
      </dgm:t>
    </dgm:pt>
    <dgm:pt modelId="{44BA25BE-2A30-458F-9F25-7A32E29E268D}" type="sibTrans" cxnId="{47495187-4E3D-48B0-AC97-6926C9D478D1}">
      <dgm:prSet/>
      <dgm:spPr/>
      <dgm:t>
        <a:bodyPr/>
        <a:lstStyle/>
        <a:p>
          <a:endParaRPr lang="ru-RU"/>
        </a:p>
      </dgm:t>
    </dgm:pt>
    <dgm:pt modelId="{D2348E7A-94B2-4A25-BDB6-C356AA178911}">
      <dgm:prSet custT="1"/>
      <dgm:spPr/>
      <dgm:t>
        <a:bodyPr/>
        <a:lstStyle/>
        <a:p>
          <a:endParaRPr lang="ru-RU" sz="1600" b="0" i="0" dirty="0"/>
        </a:p>
      </dgm:t>
    </dgm:pt>
    <dgm:pt modelId="{0961ACC8-A45D-4C32-93A8-77E28642F718}" type="parTrans" cxnId="{D14F4D33-183B-4F81-BBAB-8F74C355DBCD}">
      <dgm:prSet/>
      <dgm:spPr/>
      <dgm:t>
        <a:bodyPr/>
        <a:lstStyle/>
        <a:p>
          <a:endParaRPr lang="ru-RU"/>
        </a:p>
      </dgm:t>
    </dgm:pt>
    <dgm:pt modelId="{4649360A-F544-4C20-9E39-49B6414C13BC}" type="sibTrans" cxnId="{D14F4D33-183B-4F81-BBAB-8F74C355DBCD}">
      <dgm:prSet/>
      <dgm:spPr/>
      <dgm:t>
        <a:bodyPr/>
        <a:lstStyle/>
        <a:p>
          <a:endParaRPr lang="ru-RU"/>
        </a:p>
      </dgm:t>
    </dgm:pt>
    <dgm:pt modelId="{DA7F6E26-F768-4110-9CD3-A4D5C73DE6C5}">
      <dgm:prSet/>
      <dgm:spPr/>
      <dgm:t>
        <a:bodyPr/>
        <a:lstStyle/>
        <a:p>
          <a:endParaRPr lang="ru-RU" sz="1000" dirty="0"/>
        </a:p>
      </dgm:t>
    </dgm:pt>
    <dgm:pt modelId="{F301A01E-5D88-46A3-97C1-AECE0E45D803}" type="parTrans" cxnId="{82A07154-EAD6-49DF-B9C9-A8A0A472F285}">
      <dgm:prSet/>
      <dgm:spPr/>
      <dgm:t>
        <a:bodyPr/>
        <a:lstStyle/>
        <a:p>
          <a:endParaRPr lang="ru-RU"/>
        </a:p>
      </dgm:t>
    </dgm:pt>
    <dgm:pt modelId="{53B72954-DDA3-48B5-B99B-2380C9D13376}" type="sibTrans" cxnId="{82A07154-EAD6-49DF-B9C9-A8A0A472F285}">
      <dgm:prSet/>
      <dgm:spPr/>
      <dgm:t>
        <a:bodyPr/>
        <a:lstStyle/>
        <a:p>
          <a:endParaRPr lang="ru-RU"/>
        </a:p>
      </dgm:t>
    </dgm:pt>
    <dgm:pt modelId="{E0163CBA-58F7-4E14-B415-D366A195ADA5}">
      <dgm:prSet custT="1"/>
      <dgm:spPr/>
      <dgm:t>
        <a:bodyPr/>
        <a:lstStyle/>
        <a:p>
          <a:r>
            <a:rPr lang="ru-RU" sz="1800" b="0" i="0" dirty="0">
              <a:solidFill>
                <a:schemeClr val="accent1"/>
              </a:solidFill>
            </a:rPr>
            <a:t>Право на вычет имеют  налогоплательщики, которые :</a:t>
          </a:r>
        </a:p>
      </dgm:t>
    </dgm:pt>
    <dgm:pt modelId="{C5089CE4-E0F5-40D0-99D4-74D75BCF3EF5}" type="parTrans" cxnId="{B9796870-52B3-4EC7-8976-3718A377EB9A}">
      <dgm:prSet/>
      <dgm:spPr/>
      <dgm:t>
        <a:bodyPr/>
        <a:lstStyle/>
        <a:p>
          <a:endParaRPr lang="ru-RU"/>
        </a:p>
      </dgm:t>
    </dgm:pt>
    <dgm:pt modelId="{F1B30D8F-90F4-45C0-A15B-A432B8B58FF3}" type="sibTrans" cxnId="{B9796870-52B3-4EC7-8976-3718A377EB9A}">
      <dgm:prSet/>
      <dgm:spPr/>
      <dgm:t>
        <a:bodyPr/>
        <a:lstStyle/>
        <a:p>
          <a:endParaRPr lang="ru-RU"/>
        </a:p>
      </dgm:t>
    </dgm:pt>
    <dgm:pt modelId="{A3DBE418-F021-4797-8F2F-0FCF1AFCDDFA}">
      <dgm:prSet custT="1"/>
      <dgm:spPr/>
      <dgm:t>
        <a:bodyPr/>
        <a:lstStyle/>
        <a:p>
          <a:r>
            <a:rPr lang="ru-RU" sz="1800" b="0" i="0" dirty="0">
              <a:solidFill>
                <a:schemeClr val="accent1"/>
              </a:solidFill>
            </a:rPr>
            <a:t>сдали нормы ГТО, соответствующие возрастной группе, и получили знак отличия;</a:t>
          </a:r>
        </a:p>
      </dgm:t>
    </dgm:pt>
    <dgm:pt modelId="{BA9082BB-4BC4-4745-B8B0-31E94ABCF488}" type="parTrans" cxnId="{4334C45C-A468-46B1-A8C5-D329BA0DB738}">
      <dgm:prSet/>
      <dgm:spPr/>
      <dgm:t>
        <a:bodyPr/>
        <a:lstStyle/>
        <a:p>
          <a:endParaRPr lang="ru-RU"/>
        </a:p>
      </dgm:t>
    </dgm:pt>
    <dgm:pt modelId="{FAE26C06-11CB-43E0-8210-C95195773BD6}" type="sibTrans" cxnId="{4334C45C-A468-46B1-A8C5-D329BA0DB738}">
      <dgm:prSet/>
      <dgm:spPr/>
      <dgm:t>
        <a:bodyPr/>
        <a:lstStyle/>
        <a:p>
          <a:endParaRPr lang="ru-RU"/>
        </a:p>
      </dgm:t>
    </dgm:pt>
    <dgm:pt modelId="{010FEF94-E827-4499-B922-9F802AE0BE5C}">
      <dgm:prSet custT="1"/>
      <dgm:spPr/>
      <dgm:t>
        <a:bodyPr/>
        <a:lstStyle/>
        <a:p>
          <a:r>
            <a:rPr lang="ru-RU" sz="1800" b="0" i="0" dirty="0">
              <a:solidFill>
                <a:schemeClr val="accent1"/>
              </a:solidFill>
            </a:rPr>
            <a:t>прошли в соответствующем календарном году диспансеризацию.</a:t>
          </a:r>
        </a:p>
      </dgm:t>
    </dgm:pt>
    <dgm:pt modelId="{8793B069-C384-4EE8-BE48-C73D5702011D}" type="parTrans" cxnId="{9E6C9295-6E38-4AB3-B0FB-7BDCCD3619B0}">
      <dgm:prSet/>
      <dgm:spPr/>
      <dgm:t>
        <a:bodyPr/>
        <a:lstStyle/>
        <a:p>
          <a:endParaRPr lang="ru-RU"/>
        </a:p>
      </dgm:t>
    </dgm:pt>
    <dgm:pt modelId="{D262FFCC-465F-44E7-9974-05135EA22AAE}" type="sibTrans" cxnId="{9E6C9295-6E38-4AB3-B0FB-7BDCCD3619B0}">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85941">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84498">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115441">
        <dgm:presLayoutVars>
          <dgm:bulletEnabled val="1"/>
        </dgm:presLayoutVars>
      </dgm:prSet>
      <dgm:spPr/>
      <dgm:t>
        <a:bodyPr/>
        <a:lstStyle/>
        <a:p>
          <a:endParaRPr lang="ru-RU"/>
        </a:p>
      </dgm:t>
    </dgm:pt>
  </dgm:ptLst>
  <dgm:cxnLst>
    <dgm:cxn modelId="{8D1FB67A-18B5-491B-BFA7-34FB21E6F801}" type="presOf" srcId="{E10EB80D-44F7-416E-9A89-79CEA59844DA}" destId="{132452A7-8232-4124-B19F-0590A2558129}" srcOrd="0" destOrd="0" presId="urn:microsoft.com/office/officeart/2005/8/layout/vList5"/>
    <dgm:cxn modelId="{4334C45C-A468-46B1-A8C5-D329BA0DB738}" srcId="{E0163CBA-58F7-4E14-B415-D366A195ADA5}" destId="{A3DBE418-F021-4797-8F2F-0FCF1AFCDDFA}" srcOrd="0" destOrd="0" parTransId="{BA9082BB-4BC4-4745-B8B0-31E94ABCF488}" sibTransId="{FAE26C06-11CB-43E0-8210-C95195773BD6}"/>
    <dgm:cxn modelId="{7FF6244C-964F-4CBE-955A-9553F10C136D}" type="presOf" srcId="{CE793CBE-B21B-4AA0-A5D8-71023B5BA580}" destId="{1F99C42D-21BB-48E7-AA69-D0F8C1178786}" srcOrd="0" destOrd="0"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8E1895CA-9700-4DC5-8025-77843B4AC97E}" type="presOf" srcId="{5DDCB295-E1BD-495D-AF73-229911695858}" destId="{33B78859-1CBF-4784-A33C-71C818C4BB56}" srcOrd="0" destOrd="0" presId="urn:microsoft.com/office/officeart/2005/8/layout/vList5"/>
    <dgm:cxn modelId="{D14F4D33-183B-4F81-BBAB-8F74C355DBCD}" srcId="{D48197D5-0EFA-4E1E-A193-11F65DD30676}" destId="{D2348E7A-94B2-4A25-BDB6-C356AA178911}" srcOrd="1" destOrd="0" parTransId="{0961ACC8-A45D-4C32-93A8-77E28642F718}" sibTransId="{4649360A-F544-4C20-9E39-49B6414C13BC}"/>
    <dgm:cxn modelId="{3F2970B4-77C8-479C-A0BC-83EDE8E5DEF4}" type="presOf" srcId="{A3DBE418-F021-4797-8F2F-0FCF1AFCDDFA}" destId="{930AC518-5C22-4060-B0AE-48AFA52A622A}" srcOrd="0" destOrd="2" presId="urn:microsoft.com/office/officeart/2005/8/layout/vList5"/>
    <dgm:cxn modelId="{9CF22D31-6012-4A30-9374-BCC0CCD0D2BC}" srcId="{D48197D5-0EFA-4E1E-A193-11F65DD30676}" destId="{E10EB80D-44F7-416E-9A89-79CEA59844DA}" srcOrd="0" destOrd="0" parTransId="{6EF75B42-D1CA-4F5C-9F6D-10B324906940}" sibTransId="{E0FF6E8E-3347-474E-B815-36EE797653AA}"/>
    <dgm:cxn modelId="{9E6C9295-6E38-4AB3-B0FB-7BDCCD3619B0}" srcId="{E0163CBA-58F7-4E14-B415-D366A195ADA5}" destId="{010FEF94-E827-4499-B922-9F802AE0BE5C}" srcOrd="1" destOrd="0" parTransId="{8793B069-C384-4EE8-BE48-C73D5702011D}" sibTransId="{D262FFCC-465F-44E7-9974-05135EA22AAE}"/>
    <dgm:cxn modelId="{E7F8D895-5180-435F-81DB-1B1F43430451}" type="presOf" srcId="{D5C87023-10BC-41E5-9DB8-A7D85B58C79B}" destId="{DDC94AE0-AA03-4CEB-8181-4EA2A93A97E1}" srcOrd="0" destOrd="0" presId="urn:microsoft.com/office/officeart/2005/8/layout/vList5"/>
    <dgm:cxn modelId="{CC688D1E-EA6D-4862-ABA2-C5C644BE7EF4}" type="presOf" srcId="{E0163CBA-58F7-4E14-B415-D366A195ADA5}" destId="{930AC518-5C22-4060-B0AE-48AFA52A622A}" srcOrd="0" destOrd="1" presId="urn:microsoft.com/office/officeart/2005/8/layout/vList5"/>
    <dgm:cxn modelId="{B9796870-52B3-4EC7-8976-3718A377EB9A}" srcId="{5B0E9113-41FA-42F2-A0F9-BCDB00AD583A}" destId="{E0163CBA-58F7-4E14-B415-D366A195ADA5}" srcOrd="1" destOrd="0" parTransId="{C5089CE4-E0F5-40D0-99D4-74D75BCF3EF5}" sibTransId="{F1B30D8F-90F4-45C0-A15B-A432B8B58FF3}"/>
    <dgm:cxn modelId="{545B6555-985B-4DE8-8DF9-3D0FF22588BB}" type="presOf" srcId="{815FB185-CAA9-4651-B9FF-0553EBCB8E6B}" destId="{930AC518-5C22-4060-B0AE-48AFA52A622A}" srcOrd="0" destOrd="0" presId="urn:microsoft.com/office/officeart/2005/8/layout/vList5"/>
    <dgm:cxn modelId="{C5A4DC4E-DC83-4306-AE0E-679B0441D9C6}" type="presOf" srcId="{010FEF94-E827-4499-B922-9F802AE0BE5C}" destId="{930AC518-5C22-4060-B0AE-48AFA52A622A}" srcOrd="0" destOrd="3" presId="urn:microsoft.com/office/officeart/2005/8/layout/vList5"/>
    <dgm:cxn modelId="{A6EBC2D8-06CA-4C65-B6B3-72C763A48106}" type="presOf" srcId="{5B0E9113-41FA-42F2-A0F9-BCDB00AD583A}" destId="{B9B61C32-69EA-4671-9AA7-DEBE8AC21F0A}" srcOrd="0" destOrd="0" presId="urn:microsoft.com/office/officeart/2005/8/layout/vList5"/>
    <dgm:cxn modelId="{E49EACD9-8679-46C6-8B1E-3F7B5A7BB0C6}" srcId="{D5C87023-10BC-41E5-9DB8-A7D85B58C79B}" destId="{D48197D5-0EFA-4E1E-A193-11F65DD30676}" srcOrd="0" destOrd="0" parTransId="{B084DF00-4941-48F0-9952-F031B860E78F}" sibTransId="{AD4F0844-091A-4293-B5AD-05DD1FAC01F4}"/>
    <dgm:cxn modelId="{82A07154-EAD6-49DF-B9C9-A8A0A472F285}" srcId="{5B0E9113-41FA-42F2-A0F9-BCDB00AD583A}" destId="{DA7F6E26-F768-4110-9CD3-A4D5C73DE6C5}" srcOrd="2" destOrd="0" parTransId="{F301A01E-5D88-46A3-97C1-AECE0E45D803}" sibTransId="{53B72954-DDA3-48B5-B99B-2380C9D13376}"/>
    <dgm:cxn modelId="{818ED0AB-E8EA-4BA9-932A-ACB568924BFF}" srcId="{5DDCB295-E1BD-495D-AF73-229911695858}" destId="{CE793CBE-B21B-4AA0-A5D8-71023B5BA580}" srcOrd="0" destOrd="0" parTransId="{E937FF23-8F7C-4694-B965-FAB0BEE6B86C}" sibTransId="{2498349D-E757-4BA0-91F9-8864E390D2C8}"/>
    <dgm:cxn modelId="{92392E65-DC2E-4FB9-A64A-1CAEEB5AE1C7}" type="presOf" srcId="{D48197D5-0EFA-4E1E-A193-11F65DD30676}" destId="{2F61C9CA-37D0-4DBA-8316-BB1E393D9024}" srcOrd="0" destOrd="0" presId="urn:microsoft.com/office/officeart/2005/8/layout/vList5"/>
    <dgm:cxn modelId="{DEB23CB2-3E94-46ED-B43C-594D54B44BD3}" srcId="{D5C87023-10BC-41E5-9DB8-A7D85B58C79B}" destId="{5B0E9113-41FA-42F2-A0F9-BCDB00AD583A}" srcOrd="2" destOrd="0" parTransId="{B5D56B38-6DE7-41EB-A4FE-559F85C45D4A}" sibTransId="{0089CC6B-C214-47FF-9A59-499ADAD16840}"/>
    <dgm:cxn modelId="{47495187-4E3D-48B0-AC97-6926C9D478D1}" srcId="{5B0E9113-41FA-42F2-A0F9-BCDB00AD583A}" destId="{815FB185-CAA9-4651-B9FF-0553EBCB8E6B}" srcOrd="0" destOrd="0" parTransId="{B97F9044-E0C8-47DE-8F27-6D77BB387B79}" sibTransId="{44BA25BE-2A30-458F-9F25-7A32E29E268D}"/>
    <dgm:cxn modelId="{D323E843-B143-4894-934E-96338E815945}" type="presOf" srcId="{DA7F6E26-F768-4110-9CD3-A4D5C73DE6C5}" destId="{930AC518-5C22-4060-B0AE-48AFA52A622A}" srcOrd="0" destOrd="4" presId="urn:microsoft.com/office/officeart/2005/8/layout/vList5"/>
    <dgm:cxn modelId="{89C58ADA-E8FB-41D4-9F3A-065EBC8EB437}" type="presOf" srcId="{D2348E7A-94B2-4A25-BDB6-C356AA178911}" destId="{132452A7-8232-4124-B19F-0590A2558129}" srcOrd="0" destOrd="1" presId="urn:microsoft.com/office/officeart/2005/8/layout/vList5"/>
    <dgm:cxn modelId="{E1ADD36F-570F-490E-A183-43BDFDAE002C}" type="presParOf" srcId="{DDC94AE0-AA03-4CEB-8181-4EA2A93A97E1}" destId="{D1998584-8DAC-475F-B4D9-01D948927CD3}" srcOrd="0" destOrd="0" presId="urn:microsoft.com/office/officeart/2005/8/layout/vList5"/>
    <dgm:cxn modelId="{19E62AE7-17E4-4237-B0C6-F6E24265DE2E}" type="presParOf" srcId="{D1998584-8DAC-475F-B4D9-01D948927CD3}" destId="{2F61C9CA-37D0-4DBA-8316-BB1E393D9024}" srcOrd="0" destOrd="0" presId="urn:microsoft.com/office/officeart/2005/8/layout/vList5"/>
    <dgm:cxn modelId="{4F4FB943-D7B6-4E87-874F-CC6B4FF73631}" type="presParOf" srcId="{D1998584-8DAC-475F-B4D9-01D948927CD3}" destId="{132452A7-8232-4124-B19F-0590A2558129}" srcOrd="1" destOrd="0" presId="urn:microsoft.com/office/officeart/2005/8/layout/vList5"/>
    <dgm:cxn modelId="{E437D25E-4AED-49CC-9127-3C1F2858C01F}" type="presParOf" srcId="{DDC94AE0-AA03-4CEB-8181-4EA2A93A97E1}" destId="{8A81896F-95CC-4D9A-81C6-22C017F5DF81}" srcOrd="1" destOrd="0" presId="urn:microsoft.com/office/officeart/2005/8/layout/vList5"/>
    <dgm:cxn modelId="{56244988-204C-476F-B5C0-DAF3DFB3553D}" type="presParOf" srcId="{DDC94AE0-AA03-4CEB-8181-4EA2A93A97E1}" destId="{EDB8E66F-5719-4B5E-A996-67067940B734}" srcOrd="2" destOrd="0" presId="urn:microsoft.com/office/officeart/2005/8/layout/vList5"/>
    <dgm:cxn modelId="{00568B2C-ADC6-4C1C-8A21-3E6FB1F980D3}" type="presParOf" srcId="{EDB8E66F-5719-4B5E-A996-67067940B734}" destId="{33B78859-1CBF-4784-A33C-71C818C4BB56}" srcOrd="0" destOrd="0" presId="urn:microsoft.com/office/officeart/2005/8/layout/vList5"/>
    <dgm:cxn modelId="{FA1954F0-C51B-490F-9DEF-09DD0793BA69}" type="presParOf" srcId="{EDB8E66F-5719-4B5E-A996-67067940B734}" destId="{1F99C42D-21BB-48E7-AA69-D0F8C1178786}" srcOrd="1" destOrd="0" presId="urn:microsoft.com/office/officeart/2005/8/layout/vList5"/>
    <dgm:cxn modelId="{45C628A3-631A-406D-966A-CFAE3174DDD5}" type="presParOf" srcId="{DDC94AE0-AA03-4CEB-8181-4EA2A93A97E1}" destId="{67592AFB-1016-4FB3-8413-765E1BB3CCB5}" srcOrd="3" destOrd="0" presId="urn:microsoft.com/office/officeart/2005/8/layout/vList5"/>
    <dgm:cxn modelId="{35B3E4A9-DFB2-4E1A-A8AF-443BCC24BE1A}" type="presParOf" srcId="{DDC94AE0-AA03-4CEB-8181-4EA2A93A97E1}" destId="{E2C8A379-E101-442D-A7D0-4FC272A41F9E}" srcOrd="4" destOrd="0" presId="urn:microsoft.com/office/officeart/2005/8/layout/vList5"/>
    <dgm:cxn modelId="{D7456A11-EBC5-4CC1-9AA3-8C846D936D03}" type="presParOf" srcId="{E2C8A379-E101-442D-A7D0-4FC272A41F9E}" destId="{B9B61C32-69EA-4671-9AA7-DEBE8AC21F0A}" srcOrd="0" destOrd="0" presId="urn:microsoft.com/office/officeart/2005/8/layout/vList5"/>
    <dgm:cxn modelId="{F556BC71-88CA-4687-A408-8B602EBE94E8}"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b="0" i="0" dirty="0"/>
            <a:t>1400 руб.</a:t>
          </a:r>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r>
            <a:rPr lang="ru-RU" sz="1800" b="0" i="0" dirty="0">
              <a:solidFill>
                <a:schemeClr val="accent1"/>
              </a:solidFill>
            </a:rPr>
            <a:t>Вычет на первого ребенка</a:t>
          </a:r>
          <a:endParaRPr lang="ru-RU" sz="18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dirty="0">
              <a:solidFill>
                <a:schemeClr val="bg1"/>
              </a:solidFill>
              <a:latin typeface="Calibri" pitchFamily="34" charset="0"/>
              <a:ea typeface="Times New Roman"/>
              <a:cs typeface="Calibri" pitchFamily="34" charset="0"/>
            </a:rPr>
            <a:t>2 800 руб.</a:t>
          </a:r>
          <a:endParaRPr lang="ru-RU" sz="2000" dirty="0">
            <a:solidFill>
              <a:schemeClr val="bg1"/>
            </a:solidFill>
          </a:endParaRPr>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r>
            <a:rPr lang="ru-RU" sz="1800" b="0" i="0" dirty="0">
              <a:solidFill>
                <a:schemeClr val="accent1"/>
              </a:solidFill>
            </a:rPr>
            <a:t>Вычет на второго ребенка</a:t>
          </a:r>
          <a:endParaRPr lang="ru-RU" sz="18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b="0" i="0" dirty="0"/>
            <a:t>6 000 руб.</a:t>
          </a:r>
        </a:p>
        <a:p>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815FB185-CAA9-4651-B9FF-0553EBCB8E6B}">
      <dgm:prSet phldrT="[Текст]" custT="1"/>
      <dgm:spPr/>
      <dgm:t>
        <a:bodyPr/>
        <a:lstStyle/>
        <a:p>
          <a:endParaRPr lang="ru-RU" sz="1200" dirty="0"/>
        </a:p>
      </dgm:t>
    </dgm:pt>
    <dgm:pt modelId="{B97F9044-E0C8-47DE-8F27-6D77BB387B79}" type="parTrans" cxnId="{47495187-4E3D-48B0-AC97-6926C9D478D1}">
      <dgm:prSet/>
      <dgm:spPr/>
      <dgm:t>
        <a:bodyPr/>
        <a:lstStyle/>
        <a:p>
          <a:endParaRPr lang="ru-RU"/>
        </a:p>
      </dgm:t>
    </dgm:pt>
    <dgm:pt modelId="{44BA25BE-2A30-458F-9F25-7A32E29E268D}" type="sibTrans" cxnId="{47495187-4E3D-48B0-AC97-6926C9D478D1}">
      <dgm:prSet/>
      <dgm:spPr/>
      <dgm:t>
        <a:bodyPr/>
        <a:lstStyle/>
        <a:p>
          <a:endParaRPr lang="ru-RU"/>
        </a:p>
      </dgm:t>
    </dgm:pt>
    <dgm:pt modelId="{D2348E7A-94B2-4A25-BDB6-C356AA178911}">
      <dgm:prSet custT="1"/>
      <dgm:spPr/>
      <dgm:t>
        <a:bodyPr/>
        <a:lstStyle/>
        <a:p>
          <a:endParaRPr lang="ru-RU" sz="1600" b="0" i="0" dirty="0"/>
        </a:p>
      </dgm:t>
    </dgm:pt>
    <dgm:pt modelId="{0961ACC8-A45D-4C32-93A8-77E28642F718}" type="parTrans" cxnId="{D14F4D33-183B-4F81-BBAB-8F74C355DBCD}">
      <dgm:prSet/>
      <dgm:spPr/>
      <dgm:t>
        <a:bodyPr/>
        <a:lstStyle/>
        <a:p>
          <a:endParaRPr lang="ru-RU"/>
        </a:p>
      </dgm:t>
    </dgm:pt>
    <dgm:pt modelId="{4649360A-F544-4C20-9E39-49B6414C13BC}" type="sibTrans" cxnId="{D14F4D33-183B-4F81-BBAB-8F74C355DBCD}">
      <dgm:prSet/>
      <dgm:spPr/>
      <dgm:t>
        <a:bodyPr/>
        <a:lstStyle/>
        <a:p>
          <a:endParaRPr lang="ru-RU"/>
        </a:p>
      </dgm:t>
    </dgm:pt>
    <dgm:pt modelId="{9684A2CF-E137-48F4-B3AF-015DCD23C548}">
      <dgm:prSet custT="1"/>
      <dgm:spPr/>
      <dgm:t>
        <a:bodyPr/>
        <a:lstStyle/>
        <a:p>
          <a:r>
            <a:rPr lang="ru-RU" sz="1800" dirty="0">
              <a:solidFill>
                <a:schemeClr val="accent1"/>
              </a:solidFill>
            </a:rPr>
            <a:t>Вычет на третьего и каждого последующего ребенка</a:t>
          </a:r>
        </a:p>
      </dgm:t>
    </dgm:pt>
    <dgm:pt modelId="{A66217C2-4819-47B6-90A3-3455AF35A931}" type="parTrans" cxnId="{834572AF-8479-4344-B017-4D550C9EA8D6}">
      <dgm:prSet/>
      <dgm:spPr/>
      <dgm:t>
        <a:bodyPr/>
        <a:lstStyle/>
        <a:p>
          <a:endParaRPr lang="ru-RU"/>
        </a:p>
      </dgm:t>
    </dgm:pt>
    <dgm:pt modelId="{0533BBA4-0612-4A77-872C-A124E205871C}" type="sibTrans" cxnId="{834572AF-8479-4344-B017-4D550C9EA8D6}">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85941" custLinFactNeighborX="1950" custLinFactNeighborY="-3010">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84498">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115441">
        <dgm:presLayoutVars>
          <dgm:bulletEnabled val="1"/>
        </dgm:presLayoutVars>
      </dgm:prSet>
      <dgm:spPr/>
      <dgm:t>
        <a:bodyPr/>
        <a:lstStyle/>
        <a:p>
          <a:endParaRPr lang="ru-RU"/>
        </a:p>
      </dgm:t>
    </dgm:pt>
  </dgm:ptLst>
  <dgm:cxnLst>
    <dgm:cxn modelId="{69B869C6-0D83-4505-B2D2-FA3F1AE70443}" srcId="{D5C87023-10BC-41E5-9DB8-A7D85B58C79B}" destId="{5DDCB295-E1BD-495D-AF73-229911695858}" srcOrd="1" destOrd="0" parTransId="{CA71E795-9671-4F1D-BD93-0279F48CB9CD}" sibTransId="{250D68C8-3AE3-4619-A382-CB9DF417768E}"/>
    <dgm:cxn modelId="{932B1E1B-7DD2-41E1-969B-98D07F4E928F}" type="presOf" srcId="{D48197D5-0EFA-4E1E-A193-11F65DD30676}" destId="{2F61C9CA-37D0-4DBA-8316-BB1E393D9024}" srcOrd="0" destOrd="0" presId="urn:microsoft.com/office/officeart/2005/8/layout/vList5"/>
    <dgm:cxn modelId="{D14F4D33-183B-4F81-BBAB-8F74C355DBCD}" srcId="{D48197D5-0EFA-4E1E-A193-11F65DD30676}" destId="{D2348E7A-94B2-4A25-BDB6-C356AA178911}" srcOrd="1" destOrd="0" parTransId="{0961ACC8-A45D-4C32-93A8-77E28642F718}" sibTransId="{4649360A-F544-4C20-9E39-49B6414C13BC}"/>
    <dgm:cxn modelId="{9CF22D31-6012-4A30-9374-BCC0CCD0D2BC}" srcId="{D48197D5-0EFA-4E1E-A193-11F65DD30676}" destId="{E10EB80D-44F7-416E-9A89-79CEA59844DA}" srcOrd="0" destOrd="0" parTransId="{6EF75B42-D1CA-4F5C-9F6D-10B324906940}" sibTransId="{E0FF6E8E-3347-474E-B815-36EE797653AA}"/>
    <dgm:cxn modelId="{F4A88313-890E-464A-A4DF-27D57AC06631}" type="presOf" srcId="{5DDCB295-E1BD-495D-AF73-229911695858}" destId="{33B78859-1CBF-4784-A33C-71C818C4BB56}" srcOrd="0" destOrd="0" presId="urn:microsoft.com/office/officeart/2005/8/layout/vList5"/>
    <dgm:cxn modelId="{73F595E6-127C-4E5E-9592-A9687797F29D}" type="presOf" srcId="{5B0E9113-41FA-42F2-A0F9-BCDB00AD583A}" destId="{B9B61C32-69EA-4671-9AA7-DEBE8AC21F0A}" srcOrd="0" destOrd="0" presId="urn:microsoft.com/office/officeart/2005/8/layout/vList5"/>
    <dgm:cxn modelId="{A669101D-8452-4004-BA30-E41B5C17D606}" type="presOf" srcId="{CE793CBE-B21B-4AA0-A5D8-71023B5BA580}" destId="{1F99C42D-21BB-48E7-AA69-D0F8C1178786}" srcOrd="0" destOrd="0" presId="urn:microsoft.com/office/officeart/2005/8/layout/vList5"/>
    <dgm:cxn modelId="{834572AF-8479-4344-B017-4D550C9EA8D6}" srcId="{5B0E9113-41FA-42F2-A0F9-BCDB00AD583A}" destId="{9684A2CF-E137-48F4-B3AF-015DCD23C548}" srcOrd="1" destOrd="0" parTransId="{A66217C2-4819-47B6-90A3-3455AF35A931}" sibTransId="{0533BBA4-0612-4A77-872C-A124E205871C}"/>
    <dgm:cxn modelId="{E49EACD9-8679-46C6-8B1E-3F7B5A7BB0C6}" srcId="{D5C87023-10BC-41E5-9DB8-A7D85B58C79B}" destId="{D48197D5-0EFA-4E1E-A193-11F65DD30676}" srcOrd="0" destOrd="0" parTransId="{B084DF00-4941-48F0-9952-F031B860E78F}" sibTransId="{AD4F0844-091A-4293-B5AD-05DD1FAC01F4}"/>
    <dgm:cxn modelId="{818ED0AB-E8EA-4BA9-932A-ACB568924BFF}" srcId="{5DDCB295-E1BD-495D-AF73-229911695858}" destId="{CE793CBE-B21B-4AA0-A5D8-71023B5BA580}" srcOrd="0" destOrd="0" parTransId="{E937FF23-8F7C-4694-B965-FAB0BEE6B86C}" sibTransId="{2498349D-E757-4BA0-91F9-8864E390D2C8}"/>
    <dgm:cxn modelId="{52CA58E3-5E56-4467-86F5-DFD90F1DF35E}" type="presOf" srcId="{E10EB80D-44F7-416E-9A89-79CEA59844DA}" destId="{132452A7-8232-4124-B19F-0590A2558129}" srcOrd="0" destOrd="0" presId="urn:microsoft.com/office/officeart/2005/8/layout/vList5"/>
    <dgm:cxn modelId="{3E65CDFE-82AC-4E13-81D2-E63F3187D492}" type="presOf" srcId="{9684A2CF-E137-48F4-B3AF-015DCD23C548}" destId="{930AC518-5C22-4060-B0AE-48AFA52A622A}" srcOrd="0" destOrd="1" presId="urn:microsoft.com/office/officeart/2005/8/layout/vList5"/>
    <dgm:cxn modelId="{DEB23CB2-3E94-46ED-B43C-594D54B44BD3}" srcId="{D5C87023-10BC-41E5-9DB8-A7D85B58C79B}" destId="{5B0E9113-41FA-42F2-A0F9-BCDB00AD583A}" srcOrd="2" destOrd="0" parTransId="{B5D56B38-6DE7-41EB-A4FE-559F85C45D4A}" sibTransId="{0089CC6B-C214-47FF-9A59-499ADAD16840}"/>
    <dgm:cxn modelId="{47495187-4E3D-48B0-AC97-6926C9D478D1}" srcId="{5B0E9113-41FA-42F2-A0F9-BCDB00AD583A}" destId="{815FB185-CAA9-4651-B9FF-0553EBCB8E6B}" srcOrd="0" destOrd="0" parTransId="{B97F9044-E0C8-47DE-8F27-6D77BB387B79}" sibTransId="{44BA25BE-2A30-458F-9F25-7A32E29E268D}"/>
    <dgm:cxn modelId="{49B0224D-DE74-45D5-8343-F40A5993EBDD}" type="presOf" srcId="{815FB185-CAA9-4651-B9FF-0553EBCB8E6B}" destId="{930AC518-5C22-4060-B0AE-48AFA52A622A}" srcOrd="0" destOrd="0" presId="urn:microsoft.com/office/officeart/2005/8/layout/vList5"/>
    <dgm:cxn modelId="{FDCA5803-C5E8-4BAB-9E23-8D3A019CD602}" type="presOf" srcId="{D5C87023-10BC-41E5-9DB8-A7D85B58C79B}" destId="{DDC94AE0-AA03-4CEB-8181-4EA2A93A97E1}" srcOrd="0" destOrd="0" presId="urn:microsoft.com/office/officeart/2005/8/layout/vList5"/>
    <dgm:cxn modelId="{8D04899A-6946-46CB-937C-76D9C13F276F}" type="presOf" srcId="{D2348E7A-94B2-4A25-BDB6-C356AA178911}" destId="{132452A7-8232-4124-B19F-0590A2558129}" srcOrd="0" destOrd="1" presId="urn:microsoft.com/office/officeart/2005/8/layout/vList5"/>
    <dgm:cxn modelId="{3B07D0EC-FABD-4303-B6C6-48993CF5D6A7}" type="presParOf" srcId="{DDC94AE0-AA03-4CEB-8181-4EA2A93A97E1}" destId="{D1998584-8DAC-475F-B4D9-01D948927CD3}" srcOrd="0" destOrd="0" presId="urn:microsoft.com/office/officeart/2005/8/layout/vList5"/>
    <dgm:cxn modelId="{622DFDC4-56CF-4579-9F33-A21EB0F8C67E}" type="presParOf" srcId="{D1998584-8DAC-475F-B4D9-01D948927CD3}" destId="{2F61C9CA-37D0-4DBA-8316-BB1E393D9024}" srcOrd="0" destOrd="0" presId="urn:microsoft.com/office/officeart/2005/8/layout/vList5"/>
    <dgm:cxn modelId="{38495AEF-429F-4EE6-BA84-C67439429C64}" type="presParOf" srcId="{D1998584-8DAC-475F-B4D9-01D948927CD3}" destId="{132452A7-8232-4124-B19F-0590A2558129}" srcOrd="1" destOrd="0" presId="urn:microsoft.com/office/officeart/2005/8/layout/vList5"/>
    <dgm:cxn modelId="{CD0FFE7F-E9C4-47F6-9E40-E1D513D5AB23}" type="presParOf" srcId="{DDC94AE0-AA03-4CEB-8181-4EA2A93A97E1}" destId="{8A81896F-95CC-4D9A-81C6-22C017F5DF81}" srcOrd="1" destOrd="0" presId="urn:microsoft.com/office/officeart/2005/8/layout/vList5"/>
    <dgm:cxn modelId="{24A8984B-1D48-4992-9B4A-5A5A685521AA}" type="presParOf" srcId="{DDC94AE0-AA03-4CEB-8181-4EA2A93A97E1}" destId="{EDB8E66F-5719-4B5E-A996-67067940B734}" srcOrd="2" destOrd="0" presId="urn:microsoft.com/office/officeart/2005/8/layout/vList5"/>
    <dgm:cxn modelId="{42B90FF8-E047-400F-BB36-7F1BA17813DB}" type="presParOf" srcId="{EDB8E66F-5719-4B5E-A996-67067940B734}" destId="{33B78859-1CBF-4784-A33C-71C818C4BB56}" srcOrd="0" destOrd="0" presId="urn:microsoft.com/office/officeart/2005/8/layout/vList5"/>
    <dgm:cxn modelId="{06D3AA18-1FE5-47E8-8A13-8FA9BDAB1CED}" type="presParOf" srcId="{EDB8E66F-5719-4B5E-A996-67067940B734}" destId="{1F99C42D-21BB-48E7-AA69-D0F8C1178786}" srcOrd="1" destOrd="0" presId="urn:microsoft.com/office/officeart/2005/8/layout/vList5"/>
    <dgm:cxn modelId="{0914AFBB-35EF-4078-9999-AE39CB6C2FE1}" type="presParOf" srcId="{DDC94AE0-AA03-4CEB-8181-4EA2A93A97E1}" destId="{67592AFB-1016-4FB3-8413-765E1BB3CCB5}" srcOrd="3" destOrd="0" presId="urn:microsoft.com/office/officeart/2005/8/layout/vList5"/>
    <dgm:cxn modelId="{C1DCA92A-43EE-4DCC-AB08-91D973AC5E81}" type="presParOf" srcId="{DDC94AE0-AA03-4CEB-8181-4EA2A93A97E1}" destId="{E2C8A379-E101-442D-A7D0-4FC272A41F9E}" srcOrd="4" destOrd="0" presId="urn:microsoft.com/office/officeart/2005/8/layout/vList5"/>
    <dgm:cxn modelId="{1619EE03-788A-4F11-A35C-9FBC9AFF764C}" type="presParOf" srcId="{E2C8A379-E101-442D-A7D0-4FC272A41F9E}" destId="{B9B61C32-69EA-4671-9AA7-DEBE8AC21F0A}" srcOrd="0" destOrd="0" presId="urn:microsoft.com/office/officeart/2005/8/layout/vList5"/>
    <dgm:cxn modelId="{2D50B888-A26F-470E-8FC6-0314A9F5ACA0}"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b="0" i="0" dirty="0"/>
            <a:t>12 000  руб.</a:t>
          </a:r>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r>
            <a:rPr lang="ru-RU" sz="1800" dirty="0">
              <a:solidFill>
                <a:schemeClr val="accent1"/>
              </a:solidFill>
              <a:latin typeface="Calibri" pitchFamily="34" charset="0"/>
              <a:ea typeface="Times New Roman"/>
              <a:cs typeface="Calibri" pitchFamily="34" charset="0"/>
            </a:rPr>
            <a:t>Вычет на ребенка-инвалида, предоставляемый родителям, опекунам, попечителям, приемным родителям, супругам родителей/приемных родителей</a:t>
          </a:r>
          <a:endParaRPr lang="ru-RU" sz="18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D2348E7A-94B2-4A25-BDB6-C356AA178911}">
      <dgm:prSet custT="1"/>
      <dgm:spPr/>
      <dgm:t>
        <a:bodyPr/>
        <a:lstStyle/>
        <a:p>
          <a:endParaRPr lang="ru-RU" sz="1600" b="0" i="0" dirty="0"/>
        </a:p>
      </dgm:t>
    </dgm:pt>
    <dgm:pt modelId="{0961ACC8-A45D-4C32-93A8-77E28642F718}" type="parTrans" cxnId="{D14F4D33-183B-4F81-BBAB-8F74C355DBCD}">
      <dgm:prSet/>
      <dgm:spPr/>
      <dgm:t>
        <a:bodyPr/>
        <a:lstStyle/>
        <a:p>
          <a:endParaRPr lang="ru-RU"/>
        </a:p>
      </dgm:t>
    </dgm:pt>
    <dgm:pt modelId="{4649360A-F544-4C20-9E39-49B6414C13BC}" type="sibTrans" cxnId="{D14F4D33-183B-4F81-BBAB-8F74C355DBCD}">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1">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1" custScaleY="85941">
        <dgm:presLayoutVars>
          <dgm:bulletEnabled val="1"/>
        </dgm:presLayoutVars>
      </dgm:prSet>
      <dgm:spPr/>
      <dgm:t>
        <a:bodyPr/>
        <a:lstStyle/>
        <a:p>
          <a:endParaRPr lang="ru-RU"/>
        </a:p>
      </dgm:t>
    </dgm:pt>
  </dgm:ptLst>
  <dgm:cxnLst>
    <dgm:cxn modelId="{85672BFD-EA73-4F6E-B075-A80CD706D0AB}" type="presOf" srcId="{D48197D5-0EFA-4E1E-A193-11F65DD30676}" destId="{2F61C9CA-37D0-4DBA-8316-BB1E393D9024}" srcOrd="0" destOrd="0" presId="urn:microsoft.com/office/officeart/2005/8/layout/vList5"/>
    <dgm:cxn modelId="{BA1E24BF-B15B-4234-9614-8816CFDDAE25}" type="presOf" srcId="{D2348E7A-94B2-4A25-BDB6-C356AA178911}" destId="{132452A7-8232-4124-B19F-0590A2558129}" srcOrd="0" destOrd="1" presId="urn:microsoft.com/office/officeart/2005/8/layout/vList5"/>
    <dgm:cxn modelId="{E49EACD9-8679-46C6-8B1E-3F7B5A7BB0C6}" srcId="{D5C87023-10BC-41E5-9DB8-A7D85B58C79B}" destId="{D48197D5-0EFA-4E1E-A193-11F65DD30676}" srcOrd="0" destOrd="0" parTransId="{B084DF00-4941-48F0-9952-F031B860E78F}" sibTransId="{AD4F0844-091A-4293-B5AD-05DD1FAC01F4}"/>
    <dgm:cxn modelId="{D14F4D33-183B-4F81-BBAB-8F74C355DBCD}" srcId="{D48197D5-0EFA-4E1E-A193-11F65DD30676}" destId="{D2348E7A-94B2-4A25-BDB6-C356AA178911}" srcOrd="1" destOrd="0" parTransId="{0961ACC8-A45D-4C32-93A8-77E28642F718}" sibTransId="{4649360A-F544-4C20-9E39-49B6414C13BC}"/>
    <dgm:cxn modelId="{329DB17B-49BC-465B-9FD2-01FA9E694749}" type="presOf" srcId="{E10EB80D-44F7-416E-9A89-79CEA59844DA}" destId="{132452A7-8232-4124-B19F-0590A2558129}" srcOrd="0" destOrd="0" presId="urn:microsoft.com/office/officeart/2005/8/layout/vList5"/>
    <dgm:cxn modelId="{5F045639-9FBD-45BE-A1A6-F8E2ABB54081}" type="presOf" srcId="{D5C87023-10BC-41E5-9DB8-A7D85B58C79B}" destId="{DDC94AE0-AA03-4CEB-8181-4EA2A93A97E1}" srcOrd="0" destOrd="0" presId="urn:microsoft.com/office/officeart/2005/8/layout/vList5"/>
    <dgm:cxn modelId="{9CF22D31-6012-4A30-9374-BCC0CCD0D2BC}" srcId="{D48197D5-0EFA-4E1E-A193-11F65DD30676}" destId="{E10EB80D-44F7-416E-9A89-79CEA59844DA}" srcOrd="0" destOrd="0" parTransId="{6EF75B42-D1CA-4F5C-9F6D-10B324906940}" sibTransId="{E0FF6E8E-3347-474E-B815-36EE797653AA}"/>
    <dgm:cxn modelId="{EC965845-3E10-4EF8-A7F7-53320B476664}" type="presParOf" srcId="{DDC94AE0-AA03-4CEB-8181-4EA2A93A97E1}" destId="{D1998584-8DAC-475F-B4D9-01D948927CD3}" srcOrd="0" destOrd="0" presId="urn:microsoft.com/office/officeart/2005/8/layout/vList5"/>
    <dgm:cxn modelId="{94F36F8E-6D0A-45AD-B784-26A935CAD8B0}" type="presParOf" srcId="{D1998584-8DAC-475F-B4D9-01D948927CD3}" destId="{2F61C9CA-37D0-4DBA-8316-BB1E393D9024}" srcOrd="0" destOrd="0" presId="urn:microsoft.com/office/officeart/2005/8/layout/vList5"/>
    <dgm:cxn modelId="{926715C0-6669-4125-8273-34BC9E8B2452}" type="presParOf" srcId="{D1998584-8DAC-475F-B4D9-01D948927CD3}" destId="{132452A7-8232-4124-B19F-0590A2558129}"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dirty="0"/>
            <a:t>Благотворительность</a:t>
          </a:r>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pPr algn="just"/>
          <a:r>
            <a:rPr lang="ru-RU" sz="1600" b="0" i="0" dirty="0">
              <a:solidFill>
                <a:schemeClr val="accent1"/>
              </a:solidFill>
            </a:rPr>
            <a:t>Социальный вычет предоставляется в сумме, направленной на благотворительные цели, но не может превышать 25% (в отдельных случаях законом субъекта РФ может быть увеличен до 30%) дохода, полученного за календарный год и подлежащего налогообложению.</a:t>
          </a:r>
          <a:endParaRPr lang="ru-RU" sz="16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b="0" i="0" dirty="0"/>
            <a:t>Лечение (ДМС) </a:t>
          </a:r>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pPr algn="just"/>
          <a:r>
            <a:rPr lang="ru-RU" sz="1600" b="0" i="0" dirty="0">
              <a:solidFill>
                <a:schemeClr val="accent1"/>
              </a:solidFill>
            </a:rPr>
            <a:t>Социальный вычет на лечение предоставляется в размере фактических расходов, но в пределах 150 000 руб. за календарный год. Указанная сумма является общей для всех видов социальных вычетов (за исключением вычета на пожертвования и вычетов в размере расходов на обучение детей и на дорогостоящее лечение). В случае оплаты дорогостоящего лечения размер вычета не ограничен (ст. 216, </a:t>
          </a:r>
          <a:r>
            <a:rPr lang="ru-RU" sz="1600" b="0" i="0" dirty="0" err="1">
              <a:solidFill>
                <a:schemeClr val="accent1"/>
              </a:solidFill>
            </a:rPr>
            <a:t>абз</a:t>
          </a:r>
          <a:r>
            <a:rPr lang="ru-RU" sz="1600" b="0" i="0" dirty="0">
              <a:solidFill>
                <a:schemeClr val="accent1"/>
              </a:solidFill>
            </a:rPr>
            <a:t>. 3, 4 </a:t>
          </a:r>
          <a:r>
            <a:rPr lang="ru-RU" sz="1600" b="0" i="0" dirty="0" err="1">
              <a:solidFill>
                <a:schemeClr val="accent1"/>
              </a:solidFill>
            </a:rPr>
            <a:t>пп</a:t>
          </a:r>
          <a:r>
            <a:rPr lang="ru-RU" sz="1600" b="0" i="0" dirty="0">
              <a:solidFill>
                <a:schemeClr val="accent1"/>
              </a:solidFill>
            </a:rPr>
            <a:t>. 3 п. 1, </a:t>
          </a:r>
          <a:r>
            <a:rPr lang="ru-RU" sz="1600" b="0" i="0" dirty="0" err="1">
              <a:solidFill>
                <a:schemeClr val="accent1"/>
              </a:solidFill>
            </a:rPr>
            <a:t>абз</a:t>
          </a:r>
          <a:r>
            <a:rPr lang="ru-RU" sz="1600" b="0" i="0" dirty="0">
              <a:solidFill>
                <a:schemeClr val="accent1"/>
              </a:solidFill>
            </a:rPr>
            <a:t>. 7 п. 2 ст. 219 НК РФ).</a:t>
          </a:r>
          <a:endParaRPr lang="ru-RU" sz="16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dirty="0"/>
            <a:t>Обучение. </a:t>
          </a:r>
        </a:p>
        <a:p>
          <a:r>
            <a:rPr lang="ru-RU" sz="2000" dirty="0"/>
            <a:t>С 2024 добавили вычет на обучение супруга</a:t>
          </a:r>
        </a:p>
        <a:p>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815FB185-CAA9-4651-B9FF-0553EBCB8E6B}">
      <dgm:prSet phldrT="[Текст]" custT="1"/>
      <dgm:spPr/>
      <dgm:t>
        <a:bodyPr/>
        <a:lstStyle/>
        <a:p>
          <a:pPr algn="just"/>
          <a:r>
            <a:rPr lang="ru-RU" sz="1600" b="0" i="0" dirty="0">
              <a:solidFill>
                <a:schemeClr val="accent1"/>
              </a:solidFill>
            </a:rPr>
            <a:t>В случае оплаты своего обучения либо обучения своих братьев и сестер вычет можно получить в размере фактических расходов, но не более 150 000 руб. за год. Причем эта максимальная сумма является общей для всех видов социальных вычетов (за исключением вычетов в размере расходов на обучение детей и на дорогостоящее лечение).</a:t>
          </a:r>
          <a:endParaRPr lang="ru-RU" sz="1600" dirty="0">
            <a:solidFill>
              <a:schemeClr val="accent1"/>
            </a:solidFill>
          </a:endParaRPr>
        </a:p>
      </dgm:t>
    </dgm:pt>
    <dgm:pt modelId="{B97F9044-E0C8-47DE-8F27-6D77BB387B79}" type="parTrans" cxnId="{47495187-4E3D-48B0-AC97-6926C9D478D1}">
      <dgm:prSet/>
      <dgm:spPr/>
      <dgm:t>
        <a:bodyPr/>
        <a:lstStyle/>
        <a:p>
          <a:endParaRPr lang="ru-RU"/>
        </a:p>
      </dgm:t>
    </dgm:pt>
    <dgm:pt modelId="{44BA25BE-2A30-458F-9F25-7A32E29E268D}" type="sibTrans" cxnId="{47495187-4E3D-48B0-AC97-6926C9D478D1}">
      <dgm:prSet/>
      <dgm:spPr/>
      <dgm:t>
        <a:bodyPr/>
        <a:lstStyle/>
        <a:p>
          <a:endParaRPr lang="ru-RU"/>
        </a:p>
      </dgm:t>
    </dgm:pt>
    <dgm:pt modelId="{4CA27D65-6DD9-402F-B67A-41D5C6067F75}">
      <dgm:prSet custT="1"/>
      <dgm:spPr/>
      <dgm:t>
        <a:bodyPr/>
        <a:lstStyle/>
        <a:p>
          <a:pPr algn="just"/>
          <a:endParaRPr lang="ru-RU" sz="1200" b="0" i="0" dirty="0"/>
        </a:p>
      </dgm:t>
    </dgm:pt>
    <dgm:pt modelId="{14F804C3-E8DE-4144-8BF5-EBF71024EF79}" type="parTrans" cxnId="{183F8425-AA92-48C0-B5C3-9E128443527C}">
      <dgm:prSet/>
      <dgm:spPr/>
      <dgm:t>
        <a:bodyPr/>
        <a:lstStyle/>
        <a:p>
          <a:endParaRPr lang="ru-RU"/>
        </a:p>
      </dgm:t>
    </dgm:pt>
    <dgm:pt modelId="{5FB4F6B3-9083-4592-9DB4-C03B6016BBE5}" type="sibTrans" cxnId="{183F8425-AA92-48C0-B5C3-9E128443527C}">
      <dgm:prSet/>
      <dgm:spPr/>
      <dgm:t>
        <a:bodyPr/>
        <a:lstStyle/>
        <a:p>
          <a:endParaRPr lang="ru-RU"/>
        </a:p>
      </dgm:t>
    </dgm:pt>
    <dgm:pt modelId="{DA5FBB7A-6EE7-40AB-BB3B-0E76827A702B}">
      <dgm:prSet custT="1"/>
      <dgm:spPr/>
      <dgm:t>
        <a:bodyPr/>
        <a:lstStyle/>
        <a:p>
          <a:pPr algn="l"/>
          <a:endParaRPr lang="ru-RU" sz="1200" b="0" i="0" dirty="0"/>
        </a:p>
      </dgm:t>
    </dgm:pt>
    <dgm:pt modelId="{D893DC1E-A6D2-45B3-A8DE-71CC28C7E4FE}" type="parTrans" cxnId="{F692BB7E-6DA6-4863-B3D5-EDDE3F297119}">
      <dgm:prSet/>
      <dgm:spPr/>
      <dgm:t>
        <a:bodyPr/>
        <a:lstStyle/>
        <a:p>
          <a:endParaRPr lang="ru-RU"/>
        </a:p>
      </dgm:t>
    </dgm:pt>
    <dgm:pt modelId="{BB62A6E1-4A98-41B2-9927-63DBECC07E6F}" type="sibTrans" cxnId="{F692BB7E-6DA6-4863-B3D5-EDDE3F297119}">
      <dgm:prSet/>
      <dgm:spPr/>
      <dgm:t>
        <a:bodyPr/>
        <a:lstStyle/>
        <a:p>
          <a:endParaRPr lang="ru-RU"/>
        </a:p>
      </dgm:t>
    </dgm:pt>
    <dgm:pt modelId="{B9BD3D24-EFAE-49AF-BC86-9EC12F719313}">
      <dgm:prSet custT="1"/>
      <dgm:spPr/>
      <dgm:t>
        <a:bodyPr/>
        <a:lstStyle/>
        <a:p>
          <a:pPr algn="just"/>
          <a:r>
            <a:rPr lang="ru-RU" sz="1600" b="0" i="0" dirty="0">
              <a:solidFill>
                <a:schemeClr val="accent1"/>
              </a:solidFill>
            </a:rPr>
            <a:t>Размер вычета при оплате обучения своих детей ограничен суммой 110 000 руб.  за год на каждого ребенка в общей сумме на обоих родителей (пп. 2 п. 1, абз. 7 п. 2 ст. 219 НК РФ).</a:t>
          </a:r>
        </a:p>
      </dgm:t>
    </dgm:pt>
    <dgm:pt modelId="{2B3696F2-1D00-4A2F-A36C-1B4C3B9F65F4}" type="parTrans" cxnId="{725CA522-D7D7-4066-966A-FFD3CA5E7DE4}">
      <dgm:prSet/>
      <dgm:spPr/>
      <dgm:t>
        <a:bodyPr/>
        <a:lstStyle/>
        <a:p>
          <a:endParaRPr lang="ru-RU"/>
        </a:p>
      </dgm:t>
    </dgm:pt>
    <dgm:pt modelId="{086170EE-CB27-41BF-B46A-0B8550544F1E}" type="sibTrans" cxnId="{725CA522-D7D7-4066-966A-FFD3CA5E7DE4}">
      <dgm:prSet/>
      <dgm:spPr/>
      <dgm:t>
        <a:bodyPr/>
        <a:lstStyle/>
        <a:p>
          <a:endParaRPr lang="ru-RU"/>
        </a:p>
      </dgm:t>
    </dgm:pt>
    <dgm:pt modelId="{63A9445A-7257-44B4-A475-6F0147E514DE}">
      <dgm:prSet custT="1"/>
      <dgm:spPr/>
      <dgm:t>
        <a:bodyPr/>
        <a:lstStyle/>
        <a:p>
          <a:pPr algn="just"/>
          <a:endParaRPr lang="ru-RU" sz="1200" b="0" i="0" dirty="0"/>
        </a:p>
      </dgm:t>
    </dgm:pt>
    <dgm:pt modelId="{8ACE2928-EBB2-4EBD-9036-5A0EF566999E}" type="parTrans" cxnId="{F6C22699-E88D-417D-BFE5-9659A7E6AF4F}">
      <dgm:prSet/>
      <dgm:spPr/>
      <dgm:t>
        <a:bodyPr/>
        <a:lstStyle/>
        <a:p>
          <a:endParaRPr lang="ru-RU"/>
        </a:p>
      </dgm:t>
    </dgm:pt>
    <dgm:pt modelId="{2DA9F27D-D7E5-4ED8-8ABC-1F27D297CBE6}" type="sibTrans" cxnId="{F6C22699-E88D-417D-BFE5-9659A7E6AF4F}">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94962">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126337">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139252">
        <dgm:presLayoutVars>
          <dgm:bulletEnabled val="1"/>
        </dgm:presLayoutVars>
      </dgm:prSet>
      <dgm:spPr/>
      <dgm:t>
        <a:bodyPr/>
        <a:lstStyle/>
        <a:p>
          <a:endParaRPr lang="ru-RU"/>
        </a:p>
      </dgm:t>
    </dgm:pt>
  </dgm:ptLst>
  <dgm:cxnLst>
    <dgm:cxn modelId="{5E0A4AF1-320C-4A8E-94E6-F5433B3ECE72}" type="presOf" srcId="{D48197D5-0EFA-4E1E-A193-11F65DD30676}" destId="{2F61C9CA-37D0-4DBA-8316-BB1E393D9024}" srcOrd="0" destOrd="0" presId="urn:microsoft.com/office/officeart/2005/8/layout/vList5"/>
    <dgm:cxn modelId="{900B4279-1036-484D-8FFC-2EBCCAE9816B}" type="presOf" srcId="{4CA27D65-6DD9-402F-B67A-41D5C6067F75}" destId="{132452A7-8232-4124-B19F-0590A2558129}" srcOrd="0" destOrd="1" presId="urn:microsoft.com/office/officeart/2005/8/layout/vList5"/>
    <dgm:cxn modelId="{703B9038-B79D-47D4-9415-6C4068418557}" type="presOf" srcId="{5DDCB295-E1BD-495D-AF73-229911695858}" destId="{33B78859-1CBF-4784-A33C-71C818C4BB56}" srcOrd="0" destOrd="0" presId="urn:microsoft.com/office/officeart/2005/8/layout/vList5"/>
    <dgm:cxn modelId="{183F8425-AA92-48C0-B5C3-9E128443527C}" srcId="{D48197D5-0EFA-4E1E-A193-11F65DD30676}" destId="{4CA27D65-6DD9-402F-B67A-41D5C6067F75}" srcOrd="1" destOrd="0" parTransId="{14F804C3-E8DE-4144-8BF5-EBF71024EF79}" sibTransId="{5FB4F6B3-9083-4592-9DB4-C03B6016BBE5}"/>
    <dgm:cxn modelId="{F6C22699-E88D-417D-BFE5-9659A7E6AF4F}" srcId="{5B0E9113-41FA-42F2-A0F9-BCDB00AD583A}" destId="{63A9445A-7257-44B4-A475-6F0147E514DE}" srcOrd="2" destOrd="0" parTransId="{8ACE2928-EBB2-4EBD-9036-5A0EF566999E}" sibTransId="{2DA9F27D-D7E5-4ED8-8ABC-1F27D297CBE6}"/>
    <dgm:cxn modelId="{ECFA0104-7C9C-4CA8-8D69-08D40FC6BD67}" type="presOf" srcId="{63A9445A-7257-44B4-A475-6F0147E514DE}" destId="{930AC518-5C22-4060-B0AE-48AFA52A622A}" srcOrd="0" destOrd="2"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9CF22D31-6012-4A30-9374-BCC0CCD0D2BC}" srcId="{D48197D5-0EFA-4E1E-A193-11F65DD30676}" destId="{E10EB80D-44F7-416E-9A89-79CEA59844DA}" srcOrd="0" destOrd="0" parTransId="{6EF75B42-D1CA-4F5C-9F6D-10B324906940}" sibTransId="{E0FF6E8E-3347-474E-B815-36EE797653AA}"/>
    <dgm:cxn modelId="{EA19CDA5-C21E-45D4-A6C5-2DD28DF5E353}" type="presOf" srcId="{D5C87023-10BC-41E5-9DB8-A7D85B58C79B}" destId="{DDC94AE0-AA03-4CEB-8181-4EA2A93A97E1}" srcOrd="0" destOrd="0" presId="urn:microsoft.com/office/officeart/2005/8/layout/vList5"/>
    <dgm:cxn modelId="{62225BCC-7D23-46E2-8FC1-92EF544FAD99}" type="presOf" srcId="{E10EB80D-44F7-416E-9A89-79CEA59844DA}" destId="{132452A7-8232-4124-B19F-0590A2558129}" srcOrd="0" destOrd="0" presId="urn:microsoft.com/office/officeart/2005/8/layout/vList5"/>
    <dgm:cxn modelId="{A3979276-522F-46A6-8B03-C9FAD351595A}" type="presOf" srcId="{B9BD3D24-EFAE-49AF-BC86-9EC12F719313}" destId="{930AC518-5C22-4060-B0AE-48AFA52A622A}" srcOrd="0" destOrd="1" presId="urn:microsoft.com/office/officeart/2005/8/layout/vList5"/>
    <dgm:cxn modelId="{E49EACD9-8679-46C6-8B1E-3F7B5A7BB0C6}" srcId="{D5C87023-10BC-41E5-9DB8-A7D85B58C79B}" destId="{D48197D5-0EFA-4E1E-A193-11F65DD30676}" srcOrd="0" destOrd="0" parTransId="{B084DF00-4941-48F0-9952-F031B860E78F}" sibTransId="{AD4F0844-091A-4293-B5AD-05DD1FAC01F4}"/>
    <dgm:cxn modelId="{818ED0AB-E8EA-4BA9-932A-ACB568924BFF}" srcId="{5DDCB295-E1BD-495D-AF73-229911695858}" destId="{CE793CBE-B21B-4AA0-A5D8-71023B5BA580}" srcOrd="0" destOrd="0" parTransId="{E937FF23-8F7C-4694-B965-FAB0BEE6B86C}" sibTransId="{2498349D-E757-4BA0-91F9-8864E390D2C8}"/>
    <dgm:cxn modelId="{95BAF97E-ED16-48BC-95AD-6A5F9EE68DA7}" type="presOf" srcId="{CE793CBE-B21B-4AA0-A5D8-71023B5BA580}" destId="{1F99C42D-21BB-48E7-AA69-D0F8C1178786}" srcOrd="0" destOrd="0" presId="urn:microsoft.com/office/officeart/2005/8/layout/vList5"/>
    <dgm:cxn modelId="{DEB23CB2-3E94-46ED-B43C-594D54B44BD3}" srcId="{D5C87023-10BC-41E5-9DB8-A7D85B58C79B}" destId="{5B0E9113-41FA-42F2-A0F9-BCDB00AD583A}" srcOrd="2" destOrd="0" parTransId="{B5D56B38-6DE7-41EB-A4FE-559F85C45D4A}" sibTransId="{0089CC6B-C214-47FF-9A59-499ADAD16840}"/>
    <dgm:cxn modelId="{F692BB7E-6DA6-4863-B3D5-EDDE3F297119}" srcId="{5DDCB295-E1BD-495D-AF73-229911695858}" destId="{DA5FBB7A-6EE7-40AB-BB3B-0E76827A702B}" srcOrd="1" destOrd="0" parTransId="{D893DC1E-A6D2-45B3-A8DE-71CC28C7E4FE}" sibTransId="{BB62A6E1-4A98-41B2-9927-63DBECC07E6F}"/>
    <dgm:cxn modelId="{47495187-4E3D-48B0-AC97-6926C9D478D1}" srcId="{5B0E9113-41FA-42F2-A0F9-BCDB00AD583A}" destId="{815FB185-CAA9-4651-B9FF-0553EBCB8E6B}" srcOrd="0" destOrd="0" parTransId="{B97F9044-E0C8-47DE-8F27-6D77BB387B79}" sibTransId="{44BA25BE-2A30-458F-9F25-7A32E29E268D}"/>
    <dgm:cxn modelId="{40212F24-74C5-40A1-A137-BD5973135915}" type="presOf" srcId="{815FB185-CAA9-4651-B9FF-0553EBCB8E6B}" destId="{930AC518-5C22-4060-B0AE-48AFA52A622A}" srcOrd="0" destOrd="0" presId="urn:microsoft.com/office/officeart/2005/8/layout/vList5"/>
    <dgm:cxn modelId="{91FBD52E-00FE-4F1B-9502-D45FC9E898DD}" type="presOf" srcId="{5B0E9113-41FA-42F2-A0F9-BCDB00AD583A}" destId="{B9B61C32-69EA-4671-9AA7-DEBE8AC21F0A}" srcOrd="0" destOrd="0" presId="urn:microsoft.com/office/officeart/2005/8/layout/vList5"/>
    <dgm:cxn modelId="{2286429A-561A-4D3E-BB96-B0EBCAFEFDB2}" type="presOf" srcId="{DA5FBB7A-6EE7-40AB-BB3B-0E76827A702B}" destId="{1F99C42D-21BB-48E7-AA69-D0F8C1178786}" srcOrd="0" destOrd="1" presId="urn:microsoft.com/office/officeart/2005/8/layout/vList5"/>
    <dgm:cxn modelId="{725CA522-D7D7-4066-966A-FFD3CA5E7DE4}" srcId="{5B0E9113-41FA-42F2-A0F9-BCDB00AD583A}" destId="{B9BD3D24-EFAE-49AF-BC86-9EC12F719313}" srcOrd="1" destOrd="0" parTransId="{2B3696F2-1D00-4A2F-A36C-1B4C3B9F65F4}" sibTransId="{086170EE-CB27-41BF-B46A-0B8550544F1E}"/>
    <dgm:cxn modelId="{3390E8E2-FF2E-4E8F-BDE8-B7D94F438440}" type="presParOf" srcId="{DDC94AE0-AA03-4CEB-8181-4EA2A93A97E1}" destId="{D1998584-8DAC-475F-B4D9-01D948927CD3}" srcOrd="0" destOrd="0" presId="urn:microsoft.com/office/officeart/2005/8/layout/vList5"/>
    <dgm:cxn modelId="{4513376E-BE64-4683-BC95-A04F603E0433}" type="presParOf" srcId="{D1998584-8DAC-475F-B4D9-01D948927CD3}" destId="{2F61C9CA-37D0-4DBA-8316-BB1E393D9024}" srcOrd="0" destOrd="0" presId="urn:microsoft.com/office/officeart/2005/8/layout/vList5"/>
    <dgm:cxn modelId="{8AAEA10F-355E-408A-937F-676A5007641C}" type="presParOf" srcId="{D1998584-8DAC-475F-B4D9-01D948927CD3}" destId="{132452A7-8232-4124-B19F-0590A2558129}" srcOrd="1" destOrd="0" presId="urn:microsoft.com/office/officeart/2005/8/layout/vList5"/>
    <dgm:cxn modelId="{5E2996CF-E01B-4659-9A68-10810D07BE9C}" type="presParOf" srcId="{DDC94AE0-AA03-4CEB-8181-4EA2A93A97E1}" destId="{8A81896F-95CC-4D9A-81C6-22C017F5DF81}" srcOrd="1" destOrd="0" presId="urn:microsoft.com/office/officeart/2005/8/layout/vList5"/>
    <dgm:cxn modelId="{0C78464C-6B38-4A83-BFF7-C9AE78C4BA51}" type="presParOf" srcId="{DDC94AE0-AA03-4CEB-8181-4EA2A93A97E1}" destId="{EDB8E66F-5719-4B5E-A996-67067940B734}" srcOrd="2" destOrd="0" presId="urn:microsoft.com/office/officeart/2005/8/layout/vList5"/>
    <dgm:cxn modelId="{38E39D5A-00A5-4F4A-824F-00EEA777EADA}" type="presParOf" srcId="{EDB8E66F-5719-4B5E-A996-67067940B734}" destId="{33B78859-1CBF-4784-A33C-71C818C4BB56}" srcOrd="0" destOrd="0" presId="urn:microsoft.com/office/officeart/2005/8/layout/vList5"/>
    <dgm:cxn modelId="{B2B22A70-F146-4628-8609-588C208F8C89}" type="presParOf" srcId="{EDB8E66F-5719-4B5E-A996-67067940B734}" destId="{1F99C42D-21BB-48E7-AA69-D0F8C1178786}" srcOrd="1" destOrd="0" presId="urn:microsoft.com/office/officeart/2005/8/layout/vList5"/>
    <dgm:cxn modelId="{8E3A55D2-F689-4595-AFB2-70B79ADAD575}" type="presParOf" srcId="{DDC94AE0-AA03-4CEB-8181-4EA2A93A97E1}" destId="{67592AFB-1016-4FB3-8413-765E1BB3CCB5}" srcOrd="3" destOrd="0" presId="urn:microsoft.com/office/officeart/2005/8/layout/vList5"/>
    <dgm:cxn modelId="{293D2123-2F7C-42D7-B7FD-5B2D349C4B05}" type="presParOf" srcId="{DDC94AE0-AA03-4CEB-8181-4EA2A93A97E1}" destId="{E2C8A379-E101-442D-A7D0-4FC272A41F9E}" srcOrd="4" destOrd="0" presId="urn:microsoft.com/office/officeart/2005/8/layout/vList5"/>
    <dgm:cxn modelId="{91087016-18AE-40AF-AA55-2CB628664C87}" type="presParOf" srcId="{E2C8A379-E101-442D-A7D0-4FC272A41F9E}" destId="{B9B61C32-69EA-4671-9AA7-DEBE8AC21F0A}" srcOrd="0" destOrd="0" presId="urn:microsoft.com/office/officeart/2005/8/layout/vList5"/>
    <dgm:cxn modelId="{817FE85D-2CB6-4890-9696-467FDC7ABD14}"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dirty="0"/>
            <a:t>Фитнес (в отношении доходов, полученных начиная с 01.01.2022)</a:t>
          </a:r>
        </a:p>
        <a:p>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pPr algn="just"/>
          <a:r>
            <a:rPr lang="ru-RU" sz="1600" b="0" i="0" dirty="0">
              <a:solidFill>
                <a:schemeClr val="accent1"/>
              </a:solidFill>
            </a:rPr>
            <a:t>Предельный размер вычета не должен превышать 150 тыс. </a:t>
          </a:r>
          <a:r>
            <a:rPr lang="ru-RU" sz="1600" b="0" i="0" dirty="0" err="1">
              <a:solidFill>
                <a:schemeClr val="accent1"/>
              </a:solidFill>
            </a:rPr>
            <a:t>руб</a:t>
          </a:r>
          <a:r>
            <a:rPr lang="ru-RU" sz="1600" b="0" i="0" dirty="0">
              <a:solidFill>
                <a:schemeClr val="accent1"/>
              </a:solidFill>
            </a:rPr>
            <a:t> за год в совокупности с другими социальными налоговыми вычетами (</a:t>
          </a:r>
          <a:r>
            <a:rPr lang="ru-RU" sz="1600" b="0" i="0" dirty="0" err="1">
              <a:solidFill>
                <a:schemeClr val="accent1"/>
              </a:solidFill>
            </a:rPr>
            <a:t>абз</a:t>
          </a:r>
          <a:r>
            <a:rPr lang="ru-RU" sz="1600" b="0" i="0" dirty="0">
              <a:solidFill>
                <a:schemeClr val="accent1"/>
              </a:solidFill>
            </a:rPr>
            <a:t>. 2 </a:t>
          </a:r>
          <a:r>
            <a:rPr lang="ru-RU" sz="1600" b="0" i="0" dirty="0" err="1">
              <a:solidFill>
                <a:schemeClr val="accent1"/>
              </a:solidFill>
            </a:rPr>
            <a:t>пп</a:t>
          </a:r>
          <a:r>
            <a:rPr lang="ru-RU" sz="1600" b="0" i="0" dirty="0">
              <a:solidFill>
                <a:schemeClr val="accent1"/>
              </a:solidFill>
            </a:rPr>
            <a:t>. 7 п. 1, п. 2 ст. 219 НК РФ; Информация ФНС России).</a:t>
          </a:r>
          <a:endParaRPr lang="ru-RU" sz="16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b="0" i="0" dirty="0"/>
            <a:t>Негосударственное пенсионное обеспечение, добровольное пенсионное страхование и добровольное страхование жизни</a:t>
          </a:r>
        </a:p>
        <a:p>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pPr algn="just"/>
          <a:r>
            <a:rPr lang="ru-RU" sz="1600" b="0" i="0" dirty="0">
              <a:solidFill>
                <a:schemeClr val="accent1"/>
              </a:solidFill>
            </a:rPr>
            <a:t>Размер социального вычета ограничен. Он предоставляется в сумме фактически произведенных расходов, но не более 150 000 руб. за год в совокупности с другими социальными вычетами (за исключением вычетов по расходам на обучение детей налогоплательщика и расходов на дорогостоящее лечение) (ст. 216, </a:t>
          </a:r>
          <a:r>
            <a:rPr lang="ru-RU" sz="1600" b="0" i="0" dirty="0" err="1">
              <a:solidFill>
                <a:schemeClr val="accent1"/>
              </a:solidFill>
            </a:rPr>
            <a:t>абз</a:t>
          </a:r>
          <a:r>
            <a:rPr lang="ru-RU" sz="1600" b="0" i="0" dirty="0">
              <a:solidFill>
                <a:schemeClr val="accent1"/>
              </a:solidFill>
            </a:rPr>
            <a:t>. 7 п. 2 ст. 219 НК РФ).</a:t>
          </a:r>
          <a:endParaRPr lang="ru-RU" sz="16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dirty="0"/>
            <a:t>Уплата дополнительных страховых взносов на накопительную пенсию.</a:t>
          </a:r>
        </a:p>
        <a:p>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D3510901-1637-4445-BA05-8E1D570F55D7}">
      <dgm:prSet custT="1"/>
      <dgm:spPr/>
      <dgm:t>
        <a:bodyPr/>
        <a:lstStyle/>
        <a:p>
          <a:pPr algn="l"/>
          <a:endParaRPr lang="ru-RU" sz="1600" b="0" i="0" dirty="0"/>
        </a:p>
      </dgm:t>
    </dgm:pt>
    <dgm:pt modelId="{A9A39B4C-197A-454B-B750-8E6E373D97A8}" type="parTrans" cxnId="{CA35CADA-D287-4196-B655-601D3B5440F1}">
      <dgm:prSet/>
      <dgm:spPr/>
      <dgm:t>
        <a:bodyPr/>
        <a:lstStyle/>
        <a:p>
          <a:endParaRPr lang="ru-RU"/>
        </a:p>
      </dgm:t>
    </dgm:pt>
    <dgm:pt modelId="{014C6F5A-3224-44A5-A104-2946EA29A5B7}" type="sibTrans" cxnId="{CA35CADA-D287-4196-B655-601D3B5440F1}">
      <dgm:prSet/>
      <dgm:spPr/>
      <dgm:t>
        <a:bodyPr/>
        <a:lstStyle/>
        <a:p>
          <a:endParaRPr lang="ru-RU"/>
        </a:p>
      </dgm:t>
    </dgm:pt>
    <dgm:pt modelId="{16A2CC24-76A6-4085-98C9-BC4BEAE5B1BA}">
      <dgm:prSet custT="1"/>
      <dgm:spPr/>
      <dgm:t>
        <a:bodyPr/>
        <a:lstStyle/>
        <a:p>
          <a:pPr algn="l"/>
          <a:endParaRPr lang="ru-RU" sz="1200" b="0" i="0" dirty="0"/>
        </a:p>
      </dgm:t>
    </dgm:pt>
    <dgm:pt modelId="{6CF2F25B-D1AF-4F70-BA9B-17A5C3F63920}" type="parTrans" cxnId="{5FDE2C04-A717-44FE-834B-2284875EBAB9}">
      <dgm:prSet/>
      <dgm:spPr/>
      <dgm:t>
        <a:bodyPr/>
        <a:lstStyle/>
        <a:p>
          <a:endParaRPr lang="ru-RU"/>
        </a:p>
      </dgm:t>
    </dgm:pt>
    <dgm:pt modelId="{3CFECA7D-39DB-48D0-94DE-B7CB74C2D21E}" type="sibTrans" cxnId="{5FDE2C04-A717-44FE-834B-2284875EBAB9}">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2" custScaleY="132923">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2" custScaleY="146378" custLinFactNeighborX="2214" custLinFactNeighborY="54683">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Lst>
  <dgm:cxnLst>
    <dgm:cxn modelId="{090591A7-81C6-455D-A40A-848190508FDF}" type="presOf" srcId="{5B0E9113-41FA-42F2-A0F9-BCDB00AD583A}" destId="{B9B61C32-69EA-4671-9AA7-DEBE8AC21F0A}" srcOrd="0" destOrd="0"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9CF22D31-6012-4A30-9374-BCC0CCD0D2BC}" srcId="{D48197D5-0EFA-4E1E-A193-11F65DD30676}" destId="{E10EB80D-44F7-416E-9A89-79CEA59844DA}" srcOrd="0" destOrd="0" parTransId="{6EF75B42-D1CA-4F5C-9F6D-10B324906940}" sibTransId="{E0FF6E8E-3347-474E-B815-36EE797653AA}"/>
    <dgm:cxn modelId="{5FDE2C04-A717-44FE-834B-2284875EBAB9}" srcId="{5DDCB295-E1BD-495D-AF73-229911695858}" destId="{16A2CC24-76A6-4085-98C9-BC4BEAE5B1BA}" srcOrd="1" destOrd="0" parTransId="{6CF2F25B-D1AF-4F70-BA9B-17A5C3F63920}" sibTransId="{3CFECA7D-39DB-48D0-94DE-B7CB74C2D21E}"/>
    <dgm:cxn modelId="{C07C1101-38D9-47A2-A912-DEB4B7720E08}" type="presOf" srcId="{5DDCB295-E1BD-495D-AF73-229911695858}" destId="{33B78859-1CBF-4784-A33C-71C818C4BB56}" srcOrd="0" destOrd="0" presId="urn:microsoft.com/office/officeart/2005/8/layout/vList5"/>
    <dgm:cxn modelId="{E49EACD9-8679-46C6-8B1E-3F7B5A7BB0C6}" srcId="{D5C87023-10BC-41E5-9DB8-A7D85B58C79B}" destId="{D48197D5-0EFA-4E1E-A193-11F65DD30676}" srcOrd="0" destOrd="0" parTransId="{B084DF00-4941-48F0-9952-F031B860E78F}" sibTransId="{AD4F0844-091A-4293-B5AD-05DD1FAC01F4}"/>
    <dgm:cxn modelId="{818ED0AB-E8EA-4BA9-932A-ACB568924BFF}" srcId="{5DDCB295-E1BD-495D-AF73-229911695858}" destId="{CE793CBE-B21B-4AA0-A5D8-71023B5BA580}" srcOrd="0" destOrd="0" parTransId="{E937FF23-8F7C-4694-B965-FAB0BEE6B86C}" sibTransId="{2498349D-E757-4BA0-91F9-8864E390D2C8}"/>
    <dgm:cxn modelId="{84706417-DD5A-4753-AEE4-4E7BCEAC8279}" type="presOf" srcId="{16A2CC24-76A6-4085-98C9-BC4BEAE5B1BA}" destId="{1F99C42D-21BB-48E7-AA69-D0F8C1178786}" srcOrd="0" destOrd="1" presId="urn:microsoft.com/office/officeart/2005/8/layout/vList5"/>
    <dgm:cxn modelId="{CA35CADA-D287-4196-B655-601D3B5440F1}" srcId="{D48197D5-0EFA-4E1E-A193-11F65DD30676}" destId="{D3510901-1637-4445-BA05-8E1D570F55D7}" srcOrd="1" destOrd="0" parTransId="{A9A39B4C-197A-454B-B750-8E6E373D97A8}" sibTransId="{014C6F5A-3224-44A5-A104-2946EA29A5B7}"/>
    <dgm:cxn modelId="{4E157FA8-058F-49B9-9930-02257AB7370F}" type="presOf" srcId="{D5C87023-10BC-41E5-9DB8-A7D85B58C79B}" destId="{DDC94AE0-AA03-4CEB-8181-4EA2A93A97E1}" srcOrd="0" destOrd="0" presId="urn:microsoft.com/office/officeart/2005/8/layout/vList5"/>
    <dgm:cxn modelId="{8B27799F-CBB7-4A68-9A59-7E95D6F4A359}" type="presOf" srcId="{D3510901-1637-4445-BA05-8E1D570F55D7}" destId="{132452A7-8232-4124-B19F-0590A2558129}" srcOrd="0" destOrd="1" presId="urn:microsoft.com/office/officeart/2005/8/layout/vList5"/>
    <dgm:cxn modelId="{43A05AB5-65F5-4EA4-B421-06E807B20F62}" type="presOf" srcId="{CE793CBE-B21B-4AA0-A5D8-71023B5BA580}" destId="{1F99C42D-21BB-48E7-AA69-D0F8C1178786}" srcOrd="0" destOrd="0" presId="urn:microsoft.com/office/officeart/2005/8/layout/vList5"/>
    <dgm:cxn modelId="{DEB23CB2-3E94-46ED-B43C-594D54B44BD3}" srcId="{D5C87023-10BC-41E5-9DB8-A7D85B58C79B}" destId="{5B0E9113-41FA-42F2-A0F9-BCDB00AD583A}" srcOrd="2" destOrd="0" parTransId="{B5D56B38-6DE7-41EB-A4FE-559F85C45D4A}" sibTransId="{0089CC6B-C214-47FF-9A59-499ADAD16840}"/>
    <dgm:cxn modelId="{039BB165-0E31-419B-91EF-C6CDC8ED1BE3}" type="presOf" srcId="{D48197D5-0EFA-4E1E-A193-11F65DD30676}" destId="{2F61C9CA-37D0-4DBA-8316-BB1E393D9024}" srcOrd="0" destOrd="0" presId="urn:microsoft.com/office/officeart/2005/8/layout/vList5"/>
    <dgm:cxn modelId="{73D16999-0930-4DDA-B45C-0DA214FCB312}" type="presOf" srcId="{E10EB80D-44F7-416E-9A89-79CEA59844DA}" destId="{132452A7-8232-4124-B19F-0590A2558129}" srcOrd="0" destOrd="0" presId="urn:microsoft.com/office/officeart/2005/8/layout/vList5"/>
    <dgm:cxn modelId="{5B69D30A-0B58-4E40-8CEF-E7A9CF53E51C}" type="presParOf" srcId="{DDC94AE0-AA03-4CEB-8181-4EA2A93A97E1}" destId="{D1998584-8DAC-475F-B4D9-01D948927CD3}" srcOrd="0" destOrd="0" presId="urn:microsoft.com/office/officeart/2005/8/layout/vList5"/>
    <dgm:cxn modelId="{51518E40-5464-4029-95A1-DB3E84E331B7}" type="presParOf" srcId="{D1998584-8DAC-475F-B4D9-01D948927CD3}" destId="{2F61C9CA-37D0-4DBA-8316-BB1E393D9024}" srcOrd="0" destOrd="0" presId="urn:microsoft.com/office/officeart/2005/8/layout/vList5"/>
    <dgm:cxn modelId="{5C531D9B-EF8C-488B-96B2-425D5E917F85}" type="presParOf" srcId="{D1998584-8DAC-475F-B4D9-01D948927CD3}" destId="{132452A7-8232-4124-B19F-0590A2558129}" srcOrd="1" destOrd="0" presId="urn:microsoft.com/office/officeart/2005/8/layout/vList5"/>
    <dgm:cxn modelId="{11A1C8DA-166E-438B-BAB1-436C5B7E8AC5}" type="presParOf" srcId="{DDC94AE0-AA03-4CEB-8181-4EA2A93A97E1}" destId="{8A81896F-95CC-4D9A-81C6-22C017F5DF81}" srcOrd="1" destOrd="0" presId="urn:microsoft.com/office/officeart/2005/8/layout/vList5"/>
    <dgm:cxn modelId="{30BDB281-61A1-4CA7-BF90-2E5054ED8B4E}" type="presParOf" srcId="{DDC94AE0-AA03-4CEB-8181-4EA2A93A97E1}" destId="{EDB8E66F-5719-4B5E-A996-67067940B734}" srcOrd="2" destOrd="0" presId="urn:microsoft.com/office/officeart/2005/8/layout/vList5"/>
    <dgm:cxn modelId="{92C3E659-D07A-4894-AE82-5B1CFE10BD0B}" type="presParOf" srcId="{EDB8E66F-5719-4B5E-A996-67067940B734}" destId="{33B78859-1CBF-4784-A33C-71C818C4BB56}" srcOrd="0" destOrd="0" presId="urn:microsoft.com/office/officeart/2005/8/layout/vList5"/>
    <dgm:cxn modelId="{0B209B0E-E5DE-4517-BF9E-2530EEC8877F}" type="presParOf" srcId="{EDB8E66F-5719-4B5E-A996-67067940B734}" destId="{1F99C42D-21BB-48E7-AA69-D0F8C1178786}" srcOrd="1" destOrd="0" presId="urn:microsoft.com/office/officeart/2005/8/layout/vList5"/>
    <dgm:cxn modelId="{A877891E-C68A-4845-A07B-1AFA21F4995D}" type="presParOf" srcId="{DDC94AE0-AA03-4CEB-8181-4EA2A93A97E1}" destId="{67592AFB-1016-4FB3-8413-765E1BB3CCB5}" srcOrd="3" destOrd="0" presId="urn:microsoft.com/office/officeart/2005/8/layout/vList5"/>
    <dgm:cxn modelId="{0F4A981D-9793-4F59-B862-CDA5CBC478A5}" type="presParOf" srcId="{DDC94AE0-AA03-4CEB-8181-4EA2A93A97E1}" destId="{E2C8A379-E101-442D-A7D0-4FC272A41F9E}" srcOrd="4" destOrd="0" presId="urn:microsoft.com/office/officeart/2005/8/layout/vList5"/>
    <dgm:cxn modelId="{E1FC6CAB-AC9E-4229-8CE3-D72D8407E721}" type="presParOf" srcId="{E2C8A379-E101-442D-A7D0-4FC272A41F9E}" destId="{B9B61C32-69EA-4671-9AA7-DEBE8AC21F0A}"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pPr algn="l"/>
          <a:r>
            <a:rPr lang="ru-RU" sz="2000" dirty="0"/>
            <a:t>- на лечение и покупку лекарств (кроме дорогостоящего лечения);</a:t>
          </a:r>
        </a:p>
        <a:p>
          <a:pPr algn="l"/>
          <a:r>
            <a:rPr lang="ru-RU" sz="2000" dirty="0"/>
            <a:t>- на обучение (кроме обучения детей);</a:t>
          </a:r>
        </a:p>
        <a:p>
          <a:pPr algn="l"/>
          <a:r>
            <a:rPr lang="ru-RU" sz="2000" dirty="0"/>
            <a:t>- на оплату абонементов в спортклуб;</a:t>
          </a:r>
        </a:p>
        <a:p>
          <a:pPr algn="l"/>
          <a:r>
            <a:rPr lang="ru-RU" sz="2000" dirty="0"/>
            <a:t>- на оплату прохождения независимой оценки своей квалификации;</a:t>
          </a:r>
        </a:p>
        <a:p>
          <a:pPr algn="l"/>
          <a:r>
            <a:rPr lang="ru-RU" sz="2000" dirty="0"/>
            <a:t>- на оплату страхования и пенсионных взносов.</a:t>
          </a:r>
        </a:p>
        <a:p>
          <a:pPr algn="ctr"/>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pPr algn="just"/>
          <a:r>
            <a:rPr lang="ru-RU" sz="2000" b="0" i="0" dirty="0">
              <a:solidFill>
                <a:schemeClr val="accent1"/>
              </a:solidFill>
            </a:rPr>
            <a:t>Лимит расходов - 150 000 руб., то есть вернуть на счет можно 19 500 руб. (150 000 руб. </a:t>
          </a:r>
          <a:r>
            <a:rPr lang="ru-RU" sz="2000" b="0" i="0" dirty="0" err="1">
              <a:solidFill>
                <a:schemeClr val="accent1"/>
              </a:solidFill>
            </a:rPr>
            <a:t>x</a:t>
          </a:r>
          <a:r>
            <a:rPr lang="ru-RU" sz="2000" b="0" i="0" dirty="0">
              <a:solidFill>
                <a:schemeClr val="accent1"/>
              </a:solidFill>
            </a:rPr>
            <a:t> 13%)</a:t>
          </a:r>
          <a:endParaRPr lang="ru-RU" sz="20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D3510901-1637-4445-BA05-8E1D570F55D7}">
      <dgm:prSet custT="1"/>
      <dgm:spPr/>
      <dgm:t>
        <a:bodyPr/>
        <a:lstStyle/>
        <a:p>
          <a:pPr algn="l"/>
          <a:endParaRPr lang="ru-RU" sz="1600" b="0" i="0" dirty="0"/>
        </a:p>
      </dgm:t>
    </dgm:pt>
    <dgm:pt modelId="{A9A39B4C-197A-454B-B750-8E6E373D97A8}" type="parTrans" cxnId="{CA35CADA-D287-4196-B655-601D3B5440F1}">
      <dgm:prSet/>
      <dgm:spPr/>
      <dgm:t>
        <a:bodyPr/>
        <a:lstStyle/>
        <a:p>
          <a:endParaRPr lang="ru-RU"/>
        </a:p>
      </dgm:t>
    </dgm:pt>
    <dgm:pt modelId="{014C6F5A-3224-44A5-A104-2946EA29A5B7}" type="sibTrans" cxnId="{CA35CADA-D287-4196-B655-601D3B5440F1}">
      <dgm:prSet/>
      <dgm:spPr/>
      <dgm:t>
        <a:bodyPr/>
        <a:lstStyle/>
        <a:p>
          <a:endParaRPr lang="ru-RU"/>
        </a:p>
      </dgm:t>
    </dgm:pt>
    <dgm:pt modelId="{60279756-1B6E-4019-B288-153B5FC23EBE}">
      <dgm:prSet custT="1"/>
      <dgm:spPr/>
      <dgm:t>
        <a:bodyPr/>
        <a:lstStyle/>
        <a:p>
          <a:endParaRPr lang="ru-RU" sz="1600" b="0" i="0" dirty="0"/>
        </a:p>
      </dgm:t>
    </dgm:pt>
    <dgm:pt modelId="{BE8B282F-6490-444C-8954-CFFF4A243796}" type="parTrans" cxnId="{1F647917-0706-4A7C-939B-71C6C3254E8C}">
      <dgm:prSet/>
      <dgm:spPr/>
      <dgm:t>
        <a:bodyPr/>
        <a:lstStyle/>
        <a:p>
          <a:endParaRPr lang="ru-RU"/>
        </a:p>
      </dgm:t>
    </dgm:pt>
    <dgm:pt modelId="{780F6336-9A48-476C-8E80-FA03F32FEFE7}" type="sibTrans" cxnId="{1F647917-0706-4A7C-939B-71C6C3254E8C}">
      <dgm:prSet/>
      <dgm:spPr/>
      <dgm:t>
        <a:bodyPr/>
        <a:lstStyle/>
        <a:p>
          <a:endParaRPr lang="ru-RU"/>
        </a:p>
      </dgm:t>
    </dgm:pt>
    <dgm:pt modelId="{59A66158-948F-4AAD-AAAD-DC79AF18CFE8}">
      <dgm:prSet phldrT="[Текст]" custT="1"/>
      <dgm:spPr/>
      <dgm:t>
        <a:bodyPr/>
        <a:lstStyle/>
        <a:p>
          <a:pPr algn="just"/>
          <a:r>
            <a:rPr lang="ru-RU" sz="2000" dirty="0">
              <a:solidFill>
                <a:schemeClr val="accent1"/>
              </a:solidFill>
            </a:rPr>
            <a:t>Можно получить у работодателя до окончания года ( кроме оценки квалификации).</a:t>
          </a:r>
        </a:p>
      </dgm:t>
    </dgm:pt>
    <dgm:pt modelId="{FE31936C-9AEA-4F37-BDB0-D99569C28740}" type="parTrans" cxnId="{BDF3112F-F365-41EC-B7E6-0C91FAB5E983}">
      <dgm:prSet/>
      <dgm:spPr/>
    </dgm:pt>
    <dgm:pt modelId="{9EC3819F-E78E-427E-B89B-CBB316B68CA2}" type="sibTrans" cxnId="{BDF3112F-F365-41EC-B7E6-0C91FAB5E983}">
      <dgm:prSet/>
      <dgm:spPr/>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1">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1" custScaleY="132923">
        <dgm:presLayoutVars>
          <dgm:bulletEnabled val="1"/>
        </dgm:presLayoutVars>
      </dgm:prSet>
      <dgm:spPr/>
      <dgm:t>
        <a:bodyPr/>
        <a:lstStyle/>
        <a:p>
          <a:endParaRPr lang="ru-RU"/>
        </a:p>
      </dgm:t>
    </dgm:pt>
  </dgm:ptLst>
  <dgm:cxnLst>
    <dgm:cxn modelId="{3F8D4783-0D09-474B-AA73-9C460DA510BC}" type="presOf" srcId="{D48197D5-0EFA-4E1E-A193-11F65DD30676}" destId="{2F61C9CA-37D0-4DBA-8316-BB1E393D9024}" srcOrd="0" destOrd="0" presId="urn:microsoft.com/office/officeart/2005/8/layout/vList5"/>
    <dgm:cxn modelId="{BD3917A1-507A-47D2-A685-4E6CAD295E78}" type="presOf" srcId="{D5C87023-10BC-41E5-9DB8-A7D85B58C79B}" destId="{DDC94AE0-AA03-4CEB-8181-4EA2A93A97E1}" srcOrd="0" destOrd="0" presId="urn:microsoft.com/office/officeart/2005/8/layout/vList5"/>
    <dgm:cxn modelId="{5A8B8038-82DD-430D-97F5-C3F5D6279410}" type="presOf" srcId="{59A66158-948F-4AAD-AAAD-DC79AF18CFE8}" destId="{132452A7-8232-4124-B19F-0590A2558129}" srcOrd="0" destOrd="1" presId="urn:microsoft.com/office/officeart/2005/8/layout/vList5"/>
    <dgm:cxn modelId="{BDF3112F-F365-41EC-B7E6-0C91FAB5E983}" srcId="{D48197D5-0EFA-4E1E-A193-11F65DD30676}" destId="{59A66158-948F-4AAD-AAAD-DC79AF18CFE8}" srcOrd="1" destOrd="0" parTransId="{FE31936C-9AEA-4F37-BDB0-D99569C28740}" sibTransId="{9EC3819F-E78E-427E-B89B-CBB316B68CA2}"/>
    <dgm:cxn modelId="{1F647917-0706-4A7C-939B-71C6C3254E8C}" srcId="{D48197D5-0EFA-4E1E-A193-11F65DD30676}" destId="{60279756-1B6E-4019-B288-153B5FC23EBE}" srcOrd="2" destOrd="0" parTransId="{BE8B282F-6490-444C-8954-CFFF4A243796}" sibTransId="{780F6336-9A48-476C-8E80-FA03F32FEFE7}"/>
    <dgm:cxn modelId="{E49EACD9-8679-46C6-8B1E-3F7B5A7BB0C6}" srcId="{D5C87023-10BC-41E5-9DB8-A7D85B58C79B}" destId="{D48197D5-0EFA-4E1E-A193-11F65DD30676}" srcOrd="0" destOrd="0" parTransId="{B084DF00-4941-48F0-9952-F031B860E78F}" sibTransId="{AD4F0844-091A-4293-B5AD-05DD1FAC01F4}"/>
    <dgm:cxn modelId="{F8AB9716-F1FC-4C13-AEA4-2B98BC01D236}" type="presOf" srcId="{E10EB80D-44F7-416E-9A89-79CEA59844DA}" destId="{132452A7-8232-4124-B19F-0590A2558129}" srcOrd="0" destOrd="0" presId="urn:microsoft.com/office/officeart/2005/8/layout/vList5"/>
    <dgm:cxn modelId="{CA35CADA-D287-4196-B655-601D3B5440F1}" srcId="{D48197D5-0EFA-4E1E-A193-11F65DD30676}" destId="{D3510901-1637-4445-BA05-8E1D570F55D7}" srcOrd="3" destOrd="0" parTransId="{A9A39B4C-197A-454B-B750-8E6E373D97A8}" sibTransId="{014C6F5A-3224-44A5-A104-2946EA29A5B7}"/>
    <dgm:cxn modelId="{CC6BE4C7-07B6-4177-95F7-E26C076BD623}" type="presOf" srcId="{D3510901-1637-4445-BA05-8E1D570F55D7}" destId="{132452A7-8232-4124-B19F-0590A2558129}" srcOrd="0" destOrd="3" presId="urn:microsoft.com/office/officeart/2005/8/layout/vList5"/>
    <dgm:cxn modelId="{58F9ADAC-D566-4123-ACE0-2F42211DEFA4}" type="presOf" srcId="{60279756-1B6E-4019-B288-153B5FC23EBE}" destId="{132452A7-8232-4124-B19F-0590A2558129}" srcOrd="0" destOrd="2" presId="urn:microsoft.com/office/officeart/2005/8/layout/vList5"/>
    <dgm:cxn modelId="{9CF22D31-6012-4A30-9374-BCC0CCD0D2BC}" srcId="{D48197D5-0EFA-4E1E-A193-11F65DD30676}" destId="{E10EB80D-44F7-416E-9A89-79CEA59844DA}" srcOrd="0" destOrd="0" parTransId="{6EF75B42-D1CA-4F5C-9F6D-10B324906940}" sibTransId="{E0FF6E8E-3347-474E-B815-36EE797653AA}"/>
    <dgm:cxn modelId="{81397313-2459-47BF-A61D-0BFA54AD994D}" type="presParOf" srcId="{DDC94AE0-AA03-4CEB-8181-4EA2A93A97E1}" destId="{D1998584-8DAC-475F-B4D9-01D948927CD3}" srcOrd="0" destOrd="0" presId="urn:microsoft.com/office/officeart/2005/8/layout/vList5"/>
    <dgm:cxn modelId="{24160651-97CB-4000-B4C4-7488586591F6}" type="presParOf" srcId="{D1998584-8DAC-475F-B4D9-01D948927CD3}" destId="{2F61C9CA-37D0-4DBA-8316-BB1E393D9024}" srcOrd="0" destOrd="0" presId="urn:microsoft.com/office/officeart/2005/8/layout/vList5"/>
    <dgm:cxn modelId="{D5AD8319-B609-4651-BCEE-73E818C9F1D2}" type="presParOf" srcId="{D1998584-8DAC-475F-B4D9-01D948927CD3}" destId="{132452A7-8232-4124-B19F-0590A2558129}"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dirty="0"/>
            <a:t>При продаже имущества</a:t>
          </a:r>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pPr algn="just"/>
          <a:r>
            <a:rPr lang="ru-RU" sz="1600" b="0" i="0" dirty="0">
              <a:solidFill>
                <a:schemeClr val="accent1"/>
              </a:solidFill>
            </a:rPr>
            <a:t>1 000 000 руб. - при продаже жилых домов, квартир, комнат, включая приватизированные жилые помещения, садовых домов или земельных участков или доли (долей) в указанном имуществе.</a:t>
          </a:r>
          <a:endParaRPr lang="ru-RU" sz="16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b="0" i="0" dirty="0"/>
            <a:t>По расходам на приобретение жилой недвижимости</a:t>
          </a:r>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pPr algn="just"/>
          <a:r>
            <a:rPr lang="ru-RU" sz="1600" b="0" i="0" dirty="0">
              <a:solidFill>
                <a:schemeClr val="accent1"/>
              </a:solidFill>
            </a:rPr>
            <a:t>Имущественный вычет на приобретение жилья и земельных участков (долей в них) предоставляется в сумме фактически произведенных вами расходов, но не может превышать предельную сумму - </a:t>
          </a:r>
          <a:r>
            <a:rPr lang="ru-RU" sz="1600" b="1" i="0" dirty="0">
              <a:solidFill>
                <a:schemeClr val="accent1"/>
              </a:solidFill>
            </a:rPr>
            <a:t>2 </a:t>
          </a:r>
          <a:r>
            <a:rPr lang="ru-RU" sz="1600" b="1" i="0" dirty="0" err="1">
              <a:solidFill>
                <a:schemeClr val="accent1"/>
              </a:solidFill>
            </a:rPr>
            <a:t>млн</a:t>
          </a:r>
          <a:r>
            <a:rPr lang="ru-RU" sz="1600" b="1" i="0" dirty="0">
              <a:solidFill>
                <a:schemeClr val="accent1"/>
              </a:solidFill>
            </a:rPr>
            <a:t> руб</a:t>
          </a:r>
          <a:r>
            <a:rPr lang="ru-RU" sz="1600" b="0" i="0" dirty="0">
              <a:solidFill>
                <a:schemeClr val="accent1"/>
              </a:solidFill>
            </a:rPr>
            <a:t>. (</a:t>
          </a:r>
          <a:r>
            <a:rPr lang="ru-RU" sz="1600" b="0" i="0" dirty="0" err="1">
              <a:solidFill>
                <a:schemeClr val="accent1"/>
              </a:solidFill>
            </a:rPr>
            <a:t>пп</a:t>
          </a:r>
          <a:r>
            <a:rPr lang="ru-RU" sz="1600" b="0" i="0" dirty="0">
              <a:solidFill>
                <a:schemeClr val="accent1"/>
              </a:solidFill>
            </a:rPr>
            <a:t>. 1 п. 3 ст. 220 НК РФ).</a:t>
          </a:r>
          <a:endParaRPr lang="ru-RU" sz="16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dirty="0"/>
            <a:t>По расходам на уплату процентов при приобретении жилой недвижимости</a:t>
          </a:r>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815FB185-CAA9-4651-B9FF-0553EBCB8E6B}">
      <dgm:prSet phldrT="[Текст]" custT="1"/>
      <dgm:spPr/>
      <dgm:t>
        <a:bodyPr/>
        <a:lstStyle/>
        <a:p>
          <a:pPr algn="just"/>
          <a:r>
            <a:rPr lang="ru-RU" sz="1600" b="0" i="0" dirty="0">
              <a:solidFill>
                <a:schemeClr val="accent1"/>
              </a:solidFill>
            </a:rPr>
            <a:t>Вычет предоставляется в сумме фактически произведенных расходов на проценты, однако не может превышать </a:t>
          </a:r>
          <a:r>
            <a:rPr lang="ru-RU" sz="1600" b="1" i="0" dirty="0">
              <a:solidFill>
                <a:schemeClr val="accent1"/>
              </a:solidFill>
            </a:rPr>
            <a:t>3 </a:t>
          </a:r>
          <a:r>
            <a:rPr lang="ru-RU" sz="1600" b="1" i="0" dirty="0" err="1">
              <a:solidFill>
                <a:schemeClr val="accent1"/>
              </a:solidFill>
            </a:rPr>
            <a:t>млн</a:t>
          </a:r>
          <a:r>
            <a:rPr lang="ru-RU" sz="1600" b="1" i="0" dirty="0">
              <a:solidFill>
                <a:schemeClr val="accent1"/>
              </a:solidFill>
            </a:rPr>
            <a:t> руб</a:t>
          </a:r>
          <a:r>
            <a:rPr lang="ru-RU" sz="1600" b="0" i="0" dirty="0">
              <a:solidFill>
                <a:schemeClr val="accent1"/>
              </a:solidFill>
            </a:rPr>
            <a:t>. Данное ограничение (в части вычета по процентам) действует в отношении кредитов, которые получены с 2014 г. По займам (кредитам), полученным до 2014 г., а также по кредитам, предоставленным в целях </a:t>
          </a:r>
          <a:r>
            <a:rPr lang="ru-RU" sz="1600" b="0" i="0" dirty="0" err="1">
              <a:solidFill>
                <a:schemeClr val="accent1"/>
              </a:solidFill>
            </a:rPr>
            <a:t>перекредитования</a:t>
          </a:r>
          <a:r>
            <a:rPr lang="ru-RU" sz="1600" b="0" i="0" dirty="0">
              <a:solidFill>
                <a:schemeClr val="accent1"/>
              </a:solidFill>
            </a:rPr>
            <a:t> кредитов, полученных до 2014 г., имущественный вычет предоставляется без ограничения (п. 4 ст. 220 НК РФ; п. п. 1, 4 ст. 2 Закона от 23.07.2013 N 212-ФЗ).</a:t>
          </a:r>
          <a:endParaRPr lang="ru-RU" sz="1600" dirty="0">
            <a:solidFill>
              <a:schemeClr val="accent1"/>
            </a:solidFill>
          </a:endParaRPr>
        </a:p>
      </dgm:t>
    </dgm:pt>
    <dgm:pt modelId="{B97F9044-E0C8-47DE-8F27-6D77BB387B79}" type="parTrans" cxnId="{47495187-4E3D-48B0-AC97-6926C9D478D1}">
      <dgm:prSet/>
      <dgm:spPr/>
      <dgm:t>
        <a:bodyPr/>
        <a:lstStyle/>
        <a:p>
          <a:endParaRPr lang="ru-RU"/>
        </a:p>
      </dgm:t>
    </dgm:pt>
    <dgm:pt modelId="{44BA25BE-2A30-458F-9F25-7A32E29E268D}" type="sibTrans" cxnId="{47495187-4E3D-48B0-AC97-6926C9D478D1}">
      <dgm:prSet/>
      <dgm:spPr/>
      <dgm:t>
        <a:bodyPr/>
        <a:lstStyle/>
        <a:p>
          <a:endParaRPr lang="ru-RU"/>
        </a:p>
      </dgm:t>
    </dgm:pt>
    <dgm:pt modelId="{0BA7E789-0A28-41E2-8A5C-0EAFBB74E951}">
      <dgm:prSet custT="1"/>
      <dgm:spPr/>
      <dgm:t>
        <a:bodyPr/>
        <a:lstStyle/>
        <a:p>
          <a:pPr algn="l"/>
          <a:endParaRPr lang="ru-RU" sz="1600" b="0" i="0" dirty="0"/>
        </a:p>
      </dgm:t>
    </dgm:pt>
    <dgm:pt modelId="{073FA5F1-C021-4EAE-83C2-B82F4280A01D}" type="parTrans" cxnId="{5AC17663-B041-4682-A899-9E0F4226A6EE}">
      <dgm:prSet/>
      <dgm:spPr/>
      <dgm:t>
        <a:bodyPr/>
        <a:lstStyle/>
        <a:p>
          <a:endParaRPr lang="ru-RU"/>
        </a:p>
      </dgm:t>
    </dgm:pt>
    <dgm:pt modelId="{392E434C-CC6B-411E-B460-B24C0E458EE9}" type="sibTrans" cxnId="{5AC17663-B041-4682-A899-9E0F4226A6EE}">
      <dgm:prSet/>
      <dgm:spPr/>
      <dgm:t>
        <a:bodyPr/>
        <a:lstStyle/>
        <a:p>
          <a:endParaRPr lang="ru-RU"/>
        </a:p>
      </dgm:t>
    </dgm:pt>
    <dgm:pt modelId="{48ABBB06-EF1E-4DD4-9EF0-0B921E130B8B}">
      <dgm:prSet custT="1"/>
      <dgm:spPr/>
      <dgm:t>
        <a:bodyPr/>
        <a:lstStyle/>
        <a:p>
          <a:pPr algn="l"/>
          <a:endParaRPr lang="ru-RU" sz="1600" b="0" i="0" dirty="0"/>
        </a:p>
      </dgm:t>
    </dgm:pt>
    <dgm:pt modelId="{5C0BC855-8AD9-4C57-9F84-9096020960EE}" type="parTrans" cxnId="{08C5BB6E-4A18-467D-B318-D2B617FBF427}">
      <dgm:prSet/>
      <dgm:spPr/>
      <dgm:t>
        <a:bodyPr/>
        <a:lstStyle/>
        <a:p>
          <a:endParaRPr lang="ru-RU"/>
        </a:p>
      </dgm:t>
    </dgm:pt>
    <dgm:pt modelId="{8A6F019B-A531-48F2-8621-095ED2BEAF75}" type="sibTrans" cxnId="{08C5BB6E-4A18-467D-B318-D2B617FBF427}">
      <dgm:prSet/>
      <dgm:spPr/>
      <dgm:t>
        <a:bodyPr/>
        <a:lstStyle/>
        <a:p>
          <a:endParaRPr lang="ru-RU"/>
        </a:p>
      </dgm:t>
    </dgm:pt>
    <dgm:pt modelId="{698E141F-6AD3-490B-8700-ABF97CF157AC}">
      <dgm:prSet custT="1"/>
      <dgm:spPr/>
      <dgm:t>
        <a:bodyPr/>
        <a:lstStyle/>
        <a:p>
          <a:pPr algn="just"/>
          <a:r>
            <a:rPr lang="ru-RU" sz="1600" b="0" i="0" dirty="0">
              <a:solidFill>
                <a:schemeClr val="accent1"/>
              </a:solidFill>
            </a:rPr>
            <a:t>250 000 руб. - при продаже иного недвижимого и движимого имущества (за исключением ценных бумаг).</a:t>
          </a:r>
        </a:p>
      </dgm:t>
    </dgm:pt>
    <dgm:pt modelId="{5CC0A7AA-3058-4757-914E-FC30DDFCEF07}" type="parTrans" cxnId="{728855B1-006A-468A-8205-EC74041B1B51}">
      <dgm:prSet/>
      <dgm:spPr/>
      <dgm:t>
        <a:bodyPr/>
        <a:lstStyle/>
        <a:p>
          <a:endParaRPr lang="ru-RU"/>
        </a:p>
      </dgm:t>
    </dgm:pt>
    <dgm:pt modelId="{2A6F64E8-35B4-49FF-A71D-63F8EEE49020}" type="sibTrans" cxnId="{728855B1-006A-468A-8205-EC74041B1B51}">
      <dgm:prSet/>
      <dgm:spPr/>
      <dgm:t>
        <a:bodyPr/>
        <a:lstStyle/>
        <a:p>
          <a:endParaRPr lang="ru-RU"/>
        </a:p>
      </dgm:t>
    </dgm:pt>
    <dgm:pt modelId="{2E228A50-C16D-4CE7-86CC-7684B2C55D83}">
      <dgm:prSet custT="1"/>
      <dgm:spPr/>
      <dgm:t>
        <a:bodyPr/>
        <a:lstStyle/>
        <a:p>
          <a:pPr algn="just"/>
          <a:r>
            <a:rPr lang="ru-RU" sz="1600" b="0" i="0" dirty="0">
              <a:solidFill>
                <a:schemeClr val="accent1"/>
              </a:solidFill>
            </a:rPr>
            <a:t>АЛЬТЕРНАТИВА: Вместо применения имущественного вычета вы вправе уменьшить сумму дохода от продажи имущества на сумму фактически произведенных и документально подтвержденных расходов, связанных с его приобретением. </a:t>
          </a:r>
        </a:p>
      </dgm:t>
    </dgm:pt>
    <dgm:pt modelId="{D7C56D5F-541F-43FF-8E26-2B2477A81316}" type="parTrans" cxnId="{277FB607-99E5-4D0E-A59E-1FB8F726EF5C}">
      <dgm:prSet/>
      <dgm:spPr/>
      <dgm:t>
        <a:bodyPr/>
        <a:lstStyle/>
        <a:p>
          <a:endParaRPr lang="ru-RU"/>
        </a:p>
      </dgm:t>
    </dgm:pt>
    <dgm:pt modelId="{A62755DF-19A8-434B-B989-9156DAB38066}" type="sibTrans" cxnId="{277FB607-99E5-4D0E-A59E-1FB8F726EF5C}">
      <dgm:prSet/>
      <dgm:spPr/>
      <dgm:t>
        <a:bodyPr/>
        <a:lstStyle/>
        <a:p>
          <a:endParaRPr lang="ru-RU"/>
        </a:p>
      </dgm:t>
    </dgm:pt>
    <dgm:pt modelId="{70E45B57-3F03-4DAB-B8A7-E8BEB4039D85}">
      <dgm:prSet custT="1"/>
      <dgm:spPr/>
      <dgm:t>
        <a:bodyPr/>
        <a:lstStyle/>
        <a:p>
          <a:pPr algn="just"/>
          <a:endParaRPr lang="ru-RU" sz="1600" b="0" i="0" dirty="0"/>
        </a:p>
      </dgm:t>
    </dgm:pt>
    <dgm:pt modelId="{69F2DA24-0840-44B1-BD2C-7F6729384E1E}" type="parTrans" cxnId="{CD474D4A-B286-4DFB-8E34-F9F4EF67F180}">
      <dgm:prSet/>
      <dgm:spPr/>
      <dgm:t>
        <a:bodyPr/>
        <a:lstStyle/>
        <a:p>
          <a:endParaRPr lang="ru-RU"/>
        </a:p>
      </dgm:t>
    </dgm:pt>
    <dgm:pt modelId="{6C03010C-BB77-4D0A-82DF-6C9ED5C0BF05}" type="sibTrans" cxnId="{CD474D4A-B286-4DFB-8E34-F9F4EF67F180}">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238268">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113888">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186809">
        <dgm:presLayoutVars>
          <dgm:bulletEnabled val="1"/>
        </dgm:presLayoutVars>
      </dgm:prSet>
      <dgm:spPr/>
      <dgm:t>
        <a:bodyPr/>
        <a:lstStyle/>
        <a:p>
          <a:endParaRPr lang="ru-RU"/>
        </a:p>
      </dgm:t>
    </dgm:pt>
  </dgm:ptLst>
  <dgm:cxnLst>
    <dgm:cxn modelId="{5AC17663-B041-4682-A899-9E0F4226A6EE}" srcId="{5DDCB295-E1BD-495D-AF73-229911695858}" destId="{0BA7E789-0A28-41E2-8A5C-0EAFBB74E951}" srcOrd="1" destOrd="0" parTransId="{073FA5F1-C021-4EAE-83C2-B82F4280A01D}" sibTransId="{392E434C-CC6B-411E-B460-B24C0E458EE9}"/>
    <dgm:cxn modelId="{01E37F7F-5B8B-4075-9FF6-FE59347C28C0}" type="presOf" srcId="{5B0E9113-41FA-42F2-A0F9-BCDB00AD583A}" destId="{B9B61C32-69EA-4671-9AA7-DEBE8AC21F0A}" srcOrd="0" destOrd="0"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728855B1-006A-468A-8205-EC74041B1B51}" srcId="{D48197D5-0EFA-4E1E-A193-11F65DD30676}" destId="{698E141F-6AD3-490B-8700-ABF97CF157AC}" srcOrd="1" destOrd="0" parTransId="{5CC0A7AA-3058-4757-914E-FC30DDFCEF07}" sibTransId="{2A6F64E8-35B4-49FF-A71D-63F8EEE49020}"/>
    <dgm:cxn modelId="{6A1E6A25-1CE1-4A02-9548-D513C602D7EE}" type="presOf" srcId="{5DDCB295-E1BD-495D-AF73-229911695858}" destId="{33B78859-1CBF-4784-A33C-71C818C4BB56}" srcOrd="0" destOrd="0" presId="urn:microsoft.com/office/officeart/2005/8/layout/vList5"/>
    <dgm:cxn modelId="{9CF22D31-6012-4A30-9374-BCC0CCD0D2BC}" srcId="{D48197D5-0EFA-4E1E-A193-11F65DD30676}" destId="{E10EB80D-44F7-416E-9A89-79CEA59844DA}" srcOrd="0" destOrd="0" parTransId="{6EF75B42-D1CA-4F5C-9F6D-10B324906940}" sibTransId="{E0FF6E8E-3347-474E-B815-36EE797653AA}"/>
    <dgm:cxn modelId="{E6D7AD00-A381-4E1F-B01B-83F71A280C83}" type="presOf" srcId="{70E45B57-3F03-4DAB-B8A7-E8BEB4039D85}" destId="{132452A7-8232-4124-B19F-0590A2558129}" srcOrd="0" destOrd="3" presId="urn:microsoft.com/office/officeart/2005/8/layout/vList5"/>
    <dgm:cxn modelId="{9CB9BC3C-0B04-45D2-A030-2D913D7C2E8C}" type="presOf" srcId="{2E228A50-C16D-4CE7-86CC-7684B2C55D83}" destId="{132452A7-8232-4124-B19F-0590A2558129}" srcOrd="0" destOrd="2" presId="urn:microsoft.com/office/officeart/2005/8/layout/vList5"/>
    <dgm:cxn modelId="{F7325F4F-B315-4A19-8A05-BCF03265EA0C}" type="presOf" srcId="{E10EB80D-44F7-416E-9A89-79CEA59844DA}" destId="{132452A7-8232-4124-B19F-0590A2558129}" srcOrd="0" destOrd="0" presId="urn:microsoft.com/office/officeart/2005/8/layout/vList5"/>
    <dgm:cxn modelId="{C3F41BE9-C4E3-48CB-8CEB-63DE051131DC}" type="presOf" srcId="{815FB185-CAA9-4651-B9FF-0553EBCB8E6B}" destId="{930AC518-5C22-4060-B0AE-48AFA52A622A}" srcOrd="0" destOrd="0" presId="urn:microsoft.com/office/officeart/2005/8/layout/vList5"/>
    <dgm:cxn modelId="{BCE36241-E297-43AE-A844-1F7F879D9110}" type="presOf" srcId="{D5C87023-10BC-41E5-9DB8-A7D85B58C79B}" destId="{DDC94AE0-AA03-4CEB-8181-4EA2A93A97E1}" srcOrd="0" destOrd="0" presId="urn:microsoft.com/office/officeart/2005/8/layout/vList5"/>
    <dgm:cxn modelId="{3639C3C7-237C-4385-8BFF-7E777065CC6E}" type="presOf" srcId="{48ABBB06-EF1E-4DD4-9EF0-0B921E130B8B}" destId="{930AC518-5C22-4060-B0AE-48AFA52A622A}" srcOrd="0" destOrd="1" presId="urn:microsoft.com/office/officeart/2005/8/layout/vList5"/>
    <dgm:cxn modelId="{277FB607-99E5-4D0E-A59E-1FB8F726EF5C}" srcId="{D48197D5-0EFA-4E1E-A193-11F65DD30676}" destId="{2E228A50-C16D-4CE7-86CC-7684B2C55D83}" srcOrd="2" destOrd="0" parTransId="{D7C56D5F-541F-43FF-8E26-2B2477A81316}" sibTransId="{A62755DF-19A8-434B-B989-9156DAB38066}"/>
    <dgm:cxn modelId="{B7173F6D-249E-426C-9C26-5722FA179F65}" type="presOf" srcId="{0BA7E789-0A28-41E2-8A5C-0EAFBB74E951}" destId="{1F99C42D-21BB-48E7-AA69-D0F8C1178786}" srcOrd="0" destOrd="1" presId="urn:microsoft.com/office/officeart/2005/8/layout/vList5"/>
    <dgm:cxn modelId="{504E8611-624E-42CE-BB77-33186A653487}" type="presOf" srcId="{CE793CBE-B21B-4AA0-A5D8-71023B5BA580}" destId="{1F99C42D-21BB-48E7-AA69-D0F8C1178786}" srcOrd="0" destOrd="0" presId="urn:microsoft.com/office/officeart/2005/8/layout/vList5"/>
    <dgm:cxn modelId="{E49EACD9-8679-46C6-8B1E-3F7B5A7BB0C6}" srcId="{D5C87023-10BC-41E5-9DB8-A7D85B58C79B}" destId="{D48197D5-0EFA-4E1E-A193-11F65DD30676}" srcOrd="0" destOrd="0" parTransId="{B084DF00-4941-48F0-9952-F031B860E78F}" sibTransId="{AD4F0844-091A-4293-B5AD-05DD1FAC01F4}"/>
    <dgm:cxn modelId="{818ED0AB-E8EA-4BA9-932A-ACB568924BFF}" srcId="{5DDCB295-E1BD-495D-AF73-229911695858}" destId="{CE793CBE-B21B-4AA0-A5D8-71023B5BA580}" srcOrd="0" destOrd="0" parTransId="{E937FF23-8F7C-4694-B965-FAB0BEE6B86C}" sibTransId="{2498349D-E757-4BA0-91F9-8864E390D2C8}"/>
    <dgm:cxn modelId="{02E0499B-A5E3-4B36-A0E4-F9B3258068CC}" type="presOf" srcId="{698E141F-6AD3-490B-8700-ABF97CF157AC}" destId="{132452A7-8232-4124-B19F-0590A2558129}" srcOrd="0" destOrd="1" presId="urn:microsoft.com/office/officeart/2005/8/layout/vList5"/>
    <dgm:cxn modelId="{CD474D4A-B286-4DFB-8E34-F9F4EF67F180}" srcId="{D48197D5-0EFA-4E1E-A193-11F65DD30676}" destId="{70E45B57-3F03-4DAB-B8A7-E8BEB4039D85}" srcOrd="3" destOrd="0" parTransId="{69F2DA24-0840-44B1-BD2C-7F6729384E1E}" sibTransId="{6C03010C-BB77-4D0A-82DF-6C9ED5C0BF05}"/>
    <dgm:cxn modelId="{DEB23CB2-3E94-46ED-B43C-594D54B44BD3}" srcId="{D5C87023-10BC-41E5-9DB8-A7D85B58C79B}" destId="{5B0E9113-41FA-42F2-A0F9-BCDB00AD583A}" srcOrd="2" destOrd="0" parTransId="{B5D56B38-6DE7-41EB-A4FE-559F85C45D4A}" sibTransId="{0089CC6B-C214-47FF-9A59-499ADAD16840}"/>
    <dgm:cxn modelId="{47495187-4E3D-48B0-AC97-6926C9D478D1}" srcId="{5B0E9113-41FA-42F2-A0F9-BCDB00AD583A}" destId="{815FB185-CAA9-4651-B9FF-0553EBCB8E6B}" srcOrd="0" destOrd="0" parTransId="{B97F9044-E0C8-47DE-8F27-6D77BB387B79}" sibTransId="{44BA25BE-2A30-458F-9F25-7A32E29E268D}"/>
    <dgm:cxn modelId="{DCE011B8-5866-411B-8EDF-37BFA2D87544}" type="presOf" srcId="{D48197D5-0EFA-4E1E-A193-11F65DD30676}" destId="{2F61C9CA-37D0-4DBA-8316-BB1E393D9024}" srcOrd="0" destOrd="0" presId="urn:microsoft.com/office/officeart/2005/8/layout/vList5"/>
    <dgm:cxn modelId="{08C5BB6E-4A18-467D-B318-D2B617FBF427}" srcId="{5B0E9113-41FA-42F2-A0F9-BCDB00AD583A}" destId="{48ABBB06-EF1E-4DD4-9EF0-0B921E130B8B}" srcOrd="1" destOrd="0" parTransId="{5C0BC855-8AD9-4C57-9F84-9096020960EE}" sibTransId="{8A6F019B-A531-48F2-8621-095ED2BEAF75}"/>
    <dgm:cxn modelId="{6A88B63B-9691-491E-A27C-EFABB8325B6E}" type="presParOf" srcId="{DDC94AE0-AA03-4CEB-8181-4EA2A93A97E1}" destId="{D1998584-8DAC-475F-B4D9-01D948927CD3}" srcOrd="0" destOrd="0" presId="urn:microsoft.com/office/officeart/2005/8/layout/vList5"/>
    <dgm:cxn modelId="{FFFB26B8-C92D-42D8-B324-A456E61F1F58}" type="presParOf" srcId="{D1998584-8DAC-475F-B4D9-01D948927CD3}" destId="{2F61C9CA-37D0-4DBA-8316-BB1E393D9024}" srcOrd="0" destOrd="0" presId="urn:microsoft.com/office/officeart/2005/8/layout/vList5"/>
    <dgm:cxn modelId="{C9CBD3ED-3F4F-4737-9359-1708269D3B76}" type="presParOf" srcId="{D1998584-8DAC-475F-B4D9-01D948927CD3}" destId="{132452A7-8232-4124-B19F-0590A2558129}" srcOrd="1" destOrd="0" presId="urn:microsoft.com/office/officeart/2005/8/layout/vList5"/>
    <dgm:cxn modelId="{5D2E0998-92A8-43EC-8CB7-5273AC83A525}" type="presParOf" srcId="{DDC94AE0-AA03-4CEB-8181-4EA2A93A97E1}" destId="{8A81896F-95CC-4D9A-81C6-22C017F5DF81}" srcOrd="1" destOrd="0" presId="urn:microsoft.com/office/officeart/2005/8/layout/vList5"/>
    <dgm:cxn modelId="{D5BCB923-EE15-4FF3-9A49-F2BE8C3871C9}" type="presParOf" srcId="{DDC94AE0-AA03-4CEB-8181-4EA2A93A97E1}" destId="{EDB8E66F-5719-4B5E-A996-67067940B734}" srcOrd="2" destOrd="0" presId="urn:microsoft.com/office/officeart/2005/8/layout/vList5"/>
    <dgm:cxn modelId="{C7840E14-3B28-4518-AE79-086E64CE3929}" type="presParOf" srcId="{EDB8E66F-5719-4B5E-A996-67067940B734}" destId="{33B78859-1CBF-4784-A33C-71C818C4BB56}" srcOrd="0" destOrd="0" presId="urn:microsoft.com/office/officeart/2005/8/layout/vList5"/>
    <dgm:cxn modelId="{B6005D31-7293-4C9A-930E-DA41E2D82939}" type="presParOf" srcId="{EDB8E66F-5719-4B5E-A996-67067940B734}" destId="{1F99C42D-21BB-48E7-AA69-D0F8C1178786}" srcOrd="1" destOrd="0" presId="urn:microsoft.com/office/officeart/2005/8/layout/vList5"/>
    <dgm:cxn modelId="{4BF41D13-2284-4E16-989E-01BBE4255862}" type="presParOf" srcId="{DDC94AE0-AA03-4CEB-8181-4EA2A93A97E1}" destId="{67592AFB-1016-4FB3-8413-765E1BB3CCB5}" srcOrd="3" destOrd="0" presId="urn:microsoft.com/office/officeart/2005/8/layout/vList5"/>
    <dgm:cxn modelId="{BBCA00DE-ED1D-4FE2-AC4C-A9F783740766}" type="presParOf" srcId="{DDC94AE0-AA03-4CEB-8181-4EA2A93A97E1}" destId="{E2C8A379-E101-442D-A7D0-4FC272A41F9E}" srcOrd="4" destOrd="0" presId="urn:microsoft.com/office/officeart/2005/8/layout/vList5"/>
    <dgm:cxn modelId="{F9D9D86B-F5E7-4B92-89D6-D645734D2F22}" type="presParOf" srcId="{E2C8A379-E101-442D-A7D0-4FC272A41F9E}" destId="{B9B61C32-69EA-4671-9AA7-DEBE8AC21F0A}" srcOrd="0" destOrd="0" presId="urn:microsoft.com/office/officeart/2005/8/layout/vList5"/>
    <dgm:cxn modelId="{2A665198-1639-40C3-94D8-0F07855BF866}"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dirty="0"/>
            <a:t>Вычет лицу, работающему по гражданско-правовому договору</a:t>
          </a:r>
        </a:p>
        <a:p>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endParaRPr lang="ru-RU" sz="1600" dirty="0"/>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dirty="0"/>
            <a:t>Вычет индивидуальным предпринимателям.</a:t>
          </a:r>
        </a:p>
        <a:p>
          <a:r>
            <a:rPr lang="ru-RU" sz="2000" dirty="0"/>
            <a:t>Доступен с 2024 года незарегистрированным ИП</a:t>
          </a:r>
        </a:p>
        <a:p>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r>
            <a:rPr lang="ru-RU" sz="1800" b="0" i="0" dirty="0">
              <a:solidFill>
                <a:schemeClr val="accent1"/>
              </a:solidFill>
            </a:rPr>
            <a:t>В размере понесенных расходов. Если расходы подтвердить невозможно в размере 20 % общей суммы доходов, полученной индивидуальным предпринимателем от предпринимательской деятельности.</a:t>
          </a:r>
          <a:endParaRPr lang="ru-RU" sz="18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1400" dirty="0"/>
            <a:t>Вычет авторам за создание, исполнение или иное использование произведений науки, литературы, искусства, за создание иных результатов интеллектуальной деятельности, вознаграждения </a:t>
          </a:r>
          <a:r>
            <a:rPr lang="ru-RU" sz="1400" dirty="0" err="1"/>
            <a:t>патентообладателям</a:t>
          </a:r>
          <a:r>
            <a:rPr lang="ru-RU" sz="1400" dirty="0"/>
            <a:t> изобретений, полезных моделей, промышленных образцов.</a:t>
          </a:r>
        </a:p>
        <a:p>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0BA7E789-0A28-41E2-8A5C-0EAFBB74E951}">
      <dgm:prSet custT="1"/>
      <dgm:spPr/>
      <dgm:t>
        <a:bodyPr/>
        <a:lstStyle/>
        <a:p>
          <a:endParaRPr lang="ru-RU" sz="1600" b="0" i="0" dirty="0">
            <a:solidFill>
              <a:schemeClr val="accent1"/>
            </a:solidFill>
          </a:endParaRPr>
        </a:p>
      </dgm:t>
    </dgm:pt>
    <dgm:pt modelId="{073FA5F1-C021-4EAE-83C2-B82F4280A01D}" type="parTrans" cxnId="{5AC17663-B041-4682-A899-9E0F4226A6EE}">
      <dgm:prSet/>
      <dgm:spPr/>
      <dgm:t>
        <a:bodyPr/>
        <a:lstStyle/>
        <a:p>
          <a:endParaRPr lang="ru-RU"/>
        </a:p>
      </dgm:t>
    </dgm:pt>
    <dgm:pt modelId="{392E434C-CC6B-411E-B460-B24C0E458EE9}" type="sibTrans" cxnId="{5AC17663-B041-4682-A899-9E0F4226A6EE}">
      <dgm:prSet/>
      <dgm:spPr/>
      <dgm:t>
        <a:bodyPr/>
        <a:lstStyle/>
        <a:p>
          <a:endParaRPr lang="ru-RU"/>
        </a:p>
      </dgm:t>
    </dgm:pt>
    <dgm:pt modelId="{70E45B57-3F03-4DAB-B8A7-E8BEB4039D85}">
      <dgm:prSet custT="1"/>
      <dgm:spPr/>
      <dgm:t>
        <a:bodyPr/>
        <a:lstStyle/>
        <a:p>
          <a:endParaRPr lang="ru-RU" sz="1800" b="0" i="0" dirty="0"/>
        </a:p>
      </dgm:t>
    </dgm:pt>
    <dgm:pt modelId="{69F2DA24-0840-44B1-BD2C-7F6729384E1E}" type="parTrans" cxnId="{CD474D4A-B286-4DFB-8E34-F9F4EF67F180}">
      <dgm:prSet/>
      <dgm:spPr/>
      <dgm:t>
        <a:bodyPr/>
        <a:lstStyle/>
        <a:p>
          <a:endParaRPr lang="ru-RU"/>
        </a:p>
      </dgm:t>
    </dgm:pt>
    <dgm:pt modelId="{6C03010C-BB77-4D0A-82DF-6C9ED5C0BF05}" type="sibTrans" cxnId="{CD474D4A-B286-4DFB-8E34-F9F4EF67F180}">
      <dgm:prSet/>
      <dgm:spPr/>
      <dgm:t>
        <a:bodyPr/>
        <a:lstStyle/>
        <a:p>
          <a:endParaRPr lang="ru-RU"/>
        </a:p>
      </dgm:t>
    </dgm:pt>
    <dgm:pt modelId="{2FE4C3B2-1900-44BD-B727-43B3A81B45C0}">
      <dgm:prSet custT="1"/>
      <dgm:spPr/>
      <dgm:t>
        <a:bodyPr/>
        <a:lstStyle/>
        <a:p>
          <a:endParaRPr lang="ru-RU" sz="1600" b="0" i="0" dirty="0">
            <a:solidFill>
              <a:schemeClr val="accent1"/>
            </a:solidFill>
          </a:endParaRPr>
        </a:p>
      </dgm:t>
    </dgm:pt>
    <dgm:pt modelId="{55FFDDAD-9E8A-490C-90A4-8A4D52EA9536}" type="parTrans" cxnId="{10862DB2-F64A-479A-943F-326FE577858F}">
      <dgm:prSet/>
      <dgm:spPr/>
      <dgm:t>
        <a:bodyPr/>
        <a:lstStyle/>
        <a:p>
          <a:endParaRPr lang="ru-RU"/>
        </a:p>
      </dgm:t>
    </dgm:pt>
    <dgm:pt modelId="{57C9B3B1-7B20-42C0-B777-5305F49081F9}" type="sibTrans" cxnId="{10862DB2-F64A-479A-943F-326FE577858F}">
      <dgm:prSet/>
      <dgm:spPr/>
      <dgm:t>
        <a:bodyPr/>
        <a:lstStyle/>
        <a:p>
          <a:endParaRPr lang="ru-RU"/>
        </a:p>
      </dgm:t>
    </dgm:pt>
    <dgm:pt modelId="{3BC120CF-E40C-4DBE-A687-8480A2387645}">
      <dgm:prSet custT="1"/>
      <dgm:spPr/>
      <dgm:t>
        <a:bodyPr/>
        <a:lstStyle/>
        <a:p>
          <a:r>
            <a:rPr lang="ru-RU" sz="1800" b="0" i="0" dirty="0">
              <a:solidFill>
                <a:schemeClr val="accent1"/>
              </a:solidFill>
            </a:rPr>
            <a:t>В размере понесенных расходов. </a:t>
          </a:r>
          <a:endParaRPr lang="ru-RU" sz="1800" dirty="0">
            <a:solidFill>
              <a:schemeClr val="accent1"/>
            </a:solidFill>
          </a:endParaRPr>
        </a:p>
      </dgm:t>
    </dgm:pt>
    <dgm:pt modelId="{E649E6BE-CAB3-4512-A914-02944B8ECB51}" type="parTrans" cxnId="{EC11DE17-BF48-40D5-8429-86DE0347BBA0}">
      <dgm:prSet/>
      <dgm:spPr/>
      <dgm:t>
        <a:bodyPr/>
        <a:lstStyle/>
        <a:p>
          <a:endParaRPr lang="ru-RU"/>
        </a:p>
      </dgm:t>
    </dgm:pt>
    <dgm:pt modelId="{EAAF72EE-71DD-4788-BA91-5E95528DBA72}" type="sibTrans" cxnId="{EC11DE17-BF48-40D5-8429-86DE0347BBA0}">
      <dgm:prSet/>
      <dgm:spPr/>
      <dgm:t>
        <a:bodyPr/>
        <a:lstStyle/>
        <a:p>
          <a:endParaRPr lang="ru-RU"/>
        </a:p>
      </dgm:t>
    </dgm:pt>
    <dgm:pt modelId="{48ABBB06-EF1E-4DD4-9EF0-0B921E130B8B}">
      <dgm:prSet custT="1"/>
      <dgm:spPr/>
      <dgm:t>
        <a:bodyPr/>
        <a:lstStyle/>
        <a:p>
          <a:endParaRPr lang="ru-RU" sz="1800" b="0" i="0" dirty="0">
            <a:solidFill>
              <a:schemeClr val="accent1"/>
            </a:solidFill>
          </a:endParaRPr>
        </a:p>
      </dgm:t>
    </dgm:pt>
    <dgm:pt modelId="{8A6F019B-A531-48F2-8621-095ED2BEAF75}" type="sibTrans" cxnId="{08C5BB6E-4A18-467D-B318-D2B617FBF427}">
      <dgm:prSet/>
      <dgm:spPr/>
      <dgm:t>
        <a:bodyPr/>
        <a:lstStyle/>
        <a:p>
          <a:endParaRPr lang="ru-RU"/>
        </a:p>
      </dgm:t>
    </dgm:pt>
    <dgm:pt modelId="{5C0BC855-8AD9-4C57-9F84-9096020960EE}" type="parTrans" cxnId="{08C5BB6E-4A18-467D-B318-D2B617FBF427}">
      <dgm:prSet/>
      <dgm:spPr/>
      <dgm:t>
        <a:bodyPr/>
        <a:lstStyle/>
        <a:p>
          <a:endParaRPr lang="ru-RU"/>
        </a:p>
      </dgm:t>
    </dgm:pt>
    <dgm:pt modelId="{815FB185-CAA9-4651-B9FF-0553EBCB8E6B}">
      <dgm:prSet phldrT="[Текст]" custT="1"/>
      <dgm:spPr/>
      <dgm:t>
        <a:bodyPr/>
        <a:lstStyle/>
        <a:p>
          <a:r>
            <a:rPr lang="ru-RU" sz="1800" b="0" i="0" dirty="0">
              <a:solidFill>
                <a:schemeClr val="accent1"/>
              </a:solidFill>
            </a:rPr>
            <a:t>В размере понесенных расходов. Если расходы подтвердить невозможно в размере норматива от 20 до 40%, в зависимости от вида произведения</a:t>
          </a:r>
          <a:endParaRPr lang="ru-RU" sz="1800" dirty="0">
            <a:solidFill>
              <a:schemeClr val="accent1"/>
            </a:solidFill>
          </a:endParaRPr>
        </a:p>
      </dgm:t>
    </dgm:pt>
    <dgm:pt modelId="{44BA25BE-2A30-458F-9F25-7A32E29E268D}" type="sibTrans" cxnId="{47495187-4E3D-48B0-AC97-6926C9D478D1}">
      <dgm:prSet/>
      <dgm:spPr/>
      <dgm:t>
        <a:bodyPr/>
        <a:lstStyle/>
        <a:p>
          <a:endParaRPr lang="ru-RU"/>
        </a:p>
      </dgm:t>
    </dgm:pt>
    <dgm:pt modelId="{B97F9044-E0C8-47DE-8F27-6D77BB387B79}" type="parTrans" cxnId="{47495187-4E3D-48B0-AC97-6926C9D478D1}">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94597" custLinFactNeighborX="233" custLinFactNeighborY="-3228">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113888">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81964" custLinFactNeighborX="-2863" custLinFactNeighborY="-64">
        <dgm:presLayoutVars>
          <dgm:bulletEnabled val="1"/>
        </dgm:presLayoutVars>
      </dgm:prSet>
      <dgm:spPr/>
      <dgm:t>
        <a:bodyPr/>
        <a:lstStyle/>
        <a:p>
          <a:endParaRPr lang="ru-RU"/>
        </a:p>
      </dgm:t>
    </dgm:pt>
  </dgm:ptLst>
  <dgm:cxnLst>
    <dgm:cxn modelId="{5AC17663-B041-4682-A899-9E0F4226A6EE}" srcId="{5DDCB295-E1BD-495D-AF73-229911695858}" destId="{0BA7E789-0A28-41E2-8A5C-0EAFBB74E951}" srcOrd="2" destOrd="0" parTransId="{073FA5F1-C021-4EAE-83C2-B82F4280A01D}" sibTransId="{392E434C-CC6B-411E-B460-B24C0E458EE9}"/>
    <dgm:cxn modelId="{4EF627D4-233B-45FA-B54D-3DC3B0367D71}" type="presOf" srcId="{70E45B57-3F03-4DAB-B8A7-E8BEB4039D85}" destId="{132452A7-8232-4124-B19F-0590A2558129}" srcOrd="0" destOrd="2" presId="urn:microsoft.com/office/officeart/2005/8/layout/vList5"/>
    <dgm:cxn modelId="{2CBF4EA8-0AF9-4359-A8EA-DC8E8FB46093}" type="presOf" srcId="{815FB185-CAA9-4651-B9FF-0553EBCB8E6B}" destId="{930AC518-5C22-4060-B0AE-48AFA52A622A}" srcOrd="0" destOrd="0" presId="urn:microsoft.com/office/officeart/2005/8/layout/vList5"/>
    <dgm:cxn modelId="{D36B6815-8C60-43D2-AAAB-FFB1E00D3A89}" type="presOf" srcId="{2FE4C3B2-1900-44BD-B727-43B3A81B45C0}" destId="{1F99C42D-21BB-48E7-AA69-D0F8C1178786}" srcOrd="0" destOrd="1"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EC11DE17-BF48-40D5-8429-86DE0347BBA0}" srcId="{D48197D5-0EFA-4E1E-A193-11F65DD30676}" destId="{3BC120CF-E40C-4DBE-A687-8480A2387645}" srcOrd="1" destOrd="0" parTransId="{E649E6BE-CAB3-4512-A914-02944B8ECB51}" sibTransId="{EAAF72EE-71DD-4788-BA91-5E95528DBA72}"/>
    <dgm:cxn modelId="{9CF22D31-6012-4A30-9374-BCC0CCD0D2BC}" srcId="{D48197D5-0EFA-4E1E-A193-11F65DD30676}" destId="{E10EB80D-44F7-416E-9A89-79CEA59844DA}" srcOrd="0" destOrd="0" parTransId="{6EF75B42-D1CA-4F5C-9F6D-10B324906940}" sibTransId="{E0FF6E8E-3347-474E-B815-36EE797653AA}"/>
    <dgm:cxn modelId="{C0AC7962-4F49-464A-947D-267CF915A78E}" type="presOf" srcId="{48ABBB06-EF1E-4DD4-9EF0-0B921E130B8B}" destId="{930AC518-5C22-4060-B0AE-48AFA52A622A}" srcOrd="0" destOrd="1" presId="urn:microsoft.com/office/officeart/2005/8/layout/vList5"/>
    <dgm:cxn modelId="{1A38640A-D99B-47D4-B1F9-E6034C2867BA}" type="presOf" srcId="{0BA7E789-0A28-41E2-8A5C-0EAFBB74E951}" destId="{1F99C42D-21BB-48E7-AA69-D0F8C1178786}" srcOrd="0" destOrd="2" presId="urn:microsoft.com/office/officeart/2005/8/layout/vList5"/>
    <dgm:cxn modelId="{10862DB2-F64A-479A-943F-326FE577858F}" srcId="{5DDCB295-E1BD-495D-AF73-229911695858}" destId="{2FE4C3B2-1900-44BD-B727-43B3A81B45C0}" srcOrd="1" destOrd="0" parTransId="{55FFDDAD-9E8A-490C-90A4-8A4D52EA9536}" sibTransId="{57C9B3B1-7B20-42C0-B777-5305F49081F9}"/>
    <dgm:cxn modelId="{ABE4F1A2-0487-404F-8BF3-4EFA1250EFEF}" type="presOf" srcId="{5DDCB295-E1BD-495D-AF73-229911695858}" destId="{33B78859-1CBF-4784-A33C-71C818C4BB56}" srcOrd="0" destOrd="0" presId="urn:microsoft.com/office/officeart/2005/8/layout/vList5"/>
    <dgm:cxn modelId="{818ED0AB-E8EA-4BA9-932A-ACB568924BFF}" srcId="{5DDCB295-E1BD-495D-AF73-229911695858}" destId="{CE793CBE-B21B-4AA0-A5D8-71023B5BA580}" srcOrd="0" destOrd="0" parTransId="{E937FF23-8F7C-4694-B965-FAB0BEE6B86C}" sibTransId="{2498349D-E757-4BA0-91F9-8864E390D2C8}"/>
    <dgm:cxn modelId="{E49EACD9-8679-46C6-8B1E-3F7B5A7BB0C6}" srcId="{D5C87023-10BC-41E5-9DB8-A7D85B58C79B}" destId="{D48197D5-0EFA-4E1E-A193-11F65DD30676}" srcOrd="0" destOrd="0" parTransId="{B084DF00-4941-48F0-9952-F031B860E78F}" sibTransId="{AD4F0844-091A-4293-B5AD-05DD1FAC01F4}"/>
    <dgm:cxn modelId="{23D88F0A-3A32-47A6-AB28-A3A0333D0027}" type="presOf" srcId="{D48197D5-0EFA-4E1E-A193-11F65DD30676}" destId="{2F61C9CA-37D0-4DBA-8316-BB1E393D9024}" srcOrd="0" destOrd="0" presId="urn:microsoft.com/office/officeart/2005/8/layout/vList5"/>
    <dgm:cxn modelId="{A788FFBB-E51E-4E88-8919-63F79461D468}" type="presOf" srcId="{CE793CBE-B21B-4AA0-A5D8-71023B5BA580}" destId="{1F99C42D-21BB-48E7-AA69-D0F8C1178786}" srcOrd="0" destOrd="0" presId="urn:microsoft.com/office/officeart/2005/8/layout/vList5"/>
    <dgm:cxn modelId="{4AE7076D-6807-469E-8860-3BDE9348270E}" type="presOf" srcId="{D5C87023-10BC-41E5-9DB8-A7D85B58C79B}" destId="{DDC94AE0-AA03-4CEB-8181-4EA2A93A97E1}" srcOrd="0" destOrd="0" presId="urn:microsoft.com/office/officeart/2005/8/layout/vList5"/>
    <dgm:cxn modelId="{9FE9313A-1F9A-4518-918F-7C55D561A31A}" type="presOf" srcId="{3BC120CF-E40C-4DBE-A687-8480A2387645}" destId="{132452A7-8232-4124-B19F-0590A2558129}" srcOrd="0" destOrd="1" presId="urn:microsoft.com/office/officeart/2005/8/layout/vList5"/>
    <dgm:cxn modelId="{CD474D4A-B286-4DFB-8E34-F9F4EF67F180}" srcId="{D48197D5-0EFA-4E1E-A193-11F65DD30676}" destId="{70E45B57-3F03-4DAB-B8A7-E8BEB4039D85}" srcOrd="2" destOrd="0" parTransId="{69F2DA24-0840-44B1-BD2C-7F6729384E1E}" sibTransId="{6C03010C-BB77-4D0A-82DF-6C9ED5C0BF05}"/>
    <dgm:cxn modelId="{DEB23CB2-3E94-46ED-B43C-594D54B44BD3}" srcId="{D5C87023-10BC-41E5-9DB8-A7D85B58C79B}" destId="{5B0E9113-41FA-42F2-A0F9-BCDB00AD583A}" srcOrd="2" destOrd="0" parTransId="{B5D56B38-6DE7-41EB-A4FE-559F85C45D4A}" sibTransId="{0089CC6B-C214-47FF-9A59-499ADAD16840}"/>
    <dgm:cxn modelId="{47495187-4E3D-48B0-AC97-6926C9D478D1}" srcId="{5B0E9113-41FA-42F2-A0F9-BCDB00AD583A}" destId="{815FB185-CAA9-4651-B9FF-0553EBCB8E6B}" srcOrd="0" destOrd="0" parTransId="{B97F9044-E0C8-47DE-8F27-6D77BB387B79}" sibTransId="{44BA25BE-2A30-458F-9F25-7A32E29E268D}"/>
    <dgm:cxn modelId="{08C5BB6E-4A18-467D-B318-D2B617FBF427}" srcId="{5B0E9113-41FA-42F2-A0F9-BCDB00AD583A}" destId="{48ABBB06-EF1E-4DD4-9EF0-0B921E130B8B}" srcOrd="1" destOrd="0" parTransId="{5C0BC855-8AD9-4C57-9F84-9096020960EE}" sibTransId="{8A6F019B-A531-48F2-8621-095ED2BEAF75}"/>
    <dgm:cxn modelId="{6B67510A-145A-49B9-861A-70FCD8259C84}" type="presOf" srcId="{5B0E9113-41FA-42F2-A0F9-BCDB00AD583A}" destId="{B9B61C32-69EA-4671-9AA7-DEBE8AC21F0A}" srcOrd="0" destOrd="0" presId="urn:microsoft.com/office/officeart/2005/8/layout/vList5"/>
    <dgm:cxn modelId="{579D44E2-26F4-4294-99CA-D9A285C4B59C}" type="presOf" srcId="{E10EB80D-44F7-416E-9A89-79CEA59844DA}" destId="{132452A7-8232-4124-B19F-0590A2558129}" srcOrd="0" destOrd="0" presId="urn:microsoft.com/office/officeart/2005/8/layout/vList5"/>
    <dgm:cxn modelId="{46DB1410-15A5-4EEC-991B-C1A3926F3601}" type="presParOf" srcId="{DDC94AE0-AA03-4CEB-8181-4EA2A93A97E1}" destId="{D1998584-8DAC-475F-B4D9-01D948927CD3}" srcOrd="0" destOrd="0" presId="urn:microsoft.com/office/officeart/2005/8/layout/vList5"/>
    <dgm:cxn modelId="{A753D77F-E433-4DD5-A229-4969322B7984}" type="presParOf" srcId="{D1998584-8DAC-475F-B4D9-01D948927CD3}" destId="{2F61C9CA-37D0-4DBA-8316-BB1E393D9024}" srcOrd="0" destOrd="0" presId="urn:microsoft.com/office/officeart/2005/8/layout/vList5"/>
    <dgm:cxn modelId="{14D4DF01-1539-42B7-9167-865EF655E7A6}" type="presParOf" srcId="{D1998584-8DAC-475F-B4D9-01D948927CD3}" destId="{132452A7-8232-4124-B19F-0590A2558129}" srcOrd="1" destOrd="0" presId="urn:microsoft.com/office/officeart/2005/8/layout/vList5"/>
    <dgm:cxn modelId="{9D4BEEEE-3379-45D5-968E-E48B7FF04356}" type="presParOf" srcId="{DDC94AE0-AA03-4CEB-8181-4EA2A93A97E1}" destId="{8A81896F-95CC-4D9A-81C6-22C017F5DF81}" srcOrd="1" destOrd="0" presId="urn:microsoft.com/office/officeart/2005/8/layout/vList5"/>
    <dgm:cxn modelId="{C11DE737-3474-4811-838E-6176E1AE7DFE}" type="presParOf" srcId="{DDC94AE0-AA03-4CEB-8181-4EA2A93A97E1}" destId="{EDB8E66F-5719-4B5E-A996-67067940B734}" srcOrd="2" destOrd="0" presId="urn:microsoft.com/office/officeart/2005/8/layout/vList5"/>
    <dgm:cxn modelId="{EB4958E8-6951-441B-854A-9C1B9A1E1498}" type="presParOf" srcId="{EDB8E66F-5719-4B5E-A996-67067940B734}" destId="{33B78859-1CBF-4784-A33C-71C818C4BB56}" srcOrd="0" destOrd="0" presId="urn:microsoft.com/office/officeart/2005/8/layout/vList5"/>
    <dgm:cxn modelId="{4CE92D7F-8DC7-4F99-AFBD-C05B5CCD23CC}" type="presParOf" srcId="{EDB8E66F-5719-4B5E-A996-67067940B734}" destId="{1F99C42D-21BB-48E7-AA69-D0F8C1178786}" srcOrd="1" destOrd="0" presId="urn:microsoft.com/office/officeart/2005/8/layout/vList5"/>
    <dgm:cxn modelId="{828DDABC-1C14-4470-A8B1-8AE8672D1532}" type="presParOf" srcId="{DDC94AE0-AA03-4CEB-8181-4EA2A93A97E1}" destId="{67592AFB-1016-4FB3-8413-765E1BB3CCB5}" srcOrd="3" destOrd="0" presId="urn:microsoft.com/office/officeart/2005/8/layout/vList5"/>
    <dgm:cxn modelId="{9BEBD380-0123-4264-82D1-D24E78B5764E}" type="presParOf" srcId="{DDC94AE0-AA03-4CEB-8181-4EA2A93A97E1}" destId="{E2C8A379-E101-442D-A7D0-4FC272A41F9E}" srcOrd="4" destOrd="0" presId="urn:microsoft.com/office/officeart/2005/8/layout/vList5"/>
    <dgm:cxn modelId="{11EE362C-5A13-410C-8103-3A329FEB130E}" type="presParOf" srcId="{E2C8A379-E101-442D-A7D0-4FC272A41F9E}" destId="{B9B61C32-69EA-4671-9AA7-DEBE8AC21F0A}" srcOrd="0" destOrd="0" presId="urn:microsoft.com/office/officeart/2005/8/layout/vList5"/>
    <dgm:cxn modelId="{8BF55BBF-B573-4D00-B52D-B1565267CAEA}"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5C87023-10BC-41E5-9DB8-A7D85B58C79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D48197D5-0EFA-4E1E-A193-11F65DD30676}">
      <dgm:prSet phldrT="[Текст]" custT="1"/>
      <dgm:spPr/>
      <dgm:t>
        <a:bodyPr/>
        <a:lstStyle/>
        <a:p>
          <a:r>
            <a:rPr lang="ru-RU" sz="2000" b="0" i="0" dirty="0"/>
            <a:t>В размере доходов от продажи ценных бумаг</a:t>
          </a:r>
          <a:endParaRPr lang="ru-RU" sz="2000" dirty="0"/>
        </a:p>
      </dgm:t>
    </dgm:pt>
    <dgm:pt modelId="{B084DF00-4941-48F0-9952-F031B860E78F}" type="parTrans" cxnId="{E49EACD9-8679-46C6-8B1E-3F7B5A7BB0C6}">
      <dgm:prSet/>
      <dgm:spPr/>
      <dgm:t>
        <a:bodyPr/>
        <a:lstStyle/>
        <a:p>
          <a:endParaRPr lang="ru-RU"/>
        </a:p>
      </dgm:t>
    </dgm:pt>
    <dgm:pt modelId="{AD4F0844-091A-4293-B5AD-05DD1FAC01F4}" type="sibTrans" cxnId="{E49EACD9-8679-46C6-8B1E-3F7B5A7BB0C6}">
      <dgm:prSet/>
      <dgm:spPr/>
      <dgm:t>
        <a:bodyPr/>
        <a:lstStyle/>
        <a:p>
          <a:endParaRPr lang="ru-RU"/>
        </a:p>
      </dgm:t>
    </dgm:pt>
    <dgm:pt modelId="{E10EB80D-44F7-416E-9A89-79CEA59844DA}">
      <dgm:prSet phldrT="[Текст]" custT="1"/>
      <dgm:spPr/>
      <dgm:t>
        <a:bodyPr/>
        <a:lstStyle/>
        <a:p>
          <a:pPr algn="just"/>
          <a:r>
            <a:rPr lang="ru-RU" sz="1200" b="0" i="0" dirty="0">
              <a:solidFill>
                <a:schemeClr val="accent1"/>
              </a:solidFill>
            </a:rPr>
            <a:t> Налоговый вычет предоставляется при реализации (погашении) ценных бумаг, обращающихся на организованном рынке ценных бумаг, находившихся в собственности более трех лет;</a:t>
          </a:r>
          <a:endParaRPr lang="ru-RU" sz="1200" dirty="0">
            <a:solidFill>
              <a:schemeClr val="accent1"/>
            </a:solidFill>
          </a:endParaRPr>
        </a:p>
      </dgm:t>
    </dgm:pt>
    <dgm:pt modelId="{6EF75B42-D1CA-4F5C-9F6D-10B324906940}" type="parTrans" cxnId="{9CF22D31-6012-4A30-9374-BCC0CCD0D2BC}">
      <dgm:prSet/>
      <dgm:spPr/>
      <dgm:t>
        <a:bodyPr/>
        <a:lstStyle/>
        <a:p>
          <a:endParaRPr lang="ru-RU"/>
        </a:p>
      </dgm:t>
    </dgm:pt>
    <dgm:pt modelId="{E0FF6E8E-3347-474E-B815-36EE797653AA}" type="sibTrans" cxnId="{9CF22D31-6012-4A30-9374-BCC0CCD0D2BC}">
      <dgm:prSet/>
      <dgm:spPr/>
      <dgm:t>
        <a:bodyPr/>
        <a:lstStyle/>
        <a:p>
          <a:endParaRPr lang="ru-RU"/>
        </a:p>
      </dgm:t>
    </dgm:pt>
    <dgm:pt modelId="{5DDCB295-E1BD-495D-AF73-229911695858}">
      <dgm:prSet phldrT="[Текст]" custT="1"/>
      <dgm:spPr/>
      <dgm:t>
        <a:bodyPr/>
        <a:lstStyle/>
        <a:p>
          <a:r>
            <a:rPr lang="ru-RU" sz="2000" b="0" i="0" dirty="0"/>
            <a:t>В сумме денежных средств, внесенных на индивидуальный инвестиционный счет</a:t>
          </a:r>
          <a:endParaRPr lang="ru-RU" sz="2000" dirty="0"/>
        </a:p>
      </dgm:t>
    </dgm:pt>
    <dgm:pt modelId="{CA71E795-9671-4F1D-BD93-0279F48CB9CD}" type="parTrans" cxnId="{69B869C6-0D83-4505-B2D2-FA3F1AE70443}">
      <dgm:prSet/>
      <dgm:spPr/>
      <dgm:t>
        <a:bodyPr/>
        <a:lstStyle/>
        <a:p>
          <a:endParaRPr lang="ru-RU"/>
        </a:p>
      </dgm:t>
    </dgm:pt>
    <dgm:pt modelId="{250D68C8-3AE3-4619-A382-CB9DF417768E}" type="sibTrans" cxnId="{69B869C6-0D83-4505-B2D2-FA3F1AE70443}">
      <dgm:prSet/>
      <dgm:spPr/>
      <dgm:t>
        <a:bodyPr/>
        <a:lstStyle/>
        <a:p>
          <a:endParaRPr lang="ru-RU"/>
        </a:p>
      </dgm:t>
    </dgm:pt>
    <dgm:pt modelId="{CE793CBE-B21B-4AA0-A5D8-71023B5BA580}">
      <dgm:prSet phldrT="[Текст]" custT="1"/>
      <dgm:spPr/>
      <dgm:t>
        <a:bodyPr/>
        <a:lstStyle/>
        <a:p>
          <a:pPr algn="just"/>
          <a:r>
            <a:rPr lang="ru-RU" sz="1200" b="0" i="0" dirty="0">
              <a:solidFill>
                <a:schemeClr val="accent1"/>
              </a:solidFill>
            </a:rPr>
            <a:t> Налоговый вычет предоставляется в сумме денежных средств, внесенных в налоговом периоде на индивидуальный инвестиционный счет, но не более 400 000 рублей в целом за год;</a:t>
          </a:r>
          <a:endParaRPr lang="ru-RU" sz="1200" dirty="0">
            <a:solidFill>
              <a:schemeClr val="accent1"/>
            </a:solidFill>
          </a:endParaRPr>
        </a:p>
      </dgm:t>
    </dgm:pt>
    <dgm:pt modelId="{E937FF23-8F7C-4694-B965-FAB0BEE6B86C}" type="parTrans" cxnId="{818ED0AB-E8EA-4BA9-932A-ACB568924BFF}">
      <dgm:prSet/>
      <dgm:spPr/>
      <dgm:t>
        <a:bodyPr/>
        <a:lstStyle/>
        <a:p>
          <a:endParaRPr lang="ru-RU"/>
        </a:p>
      </dgm:t>
    </dgm:pt>
    <dgm:pt modelId="{2498349D-E757-4BA0-91F9-8864E390D2C8}" type="sibTrans" cxnId="{818ED0AB-E8EA-4BA9-932A-ACB568924BFF}">
      <dgm:prSet/>
      <dgm:spPr/>
      <dgm:t>
        <a:bodyPr/>
        <a:lstStyle/>
        <a:p>
          <a:endParaRPr lang="ru-RU"/>
        </a:p>
      </dgm:t>
    </dgm:pt>
    <dgm:pt modelId="{5B0E9113-41FA-42F2-A0F9-BCDB00AD583A}">
      <dgm:prSet phldrT="[Текст]" custT="1"/>
      <dgm:spPr/>
      <dgm:t>
        <a:bodyPr/>
        <a:lstStyle/>
        <a:p>
          <a:r>
            <a:rPr lang="ru-RU" sz="2000" b="0" i="0" dirty="0"/>
            <a:t>В сумме дохода по операциям, учитываемым на индивидуальном инвестиционном счете</a:t>
          </a:r>
          <a:endParaRPr lang="ru-RU" sz="2000" dirty="0"/>
        </a:p>
      </dgm:t>
    </dgm:pt>
    <dgm:pt modelId="{B5D56B38-6DE7-41EB-A4FE-559F85C45D4A}" type="parTrans" cxnId="{DEB23CB2-3E94-46ED-B43C-594D54B44BD3}">
      <dgm:prSet/>
      <dgm:spPr/>
      <dgm:t>
        <a:bodyPr/>
        <a:lstStyle/>
        <a:p>
          <a:endParaRPr lang="ru-RU"/>
        </a:p>
      </dgm:t>
    </dgm:pt>
    <dgm:pt modelId="{0089CC6B-C214-47FF-9A59-499ADAD16840}" type="sibTrans" cxnId="{DEB23CB2-3E94-46ED-B43C-594D54B44BD3}">
      <dgm:prSet/>
      <dgm:spPr/>
      <dgm:t>
        <a:bodyPr/>
        <a:lstStyle/>
        <a:p>
          <a:endParaRPr lang="ru-RU"/>
        </a:p>
      </dgm:t>
    </dgm:pt>
    <dgm:pt modelId="{815FB185-CAA9-4651-B9FF-0553EBCB8E6B}">
      <dgm:prSet phldrT="[Текст]" custT="1"/>
      <dgm:spPr/>
      <dgm:t>
        <a:bodyPr/>
        <a:lstStyle/>
        <a:p>
          <a:pPr algn="just"/>
          <a:r>
            <a:rPr lang="ru-RU" sz="1200" b="0" i="0" dirty="0">
              <a:solidFill>
                <a:schemeClr val="accent1"/>
              </a:solidFill>
            </a:rPr>
            <a:t> Налоговый вычет предоставляется по окончании договора на ведение индивидуального инвестиционного счета в полной сумме полученного дохода по операциям, совершенным на данном счете;</a:t>
          </a:r>
          <a:endParaRPr lang="ru-RU" sz="1200" dirty="0">
            <a:solidFill>
              <a:schemeClr val="accent1"/>
            </a:solidFill>
          </a:endParaRPr>
        </a:p>
      </dgm:t>
    </dgm:pt>
    <dgm:pt modelId="{B97F9044-E0C8-47DE-8F27-6D77BB387B79}" type="parTrans" cxnId="{47495187-4E3D-48B0-AC97-6926C9D478D1}">
      <dgm:prSet/>
      <dgm:spPr/>
      <dgm:t>
        <a:bodyPr/>
        <a:lstStyle/>
        <a:p>
          <a:endParaRPr lang="ru-RU"/>
        </a:p>
      </dgm:t>
    </dgm:pt>
    <dgm:pt modelId="{44BA25BE-2A30-458F-9F25-7A32E29E268D}" type="sibTrans" cxnId="{47495187-4E3D-48B0-AC97-6926C9D478D1}">
      <dgm:prSet/>
      <dgm:spPr/>
      <dgm:t>
        <a:bodyPr/>
        <a:lstStyle/>
        <a:p>
          <a:endParaRPr lang="ru-RU"/>
        </a:p>
      </dgm:t>
    </dgm:pt>
    <dgm:pt modelId="{1560149D-8B63-4265-B298-7D6905D82C03}">
      <dgm:prSet custT="1"/>
      <dgm:spPr/>
      <dgm:t>
        <a:bodyPr/>
        <a:lstStyle/>
        <a:p>
          <a:pPr algn="just"/>
          <a:r>
            <a:rPr lang="ru-RU" sz="1200" b="0" i="0" dirty="0">
              <a:solidFill>
                <a:schemeClr val="accent1"/>
              </a:solidFill>
            </a:rPr>
            <a:t> Предельный размер налогового вычета определяется как произведение количества лет нахождения ценных бумаг в собственности и суммы, равной 3 000 000 рублей;</a:t>
          </a:r>
        </a:p>
      </dgm:t>
    </dgm:pt>
    <dgm:pt modelId="{B8C8893F-2BE6-4265-A7D6-69017804F565}" type="parTrans" cxnId="{4524FB45-6A8F-4BFA-A361-B3DAA1C579C8}">
      <dgm:prSet/>
      <dgm:spPr/>
      <dgm:t>
        <a:bodyPr/>
        <a:lstStyle/>
        <a:p>
          <a:endParaRPr lang="ru-RU"/>
        </a:p>
      </dgm:t>
    </dgm:pt>
    <dgm:pt modelId="{1DC19A0D-17FE-4A77-9410-C3CC173A1EA7}" type="sibTrans" cxnId="{4524FB45-6A8F-4BFA-A361-B3DAA1C579C8}">
      <dgm:prSet/>
      <dgm:spPr/>
      <dgm:t>
        <a:bodyPr/>
        <a:lstStyle/>
        <a:p>
          <a:endParaRPr lang="ru-RU"/>
        </a:p>
      </dgm:t>
    </dgm:pt>
    <dgm:pt modelId="{BFE8C38B-DC2E-46A4-A65D-3EF1155CAC1C}">
      <dgm:prSet custT="1"/>
      <dgm:spPr/>
      <dgm:t>
        <a:bodyPr/>
        <a:lstStyle/>
        <a:p>
          <a:pPr algn="just"/>
          <a:r>
            <a:rPr lang="ru-RU" sz="1200" b="0" i="0" dirty="0">
              <a:solidFill>
                <a:schemeClr val="accent1"/>
              </a:solidFill>
            </a:rPr>
            <a:t> Срок нахождения ценной бумаги в собственности исчисляется исходя из метода реализации (погашения) ценных бумаг, приобретенных первыми по времени (ФИФО);</a:t>
          </a:r>
        </a:p>
      </dgm:t>
    </dgm:pt>
    <dgm:pt modelId="{0B922A65-8BC6-40B4-8280-6E41FAE45155}" type="parTrans" cxnId="{E7400392-CA8B-467F-A89C-B183EC07BDB1}">
      <dgm:prSet/>
      <dgm:spPr/>
      <dgm:t>
        <a:bodyPr/>
        <a:lstStyle/>
        <a:p>
          <a:endParaRPr lang="ru-RU"/>
        </a:p>
      </dgm:t>
    </dgm:pt>
    <dgm:pt modelId="{D2B266DF-8CF4-44BA-A61B-B1E87490D7D5}" type="sibTrans" cxnId="{E7400392-CA8B-467F-A89C-B183EC07BDB1}">
      <dgm:prSet/>
      <dgm:spPr/>
      <dgm:t>
        <a:bodyPr/>
        <a:lstStyle/>
        <a:p>
          <a:endParaRPr lang="ru-RU"/>
        </a:p>
      </dgm:t>
    </dgm:pt>
    <dgm:pt modelId="{2D6C57FA-D0EA-4CDB-9757-EA4BD0C74A2E}">
      <dgm:prSet custT="1"/>
      <dgm:spPr/>
      <dgm:t>
        <a:bodyPr/>
        <a:lstStyle/>
        <a:p>
          <a:pPr algn="just"/>
          <a:r>
            <a:rPr lang="ru-RU" sz="1200" b="0" i="0" dirty="0">
              <a:solidFill>
                <a:schemeClr val="accent1"/>
              </a:solidFill>
            </a:rPr>
            <a:t> Налоговый вычет не применяется при реализации (погашении) ценных бумаг, учитываемых на индивидуальном инвестиционном счете.</a:t>
          </a:r>
        </a:p>
      </dgm:t>
    </dgm:pt>
    <dgm:pt modelId="{2E3E6166-61F7-42DA-9F3D-977698EADAFE}" type="parTrans" cxnId="{035171AF-457F-4480-8D3C-AC8BE253FA89}">
      <dgm:prSet/>
      <dgm:spPr/>
      <dgm:t>
        <a:bodyPr/>
        <a:lstStyle/>
        <a:p>
          <a:endParaRPr lang="ru-RU"/>
        </a:p>
      </dgm:t>
    </dgm:pt>
    <dgm:pt modelId="{8BCD8FB4-7B7F-45A2-9377-F91BFDE529E6}" type="sibTrans" cxnId="{035171AF-457F-4480-8D3C-AC8BE253FA89}">
      <dgm:prSet/>
      <dgm:spPr/>
      <dgm:t>
        <a:bodyPr/>
        <a:lstStyle/>
        <a:p>
          <a:endParaRPr lang="ru-RU"/>
        </a:p>
      </dgm:t>
    </dgm:pt>
    <dgm:pt modelId="{7830D66E-162D-4F17-B63E-B7352DEB8514}">
      <dgm:prSet custT="1"/>
      <dgm:spPr/>
      <dgm:t>
        <a:bodyPr/>
        <a:lstStyle/>
        <a:p>
          <a:pPr algn="just"/>
          <a:r>
            <a:rPr lang="ru-RU" sz="1200" b="0" i="0" dirty="0">
              <a:solidFill>
                <a:schemeClr val="accent1"/>
              </a:solidFill>
            </a:rPr>
            <a:t> Налоговый вычет предоставляется налогоплательщику при условии, что в течение срока действия договора на ведение индивидуального инвестиционного счета налогоплательщик не имел других договоров на ведение индивидуального инвестиционного счета (за исключением случаев прекращения договора с переводом всех активов, учитываемых на индивидуальном инвестиционном счете, на другой индивидуальный инвестиционный счет, открытый тому же физическому лицу);</a:t>
          </a:r>
        </a:p>
      </dgm:t>
    </dgm:pt>
    <dgm:pt modelId="{ADB9E635-1A57-430F-9642-95CCBC2AD457}" type="parTrans" cxnId="{43A0CBD9-7F95-405C-8866-A3D7B3621DD9}">
      <dgm:prSet/>
      <dgm:spPr/>
      <dgm:t>
        <a:bodyPr/>
        <a:lstStyle/>
        <a:p>
          <a:endParaRPr lang="ru-RU"/>
        </a:p>
      </dgm:t>
    </dgm:pt>
    <dgm:pt modelId="{B4AEEC09-210E-4874-ACD6-886B47A10292}" type="sibTrans" cxnId="{43A0CBD9-7F95-405C-8866-A3D7B3621DD9}">
      <dgm:prSet/>
      <dgm:spPr/>
      <dgm:t>
        <a:bodyPr/>
        <a:lstStyle/>
        <a:p>
          <a:endParaRPr lang="ru-RU"/>
        </a:p>
      </dgm:t>
    </dgm:pt>
    <dgm:pt modelId="{3F920E94-67B5-4857-9C9D-FD4C8A57BDAE}">
      <dgm:prSet custT="1"/>
      <dgm:spPr/>
      <dgm:t>
        <a:bodyPr/>
        <a:lstStyle/>
        <a:p>
          <a:pPr algn="just"/>
          <a:r>
            <a:rPr lang="ru-RU" sz="1200" b="0" i="0" dirty="0">
              <a:solidFill>
                <a:schemeClr val="accent1"/>
              </a:solidFill>
            </a:rPr>
            <a:t> В случае прекращения договора на ведение индивидуального инвестиционного счета до истечения 3-х лет с момента открытия, сумма налога, не уплаченная налогоплательщиком в бюджет в связи с получением налогового вычета, подлежит восстановлению и уплате в бюджет с взысканием с налогоплательщика сумм пеней.</a:t>
          </a:r>
        </a:p>
      </dgm:t>
    </dgm:pt>
    <dgm:pt modelId="{F510414F-FBB9-4073-BEEE-717351E44B47}" type="parTrans" cxnId="{1B2FA0E9-CFF7-4E4B-A610-A530DD08356D}">
      <dgm:prSet/>
      <dgm:spPr/>
      <dgm:t>
        <a:bodyPr/>
        <a:lstStyle/>
        <a:p>
          <a:endParaRPr lang="ru-RU"/>
        </a:p>
      </dgm:t>
    </dgm:pt>
    <dgm:pt modelId="{5BB7E1CB-6D0F-4FF4-91B1-F665DCA3E58D}" type="sibTrans" cxnId="{1B2FA0E9-CFF7-4E4B-A610-A530DD08356D}">
      <dgm:prSet/>
      <dgm:spPr/>
      <dgm:t>
        <a:bodyPr/>
        <a:lstStyle/>
        <a:p>
          <a:endParaRPr lang="ru-RU"/>
        </a:p>
      </dgm:t>
    </dgm:pt>
    <dgm:pt modelId="{8AD22BF7-3CA2-48E5-9588-95D688C9EB97}">
      <dgm:prSet custT="1"/>
      <dgm:spPr/>
      <dgm:t>
        <a:bodyPr/>
        <a:lstStyle/>
        <a:p>
          <a:pPr algn="just"/>
          <a:r>
            <a:rPr lang="ru-RU" sz="1200" b="0" i="0" dirty="0">
              <a:solidFill>
                <a:schemeClr val="accent1"/>
              </a:solidFill>
            </a:rPr>
            <a:t> Налоговый вычет предоставляется при условии истечения не менее трех лет с даты заключения налогоплательщиком договора на ведение индивидуального инвестиционного счета;</a:t>
          </a:r>
        </a:p>
      </dgm:t>
    </dgm:pt>
    <dgm:pt modelId="{E4198441-B607-4E67-9476-9CAF91F9EB6D}" type="parTrans" cxnId="{A8FF0CE1-F72A-43FC-A4F1-CDC26BAB7326}">
      <dgm:prSet/>
      <dgm:spPr/>
      <dgm:t>
        <a:bodyPr/>
        <a:lstStyle/>
        <a:p>
          <a:endParaRPr lang="ru-RU"/>
        </a:p>
      </dgm:t>
    </dgm:pt>
    <dgm:pt modelId="{17B04C24-C903-4C9C-8760-82C5952CCA4D}" type="sibTrans" cxnId="{A8FF0CE1-F72A-43FC-A4F1-CDC26BAB7326}">
      <dgm:prSet/>
      <dgm:spPr/>
      <dgm:t>
        <a:bodyPr/>
        <a:lstStyle/>
        <a:p>
          <a:endParaRPr lang="ru-RU"/>
        </a:p>
      </dgm:t>
    </dgm:pt>
    <dgm:pt modelId="{A36152A0-EB75-433D-A5AA-CEB71D229CDC}">
      <dgm:prSet custT="1"/>
      <dgm:spPr/>
      <dgm:t>
        <a:bodyPr/>
        <a:lstStyle/>
        <a:p>
          <a:pPr algn="just"/>
          <a:r>
            <a:rPr lang="ru-RU" sz="1200" b="0" i="0" dirty="0">
              <a:solidFill>
                <a:schemeClr val="accent1"/>
              </a:solidFill>
            </a:rPr>
            <a:t> Налогоплательщик не может воспользоваться правом на получение данного налогового вычета, если он хотя бы один раз в период действия договора на ведение индивидуального инвестиционного счета воспользовался правом на получение инвестиционного налогового вычета в сумме денежных средств, внесенных на индивидуальный инвестиционный счет (</a:t>
          </a:r>
          <a:r>
            <a:rPr lang="ru-RU" sz="1200" b="0" i="0" dirty="0" err="1">
              <a:solidFill>
                <a:schemeClr val="accent1"/>
              </a:solidFill>
            </a:rPr>
            <a:t>пп</a:t>
          </a:r>
          <a:r>
            <a:rPr lang="ru-RU" sz="1200" b="0" i="0" dirty="0">
              <a:solidFill>
                <a:schemeClr val="accent1"/>
              </a:solidFill>
            </a:rPr>
            <a:t>. 2 п. 1 </a:t>
          </a:r>
          <a:r>
            <a:rPr lang="ru-RU" sz="1200" b="0" i="0" dirty="0">
              <a:solidFill>
                <a:schemeClr val="accent1"/>
              </a:solidFill>
              <a:hlinkClick xmlns:r="http://schemas.openxmlformats.org/officeDocument/2006/relationships" r:id="rId1"/>
            </a:rPr>
            <a:t>ст. 219.1 НК РФ</a:t>
          </a:r>
          <a:r>
            <a:rPr lang="ru-RU" sz="1200" b="0" i="0" dirty="0">
              <a:solidFill>
                <a:schemeClr val="accent1"/>
              </a:solidFill>
            </a:rPr>
            <a:t>).</a:t>
          </a:r>
        </a:p>
      </dgm:t>
    </dgm:pt>
    <dgm:pt modelId="{E52CD00D-40BA-49FC-B850-1AFCFDB13833}" type="parTrans" cxnId="{12820C0D-6B48-4D9B-AAB1-981EA48846FF}">
      <dgm:prSet/>
      <dgm:spPr/>
      <dgm:t>
        <a:bodyPr/>
        <a:lstStyle/>
        <a:p>
          <a:endParaRPr lang="ru-RU"/>
        </a:p>
      </dgm:t>
    </dgm:pt>
    <dgm:pt modelId="{2A3D62D0-257B-4E81-9022-3DA40B449CDC}" type="sibTrans" cxnId="{12820C0D-6B48-4D9B-AAB1-981EA48846FF}">
      <dgm:prSet/>
      <dgm:spPr/>
      <dgm:t>
        <a:bodyPr/>
        <a:lstStyle/>
        <a:p>
          <a:endParaRPr lang="ru-RU"/>
        </a:p>
      </dgm:t>
    </dgm:pt>
    <dgm:pt modelId="{DDC94AE0-AA03-4CEB-8181-4EA2A93A97E1}" type="pres">
      <dgm:prSet presAssocID="{D5C87023-10BC-41E5-9DB8-A7D85B58C79B}" presName="Name0" presStyleCnt="0">
        <dgm:presLayoutVars>
          <dgm:dir/>
          <dgm:animLvl val="lvl"/>
          <dgm:resizeHandles val="exact"/>
        </dgm:presLayoutVars>
      </dgm:prSet>
      <dgm:spPr/>
      <dgm:t>
        <a:bodyPr/>
        <a:lstStyle/>
        <a:p>
          <a:endParaRPr lang="ru-RU"/>
        </a:p>
      </dgm:t>
    </dgm:pt>
    <dgm:pt modelId="{D1998584-8DAC-475F-B4D9-01D948927CD3}" type="pres">
      <dgm:prSet presAssocID="{D48197D5-0EFA-4E1E-A193-11F65DD30676}" presName="linNode" presStyleCnt="0"/>
      <dgm:spPr/>
    </dgm:pt>
    <dgm:pt modelId="{2F61C9CA-37D0-4DBA-8316-BB1E393D9024}" type="pres">
      <dgm:prSet presAssocID="{D48197D5-0EFA-4E1E-A193-11F65DD30676}" presName="parentText" presStyleLbl="node1" presStyleIdx="0" presStyleCnt="3">
        <dgm:presLayoutVars>
          <dgm:chMax val="1"/>
          <dgm:bulletEnabled val="1"/>
        </dgm:presLayoutVars>
      </dgm:prSet>
      <dgm:spPr/>
      <dgm:t>
        <a:bodyPr/>
        <a:lstStyle/>
        <a:p>
          <a:endParaRPr lang="ru-RU"/>
        </a:p>
      </dgm:t>
    </dgm:pt>
    <dgm:pt modelId="{132452A7-8232-4124-B19F-0590A2558129}" type="pres">
      <dgm:prSet presAssocID="{D48197D5-0EFA-4E1E-A193-11F65DD30676}" presName="descendantText" presStyleLbl="alignAccFollowNode1" presStyleIdx="0" presStyleCnt="3" custScaleY="132923">
        <dgm:presLayoutVars>
          <dgm:bulletEnabled val="1"/>
        </dgm:presLayoutVars>
      </dgm:prSet>
      <dgm:spPr/>
      <dgm:t>
        <a:bodyPr/>
        <a:lstStyle/>
        <a:p>
          <a:endParaRPr lang="ru-RU"/>
        </a:p>
      </dgm:t>
    </dgm:pt>
    <dgm:pt modelId="{8A81896F-95CC-4D9A-81C6-22C017F5DF81}" type="pres">
      <dgm:prSet presAssocID="{AD4F0844-091A-4293-B5AD-05DD1FAC01F4}" presName="sp" presStyleCnt="0"/>
      <dgm:spPr/>
    </dgm:pt>
    <dgm:pt modelId="{EDB8E66F-5719-4B5E-A996-67067940B734}" type="pres">
      <dgm:prSet presAssocID="{5DDCB295-E1BD-495D-AF73-229911695858}" presName="linNode" presStyleCnt="0"/>
      <dgm:spPr/>
    </dgm:pt>
    <dgm:pt modelId="{33B78859-1CBF-4784-A33C-71C818C4BB56}" type="pres">
      <dgm:prSet presAssocID="{5DDCB295-E1BD-495D-AF73-229911695858}" presName="parentText" presStyleLbl="node1" presStyleIdx="1" presStyleCnt="3">
        <dgm:presLayoutVars>
          <dgm:chMax val="1"/>
          <dgm:bulletEnabled val="1"/>
        </dgm:presLayoutVars>
      </dgm:prSet>
      <dgm:spPr/>
      <dgm:t>
        <a:bodyPr/>
        <a:lstStyle/>
        <a:p>
          <a:endParaRPr lang="ru-RU"/>
        </a:p>
      </dgm:t>
    </dgm:pt>
    <dgm:pt modelId="{1F99C42D-21BB-48E7-AA69-D0F8C1178786}" type="pres">
      <dgm:prSet presAssocID="{5DDCB295-E1BD-495D-AF73-229911695858}" presName="descendantText" presStyleLbl="alignAccFollowNode1" presStyleIdx="1" presStyleCnt="3" custScaleY="146378">
        <dgm:presLayoutVars>
          <dgm:bulletEnabled val="1"/>
        </dgm:presLayoutVars>
      </dgm:prSet>
      <dgm:spPr/>
      <dgm:t>
        <a:bodyPr/>
        <a:lstStyle/>
        <a:p>
          <a:endParaRPr lang="ru-RU"/>
        </a:p>
      </dgm:t>
    </dgm:pt>
    <dgm:pt modelId="{67592AFB-1016-4FB3-8413-765E1BB3CCB5}" type="pres">
      <dgm:prSet presAssocID="{250D68C8-3AE3-4619-A382-CB9DF417768E}" presName="sp" presStyleCnt="0"/>
      <dgm:spPr/>
    </dgm:pt>
    <dgm:pt modelId="{E2C8A379-E101-442D-A7D0-4FC272A41F9E}" type="pres">
      <dgm:prSet presAssocID="{5B0E9113-41FA-42F2-A0F9-BCDB00AD583A}" presName="linNode" presStyleCnt="0"/>
      <dgm:spPr/>
    </dgm:pt>
    <dgm:pt modelId="{B9B61C32-69EA-4671-9AA7-DEBE8AC21F0A}" type="pres">
      <dgm:prSet presAssocID="{5B0E9113-41FA-42F2-A0F9-BCDB00AD583A}" presName="parentText" presStyleLbl="node1" presStyleIdx="2" presStyleCnt="3">
        <dgm:presLayoutVars>
          <dgm:chMax val="1"/>
          <dgm:bulletEnabled val="1"/>
        </dgm:presLayoutVars>
      </dgm:prSet>
      <dgm:spPr/>
      <dgm:t>
        <a:bodyPr/>
        <a:lstStyle/>
        <a:p>
          <a:endParaRPr lang="ru-RU"/>
        </a:p>
      </dgm:t>
    </dgm:pt>
    <dgm:pt modelId="{930AC518-5C22-4060-B0AE-48AFA52A622A}" type="pres">
      <dgm:prSet presAssocID="{5B0E9113-41FA-42F2-A0F9-BCDB00AD583A}" presName="descendantText" presStyleLbl="alignAccFollowNode1" presStyleIdx="2" presStyleCnt="3" custScaleY="115441">
        <dgm:presLayoutVars>
          <dgm:bulletEnabled val="1"/>
        </dgm:presLayoutVars>
      </dgm:prSet>
      <dgm:spPr/>
      <dgm:t>
        <a:bodyPr/>
        <a:lstStyle/>
        <a:p>
          <a:endParaRPr lang="ru-RU"/>
        </a:p>
      </dgm:t>
    </dgm:pt>
  </dgm:ptLst>
  <dgm:cxnLst>
    <dgm:cxn modelId="{82F84E8C-14B6-4DB8-8C8B-B1BBCF2D5638}" type="presOf" srcId="{8AD22BF7-3CA2-48E5-9588-95D688C9EB97}" destId="{930AC518-5C22-4060-B0AE-48AFA52A622A}" srcOrd="0" destOrd="1" presId="urn:microsoft.com/office/officeart/2005/8/layout/vList5"/>
    <dgm:cxn modelId="{69B869C6-0D83-4505-B2D2-FA3F1AE70443}" srcId="{D5C87023-10BC-41E5-9DB8-A7D85B58C79B}" destId="{5DDCB295-E1BD-495D-AF73-229911695858}" srcOrd="1" destOrd="0" parTransId="{CA71E795-9671-4F1D-BD93-0279F48CB9CD}" sibTransId="{250D68C8-3AE3-4619-A382-CB9DF417768E}"/>
    <dgm:cxn modelId="{43A0CBD9-7F95-405C-8866-A3D7B3621DD9}" srcId="{5DDCB295-E1BD-495D-AF73-229911695858}" destId="{7830D66E-162D-4F17-B63E-B7352DEB8514}" srcOrd="1" destOrd="0" parTransId="{ADB9E635-1A57-430F-9642-95CCBC2AD457}" sibTransId="{B4AEEC09-210E-4874-ACD6-886B47A10292}"/>
    <dgm:cxn modelId="{9CF22D31-6012-4A30-9374-BCC0CCD0D2BC}" srcId="{D48197D5-0EFA-4E1E-A193-11F65DD30676}" destId="{E10EB80D-44F7-416E-9A89-79CEA59844DA}" srcOrd="0" destOrd="0" parTransId="{6EF75B42-D1CA-4F5C-9F6D-10B324906940}" sibTransId="{E0FF6E8E-3347-474E-B815-36EE797653AA}"/>
    <dgm:cxn modelId="{12820C0D-6B48-4D9B-AAB1-981EA48846FF}" srcId="{5B0E9113-41FA-42F2-A0F9-BCDB00AD583A}" destId="{A36152A0-EB75-433D-A5AA-CEB71D229CDC}" srcOrd="2" destOrd="0" parTransId="{E52CD00D-40BA-49FC-B850-1AFCFDB13833}" sibTransId="{2A3D62D0-257B-4E81-9022-3DA40B449CDC}"/>
    <dgm:cxn modelId="{BDC2C3F0-6741-4C82-B6D8-B8789AF5F091}" type="presOf" srcId="{CE793CBE-B21B-4AA0-A5D8-71023B5BA580}" destId="{1F99C42D-21BB-48E7-AA69-D0F8C1178786}" srcOrd="0" destOrd="0" presId="urn:microsoft.com/office/officeart/2005/8/layout/vList5"/>
    <dgm:cxn modelId="{422700E0-33AF-4696-8DCF-39D57F37BFCE}" type="presOf" srcId="{815FB185-CAA9-4651-B9FF-0553EBCB8E6B}" destId="{930AC518-5C22-4060-B0AE-48AFA52A622A}" srcOrd="0" destOrd="0" presId="urn:microsoft.com/office/officeart/2005/8/layout/vList5"/>
    <dgm:cxn modelId="{6169619C-AEA9-4703-8429-E3880C69B3F0}" type="presOf" srcId="{E10EB80D-44F7-416E-9A89-79CEA59844DA}" destId="{132452A7-8232-4124-B19F-0590A2558129}" srcOrd="0" destOrd="0" presId="urn:microsoft.com/office/officeart/2005/8/layout/vList5"/>
    <dgm:cxn modelId="{2183FE04-D30D-43D4-BBE7-F2DEAA3E9064}" type="presOf" srcId="{5B0E9113-41FA-42F2-A0F9-BCDB00AD583A}" destId="{B9B61C32-69EA-4671-9AA7-DEBE8AC21F0A}" srcOrd="0" destOrd="0" presId="urn:microsoft.com/office/officeart/2005/8/layout/vList5"/>
    <dgm:cxn modelId="{AF4B6826-EDD4-4920-B8F0-40D4FCF93517}" type="presOf" srcId="{D5C87023-10BC-41E5-9DB8-A7D85B58C79B}" destId="{DDC94AE0-AA03-4CEB-8181-4EA2A93A97E1}" srcOrd="0" destOrd="0" presId="urn:microsoft.com/office/officeart/2005/8/layout/vList5"/>
    <dgm:cxn modelId="{E7400392-CA8B-467F-A89C-B183EC07BDB1}" srcId="{D48197D5-0EFA-4E1E-A193-11F65DD30676}" destId="{BFE8C38B-DC2E-46A4-A65D-3EF1155CAC1C}" srcOrd="2" destOrd="0" parTransId="{0B922A65-8BC6-40B4-8280-6E41FAE45155}" sibTransId="{D2B266DF-8CF4-44BA-A61B-B1E87490D7D5}"/>
    <dgm:cxn modelId="{035171AF-457F-4480-8D3C-AC8BE253FA89}" srcId="{D48197D5-0EFA-4E1E-A193-11F65DD30676}" destId="{2D6C57FA-D0EA-4CDB-9757-EA4BD0C74A2E}" srcOrd="3" destOrd="0" parTransId="{2E3E6166-61F7-42DA-9F3D-977698EADAFE}" sibTransId="{8BCD8FB4-7B7F-45A2-9377-F91BFDE529E6}"/>
    <dgm:cxn modelId="{FEDF924F-67C5-4678-8909-D654B7EEDA78}" type="presOf" srcId="{3F920E94-67B5-4857-9C9D-FD4C8A57BDAE}" destId="{1F99C42D-21BB-48E7-AA69-D0F8C1178786}" srcOrd="0" destOrd="2" presId="urn:microsoft.com/office/officeart/2005/8/layout/vList5"/>
    <dgm:cxn modelId="{9740CE5F-A6A6-4AA0-B94D-9F0B8456DD23}" type="presOf" srcId="{7830D66E-162D-4F17-B63E-B7352DEB8514}" destId="{1F99C42D-21BB-48E7-AA69-D0F8C1178786}" srcOrd="0" destOrd="1" presId="urn:microsoft.com/office/officeart/2005/8/layout/vList5"/>
    <dgm:cxn modelId="{6381B9FE-433C-499C-9BB7-F5643E400824}" type="presOf" srcId="{2D6C57FA-D0EA-4CDB-9757-EA4BD0C74A2E}" destId="{132452A7-8232-4124-B19F-0590A2558129}" srcOrd="0" destOrd="3" presId="urn:microsoft.com/office/officeart/2005/8/layout/vList5"/>
    <dgm:cxn modelId="{818ED0AB-E8EA-4BA9-932A-ACB568924BFF}" srcId="{5DDCB295-E1BD-495D-AF73-229911695858}" destId="{CE793CBE-B21B-4AA0-A5D8-71023B5BA580}" srcOrd="0" destOrd="0" parTransId="{E937FF23-8F7C-4694-B965-FAB0BEE6B86C}" sibTransId="{2498349D-E757-4BA0-91F9-8864E390D2C8}"/>
    <dgm:cxn modelId="{E49EACD9-8679-46C6-8B1E-3F7B5A7BB0C6}" srcId="{D5C87023-10BC-41E5-9DB8-A7D85B58C79B}" destId="{D48197D5-0EFA-4E1E-A193-11F65DD30676}" srcOrd="0" destOrd="0" parTransId="{B084DF00-4941-48F0-9952-F031B860E78F}" sibTransId="{AD4F0844-091A-4293-B5AD-05DD1FAC01F4}"/>
    <dgm:cxn modelId="{27B9CA25-387C-4895-B67C-CF6286B124D7}" type="presOf" srcId="{5DDCB295-E1BD-495D-AF73-229911695858}" destId="{33B78859-1CBF-4784-A33C-71C818C4BB56}" srcOrd="0" destOrd="0" presId="urn:microsoft.com/office/officeart/2005/8/layout/vList5"/>
    <dgm:cxn modelId="{4524FB45-6A8F-4BFA-A361-B3DAA1C579C8}" srcId="{D48197D5-0EFA-4E1E-A193-11F65DD30676}" destId="{1560149D-8B63-4265-B298-7D6905D82C03}" srcOrd="1" destOrd="0" parTransId="{B8C8893F-2BE6-4265-A7D6-69017804F565}" sibTransId="{1DC19A0D-17FE-4A77-9410-C3CC173A1EA7}"/>
    <dgm:cxn modelId="{80B53911-666D-4B1E-BF80-A8A72C31BA4F}" type="presOf" srcId="{A36152A0-EB75-433D-A5AA-CEB71D229CDC}" destId="{930AC518-5C22-4060-B0AE-48AFA52A622A}" srcOrd="0" destOrd="2" presId="urn:microsoft.com/office/officeart/2005/8/layout/vList5"/>
    <dgm:cxn modelId="{9C98A8FC-9DA8-4B93-9D3B-7323508AEB4C}" type="presOf" srcId="{D48197D5-0EFA-4E1E-A193-11F65DD30676}" destId="{2F61C9CA-37D0-4DBA-8316-BB1E393D9024}" srcOrd="0" destOrd="0" presId="urn:microsoft.com/office/officeart/2005/8/layout/vList5"/>
    <dgm:cxn modelId="{DEB23CB2-3E94-46ED-B43C-594D54B44BD3}" srcId="{D5C87023-10BC-41E5-9DB8-A7D85B58C79B}" destId="{5B0E9113-41FA-42F2-A0F9-BCDB00AD583A}" srcOrd="2" destOrd="0" parTransId="{B5D56B38-6DE7-41EB-A4FE-559F85C45D4A}" sibTransId="{0089CC6B-C214-47FF-9A59-499ADAD16840}"/>
    <dgm:cxn modelId="{E451D55F-FF38-4D27-9C81-C222B93B1870}" type="presOf" srcId="{1560149D-8B63-4265-B298-7D6905D82C03}" destId="{132452A7-8232-4124-B19F-0590A2558129}" srcOrd="0" destOrd="1" presId="urn:microsoft.com/office/officeart/2005/8/layout/vList5"/>
    <dgm:cxn modelId="{47495187-4E3D-48B0-AC97-6926C9D478D1}" srcId="{5B0E9113-41FA-42F2-A0F9-BCDB00AD583A}" destId="{815FB185-CAA9-4651-B9FF-0553EBCB8E6B}" srcOrd="0" destOrd="0" parTransId="{B97F9044-E0C8-47DE-8F27-6D77BB387B79}" sibTransId="{44BA25BE-2A30-458F-9F25-7A32E29E268D}"/>
    <dgm:cxn modelId="{1B2FA0E9-CFF7-4E4B-A610-A530DD08356D}" srcId="{5DDCB295-E1BD-495D-AF73-229911695858}" destId="{3F920E94-67B5-4857-9C9D-FD4C8A57BDAE}" srcOrd="2" destOrd="0" parTransId="{F510414F-FBB9-4073-BEEE-717351E44B47}" sibTransId="{5BB7E1CB-6D0F-4FF4-91B1-F665DCA3E58D}"/>
    <dgm:cxn modelId="{A8FF0CE1-F72A-43FC-A4F1-CDC26BAB7326}" srcId="{5B0E9113-41FA-42F2-A0F9-BCDB00AD583A}" destId="{8AD22BF7-3CA2-48E5-9588-95D688C9EB97}" srcOrd="1" destOrd="0" parTransId="{E4198441-B607-4E67-9476-9CAF91F9EB6D}" sibTransId="{17B04C24-C903-4C9C-8760-82C5952CCA4D}"/>
    <dgm:cxn modelId="{DEFF40C4-DB47-45A0-B3C1-4C5DE68E6C2E}" type="presOf" srcId="{BFE8C38B-DC2E-46A4-A65D-3EF1155CAC1C}" destId="{132452A7-8232-4124-B19F-0590A2558129}" srcOrd="0" destOrd="2" presId="urn:microsoft.com/office/officeart/2005/8/layout/vList5"/>
    <dgm:cxn modelId="{6372FF29-150F-4FF0-8236-A83C4D4A3C3A}" type="presParOf" srcId="{DDC94AE0-AA03-4CEB-8181-4EA2A93A97E1}" destId="{D1998584-8DAC-475F-B4D9-01D948927CD3}" srcOrd="0" destOrd="0" presId="urn:microsoft.com/office/officeart/2005/8/layout/vList5"/>
    <dgm:cxn modelId="{29673E05-211D-49F0-9B5F-2BCF0E51E997}" type="presParOf" srcId="{D1998584-8DAC-475F-B4D9-01D948927CD3}" destId="{2F61C9CA-37D0-4DBA-8316-BB1E393D9024}" srcOrd="0" destOrd="0" presId="urn:microsoft.com/office/officeart/2005/8/layout/vList5"/>
    <dgm:cxn modelId="{FE57B8E7-903E-4C2A-8777-DA76351C475F}" type="presParOf" srcId="{D1998584-8DAC-475F-B4D9-01D948927CD3}" destId="{132452A7-8232-4124-B19F-0590A2558129}" srcOrd="1" destOrd="0" presId="urn:microsoft.com/office/officeart/2005/8/layout/vList5"/>
    <dgm:cxn modelId="{F50E6A0A-D559-41D8-BE83-4BA7D90C6B6D}" type="presParOf" srcId="{DDC94AE0-AA03-4CEB-8181-4EA2A93A97E1}" destId="{8A81896F-95CC-4D9A-81C6-22C017F5DF81}" srcOrd="1" destOrd="0" presId="urn:microsoft.com/office/officeart/2005/8/layout/vList5"/>
    <dgm:cxn modelId="{77B917A1-F748-4089-80DE-5370888A3411}" type="presParOf" srcId="{DDC94AE0-AA03-4CEB-8181-4EA2A93A97E1}" destId="{EDB8E66F-5719-4B5E-A996-67067940B734}" srcOrd="2" destOrd="0" presId="urn:microsoft.com/office/officeart/2005/8/layout/vList5"/>
    <dgm:cxn modelId="{50F01D97-A9E5-452B-808B-2C56FDBB97DB}" type="presParOf" srcId="{EDB8E66F-5719-4B5E-A996-67067940B734}" destId="{33B78859-1CBF-4784-A33C-71C818C4BB56}" srcOrd="0" destOrd="0" presId="urn:microsoft.com/office/officeart/2005/8/layout/vList5"/>
    <dgm:cxn modelId="{526BACA4-97C8-4EB3-80FC-F2E820C012E9}" type="presParOf" srcId="{EDB8E66F-5719-4B5E-A996-67067940B734}" destId="{1F99C42D-21BB-48E7-AA69-D0F8C1178786}" srcOrd="1" destOrd="0" presId="urn:microsoft.com/office/officeart/2005/8/layout/vList5"/>
    <dgm:cxn modelId="{971E1E02-C51D-45E8-A622-09ABB3E3787B}" type="presParOf" srcId="{DDC94AE0-AA03-4CEB-8181-4EA2A93A97E1}" destId="{67592AFB-1016-4FB3-8413-765E1BB3CCB5}" srcOrd="3" destOrd="0" presId="urn:microsoft.com/office/officeart/2005/8/layout/vList5"/>
    <dgm:cxn modelId="{D8B62464-7EBB-4102-9727-864B944D05B2}" type="presParOf" srcId="{DDC94AE0-AA03-4CEB-8181-4EA2A93A97E1}" destId="{E2C8A379-E101-442D-A7D0-4FC272A41F9E}" srcOrd="4" destOrd="0" presId="urn:microsoft.com/office/officeart/2005/8/layout/vList5"/>
    <dgm:cxn modelId="{47A7A28D-2945-4747-BC7B-2C7BA112239E}" type="presParOf" srcId="{E2C8A379-E101-442D-A7D0-4FC272A41F9E}" destId="{B9B61C32-69EA-4671-9AA7-DEBE8AC21F0A}" srcOrd="0" destOrd="0" presId="urn:microsoft.com/office/officeart/2005/8/layout/vList5"/>
    <dgm:cxn modelId="{B5AFE33E-C71C-47FF-AA2D-FA300139BC8C}" type="presParOf" srcId="{E2C8A379-E101-442D-A7D0-4FC272A41F9E}" destId="{930AC518-5C22-4060-B0AE-48AFA52A622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7237571" y="-2733259"/>
          <a:ext cx="1361231"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Право на вычет имеют чернобыльцы и иные лица, поименованные в </a:t>
          </a:r>
          <a:r>
            <a:rPr lang="ru-RU" sz="1800" b="0" i="0" kern="1200" dirty="0" err="1">
              <a:solidFill>
                <a:schemeClr val="accent1"/>
              </a:solidFill>
            </a:rPr>
            <a:t>пп</a:t>
          </a:r>
          <a:r>
            <a:rPr lang="ru-RU" sz="1800" b="0" i="0" kern="1200" dirty="0">
              <a:solidFill>
                <a:schemeClr val="accent1"/>
              </a:solidFill>
            </a:rPr>
            <a:t>. 1 п. 1 ст. 218 НК РФ</a:t>
          </a:r>
          <a:endParaRPr lang="ru-RU" sz="18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7237571" y="-2733259"/>
        <a:ext cx="1361231" cy="7452412"/>
      </dsp:txXfrm>
    </dsp:sp>
    <dsp:sp modelId="{2F61C9CA-37D0-4DBA-8316-BB1E393D9024}">
      <dsp:nvSpPr>
        <dsp:cNvPr id="0" name=""/>
        <dsp:cNvSpPr/>
      </dsp:nvSpPr>
      <dsp:spPr>
        <a:xfrm>
          <a:off x="0" y="2999"/>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3000 руб.</a:t>
          </a:r>
          <a:endParaRPr lang="ru-RU" sz="2000" kern="1200" dirty="0"/>
        </a:p>
      </dsp:txBody>
      <dsp:txXfrm>
        <a:off x="0" y="2999"/>
        <a:ext cx="4191981" cy="1979893"/>
      </dsp:txXfrm>
    </dsp:sp>
    <dsp:sp modelId="{1F99C42D-21BB-48E7-AA69-D0F8C1178786}">
      <dsp:nvSpPr>
        <dsp:cNvPr id="0" name=""/>
        <dsp:cNvSpPr/>
      </dsp:nvSpPr>
      <dsp:spPr>
        <a:xfrm rot="5400000">
          <a:off x="7248999" y="-654372"/>
          <a:ext cx="1338375"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Право на вычет имеют инвалиды с детства, инвалиды I и II групп и иные лица, поименованные в </a:t>
          </a:r>
          <a:r>
            <a:rPr lang="ru-RU" sz="1800" b="0" i="0" kern="1200" dirty="0" err="1">
              <a:solidFill>
                <a:schemeClr val="accent1"/>
              </a:solidFill>
            </a:rPr>
            <a:t>пп</a:t>
          </a:r>
          <a:r>
            <a:rPr lang="ru-RU" sz="1800" b="0" i="0" kern="1200" dirty="0">
              <a:solidFill>
                <a:schemeClr val="accent1"/>
              </a:solidFill>
            </a:rPr>
            <a:t>. 2 п. 1 ст. 218 НК РФ</a:t>
          </a:r>
          <a:endParaRPr lang="ru-RU" sz="1800" kern="1200" dirty="0">
            <a:solidFill>
              <a:schemeClr val="accent1"/>
            </a:solidFill>
          </a:endParaRPr>
        </a:p>
      </dsp:txBody>
      <dsp:txXfrm rot="5400000">
        <a:off x="7248999" y="-654372"/>
        <a:ext cx="1338375" cy="7452412"/>
      </dsp:txXfrm>
    </dsp:sp>
    <dsp:sp modelId="{33B78859-1CBF-4784-A33C-71C818C4BB56}">
      <dsp:nvSpPr>
        <dsp:cNvPr id="0" name=""/>
        <dsp:cNvSpPr/>
      </dsp:nvSpPr>
      <dsp:spPr>
        <a:xfrm>
          <a:off x="0" y="2081887"/>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500 руб.</a:t>
          </a:r>
          <a:endParaRPr lang="ru-RU" sz="2000" kern="1200" dirty="0"/>
        </a:p>
      </dsp:txBody>
      <dsp:txXfrm>
        <a:off x="0" y="2081887"/>
        <a:ext cx="4191981" cy="1979893"/>
      </dsp:txXfrm>
    </dsp:sp>
    <dsp:sp modelId="{930AC518-5C22-4060-B0AE-48AFA52A622A}">
      <dsp:nvSpPr>
        <dsp:cNvPr id="0" name=""/>
        <dsp:cNvSpPr/>
      </dsp:nvSpPr>
      <dsp:spPr>
        <a:xfrm rot="5400000">
          <a:off x="7003944" y="1424515"/>
          <a:ext cx="1828486"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endParaRPr lang="ru-RU" sz="1800" b="0" i="0" kern="1200" dirty="0">
            <a:solidFill>
              <a:schemeClr val="accent1"/>
            </a:solidFill>
          </a:endParaRPr>
        </a:p>
        <a:p>
          <a:pPr marL="171450" lvl="1" indent="-171450" algn="l" defTabSz="800100">
            <a:lnSpc>
              <a:spcPct val="90000"/>
            </a:lnSpc>
            <a:spcBef>
              <a:spcPct val="0"/>
            </a:spcBef>
            <a:spcAft>
              <a:spcPct val="15000"/>
            </a:spcAft>
            <a:buChar char="••"/>
          </a:pPr>
          <a:r>
            <a:rPr lang="ru-RU" sz="1800" b="0" i="0" kern="1200" dirty="0">
              <a:solidFill>
                <a:schemeClr val="accent1"/>
              </a:solidFill>
            </a:rPr>
            <a:t>Право на вычет имеют  налогоплательщики, которые :</a:t>
          </a:r>
        </a:p>
        <a:p>
          <a:pPr marL="342900" lvl="2" indent="-171450" algn="l" defTabSz="800100">
            <a:lnSpc>
              <a:spcPct val="90000"/>
            </a:lnSpc>
            <a:spcBef>
              <a:spcPct val="0"/>
            </a:spcBef>
            <a:spcAft>
              <a:spcPct val="15000"/>
            </a:spcAft>
            <a:buChar char="••"/>
          </a:pPr>
          <a:r>
            <a:rPr lang="ru-RU" sz="1800" b="0" i="0" kern="1200" dirty="0">
              <a:solidFill>
                <a:schemeClr val="accent1"/>
              </a:solidFill>
            </a:rPr>
            <a:t>сдали нормы ГТО, соответствующие возрастной группе, и получили знак отличия;</a:t>
          </a:r>
        </a:p>
        <a:p>
          <a:pPr marL="342900" lvl="2" indent="-171450" algn="l" defTabSz="800100">
            <a:lnSpc>
              <a:spcPct val="90000"/>
            </a:lnSpc>
            <a:spcBef>
              <a:spcPct val="0"/>
            </a:spcBef>
            <a:spcAft>
              <a:spcPct val="15000"/>
            </a:spcAft>
            <a:buChar char="••"/>
          </a:pPr>
          <a:r>
            <a:rPr lang="ru-RU" sz="1800" b="0" i="0" kern="1200" dirty="0">
              <a:solidFill>
                <a:schemeClr val="accent1"/>
              </a:solidFill>
            </a:rPr>
            <a:t>прошли в соответствующем календарном году диспансеризацию.</a:t>
          </a:r>
        </a:p>
        <a:p>
          <a:pPr marL="57150" lvl="1" indent="-57150" algn="l" defTabSz="444500">
            <a:lnSpc>
              <a:spcPct val="90000"/>
            </a:lnSpc>
            <a:spcBef>
              <a:spcPct val="0"/>
            </a:spcBef>
            <a:spcAft>
              <a:spcPct val="15000"/>
            </a:spcAft>
            <a:buChar char="••"/>
          </a:pPr>
          <a:endParaRPr lang="ru-RU" sz="1000" kern="1200" dirty="0"/>
        </a:p>
      </dsp:txBody>
      <dsp:txXfrm rot="5400000">
        <a:off x="7003944" y="1424515"/>
        <a:ext cx="1828486" cy="7452412"/>
      </dsp:txXfrm>
    </dsp:sp>
    <dsp:sp modelId="{B9B61C32-69EA-4671-9AA7-DEBE8AC21F0A}">
      <dsp:nvSpPr>
        <dsp:cNvPr id="0" name=""/>
        <dsp:cNvSpPr/>
      </dsp:nvSpPr>
      <dsp:spPr>
        <a:xfrm>
          <a:off x="0" y="4160775"/>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С  2025 года</a:t>
          </a:r>
        </a:p>
        <a:p>
          <a:pPr lvl="0" algn="ctr" defTabSz="889000">
            <a:lnSpc>
              <a:spcPct val="90000"/>
            </a:lnSpc>
            <a:spcBef>
              <a:spcPct val="0"/>
            </a:spcBef>
            <a:spcAft>
              <a:spcPct val="35000"/>
            </a:spcAft>
          </a:pPr>
          <a:r>
            <a:rPr lang="ru-RU" sz="2000" b="0" i="0" kern="1200" dirty="0"/>
            <a:t>18 000 руб.</a:t>
          </a:r>
        </a:p>
        <a:p>
          <a:pPr lvl="0" algn="ctr" defTabSz="889000">
            <a:lnSpc>
              <a:spcPct val="90000"/>
            </a:lnSpc>
            <a:spcBef>
              <a:spcPct val="0"/>
            </a:spcBef>
            <a:spcAft>
              <a:spcPct val="35000"/>
            </a:spcAft>
          </a:pPr>
          <a:endParaRPr lang="ru-RU" sz="2000" kern="1200" dirty="0"/>
        </a:p>
      </dsp:txBody>
      <dsp:txXfrm>
        <a:off x="0" y="4160775"/>
        <a:ext cx="4191981" cy="197989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7237571" y="-2780935"/>
          <a:ext cx="1361231"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Вычет на первого ребенка</a:t>
          </a:r>
          <a:endParaRPr lang="ru-RU" sz="18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7237571" y="-2780935"/>
        <a:ext cx="1361231" cy="7452412"/>
      </dsp:txXfrm>
    </dsp:sp>
    <dsp:sp modelId="{2F61C9CA-37D0-4DBA-8316-BB1E393D9024}">
      <dsp:nvSpPr>
        <dsp:cNvPr id="0" name=""/>
        <dsp:cNvSpPr/>
      </dsp:nvSpPr>
      <dsp:spPr>
        <a:xfrm>
          <a:off x="0" y="2999"/>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1400 руб.</a:t>
          </a:r>
          <a:endParaRPr lang="ru-RU" sz="2000" kern="1200" dirty="0"/>
        </a:p>
      </dsp:txBody>
      <dsp:txXfrm>
        <a:off x="0" y="2999"/>
        <a:ext cx="4191981" cy="1979893"/>
      </dsp:txXfrm>
    </dsp:sp>
    <dsp:sp modelId="{1F99C42D-21BB-48E7-AA69-D0F8C1178786}">
      <dsp:nvSpPr>
        <dsp:cNvPr id="0" name=""/>
        <dsp:cNvSpPr/>
      </dsp:nvSpPr>
      <dsp:spPr>
        <a:xfrm rot="5400000">
          <a:off x="7248999" y="-654372"/>
          <a:ext cx="1338375"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Вычет на второго ребенка</a:t>
          </a:r>
          <a:endParaRPr lang="ru-RU" sz="1800" kern="1200" dirty="0">
            <a:solidFill>
              <a:schemeClr val="accent1"/>
            </a:solidFill>
          </a:endParaRPr>
        </a:p>
      </dsp:txBody>
      <dsp:txXfrm rot="5400000">
        <a:off x="7248999" y="-654372"/>
        <a:ext cx="1338375" cy="7452412"/>
      </dsp:txXfrm>
    </dsp:sp>
    <dsp:sp modelId="{33B78859-1CBF-4784-A33C-71C818C4BB56}">
      <dsp:nvSpPr>
        <dsp:cNvPr id="0" name=""/>
        <dsp:cNvSpPr/>
      </dsp:nvSpPr>
      <dsp:spPr>
        <a:xfrm>
          <a:off x="0" y="2081887"/>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solidFill>
                <a:schemeClr val="bg1"/>
              </a:solidFill>
              <a:latin typeface="Calibri" pitchFamily="34" charset="0"/>
              <a:ea typeface="Times New Roman"/>
              <a:cs typeface="Calibri" pitchFamily="34" charset="0"/>
            </a:rPr>
            <a:t>2 800 руб.</a:t>
          </a:r>
          <a:endParaRPr lang="ru-RU" sz="2000" kern="1200" dirty="0">
            <a:solidFill>
              <a:schemeClr val="bg1"/>
            </a:solidFill>
          </a:endParaRPr>
        </a:p>
      </dsp:txBody>
      <dsp:txXfrm>
        <a:off x="0" y="2081887"/>
        <a:ext cx="4191981" cy="1979893"/>
      </dsp:txXfrm>
    </dsp:sp>
    <dsp:sp modelId="{930AC518-5C22-4060-B0AE-48AFA52A622A}">
      <dsp:nvSpPr>
        <dsp:cNvPr id="0" name=""/>
        <dsp:cNvSpPr/>
      </dsp:nvSpPr>
      <dsp:spPr>
        <a:xfrm rot="5400000">
          <a:off x="7003944" y="1424515"/>
          <a:ext cx="1828486"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ru-RU" sz="1200" kern="1200" dirty="0"/>
        </a:p>
        <a:p>
          <a:pPr marL="171450" lvl="1" indent="-171450" algn="l" defTabSz="800100">
            <a:lnSpc>
              <a:spcPct val="90000"/>
            </a:lnSpc>
            <a:spcBef>
              <a:spcPct val="0"/>
            </a:spcBef>
            <a:spcAft>
              <a:spcPct val="15000"/>
            </a:spcAft>
            <a:buChar char="••"/>
          </a:pPr>
          <a:r>
            <a:rPr lang="ru-RU" sz="1800" kern="1200" dirty="0">
              <a:solidFill>
                <a:schemeClr val="accent1"/>
              </a:solidFill>
            </a:rPr>
            <a:t>Вычет на третьего и каждого последующего ребенка</a:t>
          </a:r>
        </a:p>
      </dsp:txBody>
      <dsp:txXfrm rot="5400000">
        <a:off x="7003944" y="1424515"/>
        <a:ext cx="1828486" cy="7452412"/>
      </dsp:txXfrm>
    </dsp:sp>
    <dsp:sp modelId="{B9B61C32-69EA-4671-9AA7-DEBE8AC21F0A}">
      <dsp:nvSpPr>
        <dsp:cNvPr id="0" name=""/>
        <dsp:cNvSpPr/>
      </dsp:nvSpPr>
      <dsp:spPr>
        <a:xfrm>
          <a:off x="0" y="4160775"/>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6 000 руб.</a:t>
          </a:r>
        </a:p>
        <a:p>
          <a:pPr lvl="0" algn="ctr" defTabSz="889000">
            <a:lnSpc>
              <a:spcPct val="90000"/>
            </a:lnSpc>
            <a:spcBef>
              <a:spcPct val="0"/>
            </a:spcBef>
            <a:spcAft>
              <a:spcPct val="35000"/>
            </a:spcAft>
          </a:pPr>
          <a:endParaRPr lang="ru-RU" sz="2000" kern="1200" dirty="0"/>
        </a:p>
      </dsp:txBody>
      <dsp:txXfrm>
        <a:off x="0" y="4160775"/>
        <a:ext cx="4191981" cy="197989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7332703" y="-2873795"/>
          <a:ext cx="1170968"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kern="1200" dirty="0">
              <a:solidFill>
                <a:schemeClr val="accent1"/>
              </a:solidFill>
              <a:latin typeface="Calibri" pitchFamily="34" charset="0"/>
              <a:ea typeface="Times New Roman"/>
              <a:cs typeface="Calibri" pitchFamily="34" charset="0"/>
            </a:rPr>
            <a:t>Вычет на ребенка-инвалида, предоставляемый родителям, опекунам, попечителям, приемным родителям, супругам родителей/приемных родителей</a:t>
          </a:r>
          <a:endParaRPr lang="ru-RU" sz="18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7332703" y="-2873795"/>
        <a:ext cx="1170968" cy="7452412"/>
      </dsp:txXfrm>
    </dsp:sp>
    <dsp:sp modelId="{2F61C9CA-37D0-4DBA-8316-BB1E393D9024}">
      <dsp:nvSpPr>
        <dsp:cNvPr id="0" name=""/>
        <dsp:cNvSpPr/>
      </dsp:nvSpPr>
      <dsp:spPr>
        <a:xfrm>
          <a:off x="0" y="832"/>
          <a:ext cx="4191981" cy="17031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12 000  руб.</a:t>
          </a:r>
          <a:endParaRPr lang="ru-RU" sz="2000" kern="1200" dirty="0"/>
        </a:p>
      </dsp:txBody>
      <dsp:txXfrm>
        <a:off x="0" y="832"/>
        <a:ext cx="4191981" cy="170315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7194616" y="-2773295"/>
          <a:ext cx="1447142"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Социальный вычет предоставляется в сумме, направленной на благотворительные цели, но не может превышать 25% (в отдельных случаях законом субъекта РФ может быть увеличен до 30%) дохода, полученного за календарный год и подлежащего налогообложению.</a:t>
          </a:r>
          <a:endParaRPr lang="ru-RU" sz="1600" kern="1200" dirty="0">
            <a:solidFill>
              <a:schemeClr val="accent1"/>
            </a:solidFill>
          </a:endParaRPr>
        </a:p>
        <a:p>
          <a:pPr marL="114300" lvl="1" indent="-114300" algn="just" defTabSz="533400">
            <a:lnSpc>
              <a:spcPct val="90000"/>
            </a:lnSpc>
            <a:spcBef>
              <a:spcPct val="0"/>
            </a:spcBef>
            <a:spcAft>
              <a:spcPct val="15000"/>
            </a:spcAft>
            <a:buChar char="••"/>
          </a:pPr>
          <a:endParaRPr lang="ru-RU" sz="1200" b="0" i="0" kern="1200" dirty="0"/>
        </a:p>
      </dsp:txBody>
      <dsp:txXfrm rot="5400000">
        <a:off x="7194616" y="-2773295"/>
        <a:ext cx="1447142" cy="7452412"/>
      </dsp:txXfrm>
    </dsp:sp>
    <dsp:sp modelId="{2F61C9CA-37D0-4DBA-8316-BB1E393D9024}">
      <dsp:nvSpPr>
        <dsp:cNvPr id="0" name=""/>
        <dsp:cNvSpPr/>
      </dsp:nvSpPr>
      <dsp:spPr>
        <a:xfrm>
          <a:off x="0" y="461"/>
          <a:ext cx="4191981" cy="19048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Благотворительность</a:t>
          </a:r>
        </a:p>
      </dsp:txBody>
      <dsp:txXfrm>
        <a:off x="0" y="461"/>
        <a:ext cx="4191981" cy="1904897"/>
      </dsp:txXfrm>
    </dsp:sp>
    <dsp:sp modelId="{1F99C42D-21BB-48E7-AA69-D0F8C1178786}">
      <dsp:nvSpPr>
        <dsp:cNvPr id="0" name=""/>
        <dsp:cNvSpPr/>
      </dsp:nvSpPr>
      <dsp:spPr>
        <a:xfrm rot="5400000">
          <a:off x="6947819" y="-759327"/>
          <a:ext cx="1925271"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Социальный вычет на лечение предоставляется в размере фактических расходов, но в пределах 150 000 руб. за календарный год. Указанная сумма является общей для всех видов социальных вычетов (за исключением вычета на пожертвования и вычетов в размере расходов на обучение детей и на дорогостоящее лечение). В случае оплаты дорогостоящего лечения размер вычета не ограничен (ст. 216, </a:t>
          </a:r>
          <a:r>
            <a:rPr lang="ru-RU" sz="1600" b="0" i="0" kern="1200" dirty="0" err="1">
              <a:solidFill>
                <a:schemeClr val="accent1"/>
              </a:solidFill>
            </a:rPr>
            <a:t>абз</a:t>
          </a:r>
          <a:r>
            <a:rPr lang="ru-RU" sz="1600" b="0" i="0" kern="1200" dirty="0">
              <a:solidFill>
                <a:schemeClr val="accent1"/>
              </a:solidFill>
            </a:rPr>
            <a:t>. 3, 4 </a:t>
          </a:r>
          <a:r>
            <a:rPr lang="ru-RU" sz="1600" b="0" i="0" kern="1200" dirty="0" err="1">
              <a:solidFill>
                <a:schemeClr val="accent1"/>
              </a:solidFill>
            </a:rPr>
            <a:t>пп</a:t>
          </a:r>
          <a:r>
            <a:rPr lang="ru-RU" sz="1600" b="0" i="0" kern="1200" dirty="0">
              <a:solidFill>
                <a:schemeClr val="accent1"/>
              </a:solidFill>
            </a:rPr>
            <a:t>. 3 п. 1, </a:t>
          </a:r>
          <a:r>
            <a:rPr lang="ru-RU" sz="1600" b="0" i="0" kern="1200" dirty="0" err="1">
              <a:solidFill>
                <a:schemeClr val="accent1"/>
              </a:solidFill>
            </a:rPr>
            <a:t>абз</a:t>
          </a:r>
          <a:r>
            <a:rPr lang="ru-RU" sz="1600" b="0" i="0" kern="1200" dirty="0">
              <a:solidFill>
                <a:schemeClr val="accent1"/>
              </a:solidFill>
            </a:rPr>
            <a:t>. 7 п. 2 ст. 219 НК РФ).</a:t>
          </a:r>
          <a:endParaRPr lang="ru-RU" sz="1600" kern="1200" dirty="0">
            <a:solidFill>
              <a:schemeClr val="accent1"/>
            </a:solidFill>
          </a:endParaRPr>
        </a:p>
        <a:p>
          <a:pPr marL="114300" lvl="1" indent="-114300" algn="l" defTabSz="533400">
            <a:lnSpc>
              <a:spcPct val="90000"/>
            </a:lnSpc>
            <a:spcBef>
              <a:spcPct val="0"/>
            </a:spcBef>
            <a:spcAft>
              <a:spcPct val="15000"/>
            </a:spcAft>
            <a:buChar char="••"/>
          </a:pPr>
          <a:endParaRPr lang="ru-RU" sz="1200" b="0" i="0" kern="1200" dirty="0"/>
        </a:p>
      </dsp:txBody>
      <dsp:txXfrm rot="5400000">
        <a:off x="6947819" y="-759327"/>
        <a:ext cx="1925271" cy="7445134"/>
      </dsp:txXfrm>
    </dsp:sp>
    <dsp:sp modelId="{33B78859-1CBF-4784-A33C-71C818C4BB56}">
      <dsp:nvSpPr>
        <dsp:cNvPr id="0" name=""/>
        <dsp:cNvSpPr/>
      </dsp:nvSpPr>
      <dsp:spPr>
        <a:xfrm>
          <a:off x="0" y="2010791"/>
          <a:ext cx="4187888" cy="19048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Лечение (ДМС) </a:t>
          </a:r>
          <a:endParaRPr lang="ru-RU" sz="2000" kern="1200" dirty="0"/>
        </a:p>
      </dsp:txBody>
      <dsp:txXfrm>
        <a:off x="0" y="2010791"/>
        <a:ext cx="4187888" cy="1904897"/>
      </dsp:txXfrm>
    </dsp:sp>
    <dsp:sp modelId="{930AC518-5C22-4060-B0AE-48AFA52A622A}">
      <dsp:nvSpPr>
        <dsp:cNvPr id="0" name=""/>
        <dsp:cNvSpPr/>
      </dsp:nvSpPr>
      <dsp:spPr>
        <a:xfrm rot="5400000">
          <a:off x="6849412" y="1359596"/>
          <a:ext cx="2122085"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В случае оплаты своего обучения либо обучения своих братьев и сестер вычет можно получить в размере фактических расходов, но не более 150 000 руб. за год. Причем эта максимальная сумма является общей для всех видов социальных вычетов (за исключением вычетов в размере расходов на обучение детей и на дорогостоящее лечение).</a:t>
          </a:r>
          <a:endParaRPr lang="ru-RU" sz="1600" kern="1200" dirty="0">
            <a:solidFill>
              <a:schemeClr val="accent1"/>
            </a:solidFill>
          </a:endParaRPr>
        </a:p>
        <a:p>
          <a:pPr marL="171450" lvl="1" indent="-171450" algn="just" defTabSz="711200">
            <a:lnSpc>
              <a:spcPct val="90000"/>
            </a:lnSpc>
            <a:spcBef>
              <a:spcPct val="0"/>
            </a:spcBef>
            <a:spcAft>
              <a:spcPct val="15000"/>
            </a:spcAft>
            <a:buChar char="••"/>
          </a:pPr>
          <a:r>
            <a:rPr lang="ru-RU" sz="1600" b="0" i="0" kern="1200" dirty="0">
              <a:solidFill>
                <a:schemeClr val="accent1"/>
              </a:solidFill>
            </a:rPr>
            <a:t>Размер вычета при оплате обучения своих детей ограничен суммой 110 000 руб.  за год на каждого ребенка в общей сумме на обоих родителей (пп. 2 п. 1, абз. 7 п. 2 ст. 219 НК РФ).</a:t>
          </a:r>
        </a:p>
        <a:p>
          <a:pPr marL="114300" lvl="1" indent="-114300" algn="just" defTabSz="533400">
            <a:lnSpc>
              <a:spcPct val="90000"/>
            </a:lnSpc>
            <a:spcBef>
              <a:spcPct val="0"/>
            </a:spcBef>
            <a:spcAft>
              <a:spcPct val="15000"/>
            </a:spcAft>
            <a:buChar char="••"/>
          </a:pPr>
          <a:endParaRPr lang="ru-RU" sz="1200" b="0" i="0" kern="1200" dirty="0"/>
        </a:p>
      </dsp:txBody>
      <dsp:txXfrm rot="5400000">
        <a:off x="6849412" y="1359596"/>
        <a:ext cx="2122085" cy="7445134"/>
      </dsp:txXfrm>
    </dsp:sp>
    <dsp:sp modelId="{B9B61C32-69EA-4671-9AA7-DEBE8AC21F0A}">
      <dsp:nvSpPr>
        <dsp:cNvPr id="0" name=""/>
        <dsp:cNvSpPr/>
      </dsp:nvSpPr>
      <dsp:spPr>
        <a:xfrm>
          <a:off x="0" y="4129714"/>
          <a:ext cx="4187888" cy="19048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Обучение. </a:t>
          </a:r>
        </a:p>
        <a:p>
          <a:pPr lvl="0" algn="ctr" defTabSz="889000">
            <a:lnSpc>
              <a:spcPct val="90000"/>
            </a:lnSpc>
            <a:spcBef>
              <a:spcPct val="0"/>
            </a:spcBef>
            <a:spcAft>
              <a:spcPct val="35000"/>
            </a:spcAft>
          </a:pPr>
          <a:r>
            <a:rPr lang="ru-RU" sz="2000" kern="1200" dirty="0"/>
            <a:t>С 2024 добавили вычет на обучение супруга</a:t>
          </a:r>
        </a:p>
        <a:p>
          <a:pPr lvl="0" algn="ctr" defTabSz="889000">
            <a:lnSpc>
              <a:spcPct val="90000"/>
            </a:lnSpc>
            <a:spcBef>
              <a:spcPct val="0"/>
            </a:spcBef>
            <a:spcAft>
              <a:spcPct val="35000"/>
            </a:spcAft>
          </a:pPr>
          <a:endParaRPr lang="ru-RU" sz="2000" kern="1200" dirty="0"/>
        </a:p>
      </dsp:txBody>
      <dsp:txXfrm>
        <a:off x="0" y="4129714"/>
        <a:ext cx="4187888" cy="190489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6936817" y="-2742233"/>
          <a:ext cx="1958647"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Предельный размер вычета не должен превышать 150 тыс. </a:t>
          </a:r>
          <a:r>
            <a:rPr lang="ru-RU" sz="1600" b="0" i="0" kern="1200" dirty="0" err="1">
              <a:solidFill>
                <a:schemeClr val="accent1"/>
              </a:solidFill>
            </a:rPr>
            <a:t>руб</a:t>
          </a:r>
          <a:r>
            <a:rPr lang="ru-RU" sz="1600" b="0" i="0" kern="1200" dirty="0">
              <a:solidFill>
                <a:schemeClr val="accent1"/>
              </a:solidFill>
            </a:rPr>
            <a:t> за год в совокупности с другими социальными налоговыми вычетами (</a:t>
          </a:r>
          <a:r>
            <a:rPr lang="ru-RU" sz="1600" b="0" i="0" kern="1200" dirty="0" err="1">
              <a:solidFill>
                <a:schemeClr val="accent1"/>
              </a:solidFill>
            </a:rPr>
            <a:t>абз</a:t>
          </a:r>
          <a:r>
            <a:rPr lang="ru-RU" sz="1600" b="0" i="0" kern="1200" dirty="0">
              <a:solidFill>
                <a:schemeClr val="accent1"/>
              </a:solidFill>
            </a:rPr>
            <a:t>. 2 </a:t>
          </a:r>
          <a:r>
            <a:rPr lang="ru-RU" sz="1600" b="0" i="0" kern="1200" dirty="0" err="1">
              <a:solidFill>
                <a:schemeClr val="accent1"/>
              </a:solidFill>
            </a:rPr>
            <a:t>пп</a:t>
          </a:r>
          <a:r>
            <a:rPr lang="ru-RU" sz="1600" b="0" i="0" kern="1200" dirty="0">
              <a:solidFill>
                <a:schemeClr val="accent1"/>
              </a:solidFill>
            </a:rPr>
            <a:t>. 7 п. 1, п. 2 ст. 219 НК РФ; Информация ФНС России).</a:t>
          </a:r>
          <a:endParaRPr lang="ru-RU" sz="16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6936817" y="-2742233"/>
        <a:ext cx="1958647" cy="7445134"/>
      </dsp:txXfrm>
    </dsp:sp>
    <dsp:sp modelId="{2F61C9CA-37D0-4DBA-8316-BB1E393D9024}">
      <dsp:nvSpPr>
        <dsp:cNvPr id="0" name=""/>
        <dsp:cNvSpPr/>
      </dsp:nvSpPr>
      <dsp:spPr>
        <a:xfrm>
          <a:off x="5685" y="59383"/>
          <a:ext cx="4187888"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Фитнес (в отношении доходов, полученных начиная с 01.01.2022)</a:t>
          </a:r>
        </a:p>
        <a:p>
          <a:pPr lvl="0" algn="ctr" defTabSz="889000">
            <a:lnSpc>
              <a:spcPct val="90000"/>
            </a:lnSpc>
            <a:spcBef>
              <a:spcPct val="0"/>
            </a:spcBef>
            <a:spcAft>
              <a:spcPct val="35000"/>
            </a:spcAft>
          </a:pPr>
          <a:endParaRPr lang="ru-RU" sz="2000" kern="1200" dirty="0"/>
        </a:p>
      </dsp:txBody>
      <dsp:txXfrm>
        <a:off x="5685" y="59383"/>
        <a:ext cx="4187888" cy="1841900"/>
      </dsp:txXfrm>
    </dsp:sp>
    <dsp:sp modelId="{1F99C42D-21BB-48E7-AA69-D0F8C1178786}">
      <dsp:nvSpPr>
        <dsp:cNvPr id="0" name=""/>
        <dsp:cNvSpPr/>
      </dsp:nvSpPr>
      <dsp:spPr>
        <a:xfrm rot="5400000">
          <a:off x="6843371" y="213405"/>
          <a:ext cx="2156909"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Размер социального вычета ограничен. Он предоставляется в сумме фактически произведенных расходов, но не более 150 000 руб. за год в совокупности с другими социальными вычетами (за исключением вычетов по расходам на обучение детей налогоплательщика и расходов на дорогостоящее лечение) (ст. 216, </a:t>
          </a:r>
          <a:r>
            <a:rPr lang="ru-RU" sz="1600" b="0" i="0" kern="1200" dirty="0" err="1">
              <a:solidFill>
                <a:schemeClr val="accent1"/>
              </a:solidFill>
            </a:rPr>
            <a:t>абз</a:t>
          </a:r>
          <a:r>
            <a:rPr lang="ru-RU" sz="1600" b="0" i="0" kern="1200" dirty="0">
              <a:solidFill>
                <a:schemeClr val="accent1"/>
              </a:solidFill>
            </a:rPr>
            <a:t>. 7 п. 2 ст. 219 НК РФ).</a:t>
          </a:r>
          <a:endParaRPr lang="ru-RU" sz="1600" kern="1200" dirty="0">
            <a:solidFill>
              <a:schemeClr val="accent1"/>
            </a:solidFill>
          </a:endParaRPr>
        </a:p>
        <a:p>
          <a:pPr marL="114300" lvl="1" indent="-114300" algn="l" defTabSz="533400">
            <a:lnSpc>
              <a:spcPct val="90000"/>
            </a:lnSpc>
            <a:spcBef>
              <a:spcPct val="0"/>
            </a:spcBef>
            <a:spcAft>
              <a:spcPct val="15000"/>
            </a:spcAft>
            <a:buChar char="••"/>
          </a:pPr>
          <a:endParaRPr lang="ru-RU" sz="1200" b="0" i="0" kern="1200" dirty="0"/>
        </a:p>
      </dsp:txBody>
      <dsp:txXfrm rot="5400000">
        <a:off x="6843371" y="213405"/>
        <a:ext cx="2156909" cy="7445134"/>
      </dsp:txXfrm>
    </dsp:sp>
    <dsp:sp modelId="{33B78859-1CBF-4784-A33C-71C818C4BB56}">
      <dsp:nvSpPr>
        <dsp:cNvPr id="0" name=""/>
        <dsp:cNvSpPr/>
      </dsp:nvSpPr>
      <dsp:spPr>
        <a:xfrm>
          <a:off x="5685" y="2209257"/>
          <a:ext cx="4187888"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Негосударственное пенсионное обеспечение, добровольное пенсионное страхование и добровольное страхование жизни</a:t>
          </a:r>
        </a:p>
        <a:p>
          <a:pPr lvl="0" algn="ctr" defTabSz="889000">
            <a:lnSpc>
              <a:spcPct val="90000"/>
            </a:lnSpc>
            <a:spcBef>
              <a:spcPct val="0"/>
            </a:spcBef>
            <a:spcAft>
              <a:spcPct val="35000"/>
            </a:spcAft>
          </a:pPr>
          <a:endParaRPr lang="ru-RU" sz="2000" kern="1200" dirty="0"/>
        </a:p>
      </dsp:txBody>
      <dsp:txXfrm>
        <a:off x="5685" y="2209257"/>
        <a:ext cx="4187888" cy="1841900"/>
      </dsp:txXfrm>
    </dsp:sp>
    <dsp:sp modelId="{B9B61C32-69EA-4671-9AA7-DEBE8AC21F0A}">
      <dsp:nvSpPr>
        <dsp:cNvPr id="0" name=""/>
        <dsp:cNvSpPr/>
      </dsp:nvSpPr>
      <dsp:spPr>
        <a:xfrm>
          <a:off x="5685" y="4300757"/>
          <a:ext cx="4191981"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Уплата дополнительных страховых взносов на накопительную пенсию.</a:t>
          </a:r>
        </a:p>
        <a:p>
          <a:pPr lvl="0" algn="ctr" defTabSz="889000">
            <a:lnSpc>
              <a:spcPct val="90000"/>
            </a:lnSpc>
            <a:spcBef>
              <a:spcPct val="0"/>
            </a:spcBef>
            <a:spcAft>
              <a:spcPct val="35000"/>
            </a:spcAft>
          </a:pPr>
          <a:endParaRPr lang="ru-RU" sz="2000" kern="1200" dirty="0"/>
        </a:p>
      </dsp:txBody>
      <dsp:txXfrm>
        <a:off x="5685" y="4300757"/>
        <a:ext cx="4191981" cy="18419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4847380" y="-650733"/>
          <a:ext cx="6137520"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ru-RU" sz="2000" b="0" i="0" kern="1200" dirty="0">
              <a:solidFill>
                <a:schemeClr val="accent1"/>
              </a:solidFill>
            </a:rPr>
            <a:t>Лимит расходов - 150 000 руб., то есть вернуть на счет можно 19 500 руб. (150 000 руб. </a:t>
          </a:r>
          <a:r>
            <a:rPr lang="ru-RU" sz="2000" b="0" i="0" kern="1200" dirty="0" err="1">
              <a:solidFill>
                <a:schemeClr val="accent1"/>
              </a:solidFill>
            </a:rPr>
            <a:t>x</a:t>
          </a:r>
          <a:r>
            <a:rPr lang="ru-RU" sz="2000" b="0" i="0" kern="1200" dirty="0">
              <a:solidFill>
                <a:schemeClr val="accent1"/>
              </a:solidFill>
            </a:rPr>
            <a:t> 13%)</a:t>
          </a:r>
          <a:endParaRPr lang="ru-RU" sz="2000" kern="1200" dirty="0">
            <a:solidFill>
              <a:schemeClr val="accent1"/>
            </a:solidFill>
          </a:endParaRPr>
        </a:p>
        <a:p>
          <a:pPr marL="228600" lvl="1" indent="-228600" algn="just" defTabSz="889000">
            <a:lnSpc>
              <a:spcPct val="90000"/>
            </a:lnSpc>
            <a:spcBef>
              <a:spcPct val="0"/>
            </a:spcBef>
            <a:spcAft>
              <a:spcPct val="15000"/>
            </a:spcAft>
            <a:buChar char="••"/>
          </a:pPr>
          <a:r>
            <a:rPr lang="ru-RU" sz="2000" kern="1200" dirty="0">
              <a:solidFill>
                <a:schemeClr val="accent1"/>
              </a:solidFill>
            </a:rPr>
            <a:t>Можно получить у работодателя до окончания года ( кроме оценки квалификации).</a:t>
          </a:r>
        </a:p>
        <a:p>
          <a:pPr marL="171450" lvl="1" indent="-171450" algn="l" defTabSz="711200">
            <a:lnSpc>
              <a:spcPct val="90000"/>
            </a:lnSpc>
            <a:spcBef>
              <a:spcPct val="0"/>
            </a:spcBef>
            <a:spcAft>
              <a:spcPct val="15000"/>
            </a:spcAft>
            <a:buChar char="••"/>
          </a:pPr>
          <a:endParaRPr lang="ru-RU" sz="1600" b="0" i="0" kern="1200" dirty="0"/>
        </a:p>
        <a:p>
          <a:pPr marL="171450" lvl="1" indent="-171450" algn="l" defTabSz="711200">
            <a:lnSpc>
              <a:spcPct val="90000"/>
            </a:lnSpc>
            <a:spcBef>
              <a:spcPct val="0"/>
            </a:spcBef>
            <a:spcAft>
              <a:spcPct val="15000"/>
            </a:spcAft>
            <a:buChar char="••"/>
          </a:pPr>
          <a:endParaRPr lang="ru-RU" sz="1600" b="0" i="0" kern="1200" dirty="0"/>
        </a:p>
      </dsp:txBody>
      <dsp:txXfrm rot="5400000">
        <a:off x="4847380" y="-650733"/>
        <a:ext cx="6137520" cy="7445134"/>
      </dsp:txXfrm>
    </dsp:sp>
    <dsp:sp modelId="{2F61C9CA-37D0-4DBA-8316-BB1E393D9024}">
      <dsp:nvSpPr>
        <dsp:cNvPr id="0" name=""/>
        <dsp:cNvSpPr/>
      </dsp:nvSpPr>
      <dsp:spPr>
        <a:xfrm>
          <a:off x="5685" y="185989"/>
          <a:ext cx="4187888" cy="57716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l" defTabSz="889000">
            <a:lnSpc>
              <a:spcPct val="90000"/>
            </a:lnSpc>
            <a:spcBef>
              <a:spcPct val="0"/>
            </a:spcBef>
            <a:spcAft>
              <a:spcPct val="35000"/>
            </a:spcAft>
          </a:pPr>
          <a:r>
            <a:rPr lang="ru-RU" sz="2000" kern="1200" dirty="0"/>
            <a:t>- на лечение и покупку лекарств (кроме дорогостоящего лечения);</a:t>
          </a:r>
        </a:p>
        <a:p>
          <a:pPr lvl="0" algn="l" defTabSz="889000">
            <a:lnSpc>
              <a:spcPct val="90000"/>
            </a:lnSpc>
            <a:spcBef>
              <a:spcPct val="0"/>
            </a:spcBef>
            <a:spcAft>
              <a:spcPct val="35000"/>
            </a:spcAft>
          </a:pPr>
          <a:r>
            <a:rPr lang="ru-RU" sz="2000" kern="1200" dirty="0"/>
            <a:t>- на обучение (кроме обучения детей);</a:t>
          </a:r>
        </a:p>
        <a:p>
          <a:pPr lvl="0" algn="l" defTabSz="889000">
            <a:lnSpc>
              <a:spcPct val="90000"/>
            </a:lnSpc>
            <a:spcBef>
              <a:spcPct val="0"/>
            </a:spcBef>
            <a:spcAft>
              <a:spcPct val="35000"/>
            </a:spcAft>
          </a:pPr>
          <a:r>
            <a:rPr lang="ru-RU" sz="2000" kern="1200" dirty="0"/>
            <a:t>- на оплату абонементов в спортклуб;</a:t>
          </a:r>
        </a:p>
        <a:p>
          <a:pPr lvl="0" algn="l" defTabSz="889000">
            <a:lnSpc>
              <a:spcPct val="90000"/>
            </a:lnSpc>
            <a:spcBef>
              <a:spcPct val="0"/>
            </a:spcBef>
            <a:spcAft>
              <a:spcPct val="35000"/>
            </a:spcAft>
          </a:pPr>
          <a:r>
            <a:rPr lang="ru-RU" sz="2000" kern="1200" dirty="0"/>
            <a:t>- на оплату прохождения независимой оценки своей квалификации;</a:t>
          </a:r>
        </a:p>
        <a:p>
          <a:pPr lvl="0" algn="l" defTabSz="889000">
            <a:lnSpc>
              <a:spcPct val="90000"/>
            </a:lnSpc>
            <a:spcBef>
              <a:spcPct val="0"/>
            </a:spcBef>
            <a:spcAft>
              <a:spcPct val="35000"/>
            </a:spcAft>
          </a:pPr>
          <a:r>
            <a:rPr lang="ru-RU" sz="2000" kern="1200" dirty="0"/>
            <a:t>- на оплату страхования и пенсионных взносов.</a:t>
          </a:r>
        </a:p>
        <a:p>
          <a:pPr lvl="0" algn="ctr" defTabSz="889000">
            <a:lnSpc>
              <a:spcPct val="90000"/>
            </a:lnSpc>
            <a:spcBef>
              <a:spcPct val="0"/>
            </a:spcBef>
            <a:spcAft>
              <a:spcPct val="35000"/>
            </a:spcAft>
          </a:pPr>
          <a:endParaRPr lang="ru-RU" sz="2000" kern="1200" dirty="0"/>
        </a:p>
      </dsp:txBody>
      <dsp:txXfrm>
        <a:off x="5685" y="185989"/>
        <a:ext cx="4187888" cy="577168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6609582" y="-2421364"/>
          <a:ext cx="2601745"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1 000 000 руб. - при продаже жилых домов, квартир, комнат, включая приватизированные жилые помещения, садовых домов или земельных участков или доли (долей) в указанном имуществе.</a:t>
          </a:r>
          <a:endParaRPr lang="ru-RU" sz="1600" kern="1200" dirty="0">
            <a:solidFill>
              <a:schemeClr val="accent1"/>
            </a:solidFill>
          </a:endParaRPr>
        </a:p>
        <a:p>
          <a:pPr marL="171450" lvl="1" indent="-171450" algn="just" defTabSz="711200">
            <a:lnSpc>
              <a:spcPct val="90000"/>
            </a:lnSpc>
            <a:spcBef>
              <a:spcPct val="0"/>
            </a:spcBef>
            <a:spcAft>
              <a:spcPct val="15000"/>
            </a:spcAft>
            <a:buChar char="••"/>
          </a:pPr>
          <a:r>
            <a:rPr lang="ru-RU" sz="1600" b="0" i="0" kern="1200" dirty="0">
              <a:solidFill>
                <a:schemeClr val="accent1"/>
              </a:solidFill>
            </a:rPr>
            <a:t>250 000 руб. - при продаже иного недвижимого и движимого имущества (за исключением ценных бумаг).</a:t>
          </a:r>
        </a:p>
        <a:p>
          <a:pPr marL="171450" lvl="1" indent="-171450" algn="just" defTabSz="711200">
            <a:lnSpc>
              <a:spcPct val="90000"/>
            </a:lnSpc>
            <a:spcBef>
              <a:spcPct val="0"/>
            </a:spcBef>
            <a:spcAft>
              <a:spcPct val="15000"/>
            </a:spcAft>
            <a:buChar char="••"/>
          </a:pPr>
          <a:r>
            <a:rPr lang="ru-RU" sz="1600" b="0" i="0" kern="1200" dirty="0">
              <a:solidFill>
                <a:schemeClr val="accent1"/>
              </a:solidFill>
            </a:rPr>
            <a:t>АЛЬТЕРНАТИВА: Вместо применения имущественного вычета вы вправе уменьшить сумму дохода от продажи имущества на сумму фактически произведенных и документально подтвержденных расходов, связанных с его приобретением. </a:t>
          </a:r>
        </a:p>
        <a:p>
          <a:pPr marL="171450" lvl="1" indent="-171450" algn="just" defTabSz="711200">
            <a:lnSpc>
              <a:spcPct val="90000"/>
            </a:lnSpc>
            <a:spcBef>
              <a:spcPct val="0"/>
            </a:spcBef>
            <a:spcAft>
              <a:spcPct val="15000"/>
            </a:spcAft>
            <a:buChar char="••"/>
          </a:pPr>
          <a:endParaRPr lang="ru-RU" sz="1600" b="0" i="0" kern="1200" dirty="0"/>
        </a:p>
      </dsp:txBody>
      <dsp:txXfrm rot="5400000">
        <a:off x="6609582" y="-2421364"/>
        <a:ext cx="2601745" cy="7445134"/>
      </dsp:txXfrm>
    </dsp:sp>
    <dsp:sp modelId="{2F61C9CA-37D0-4DBA-8316-BB1E393D9024}">
      <dsp:nvSpPr>
        <dsp:cNvPr id="0" name=""/>
        <dsp:cNvSpPr/>
      </dsp:nvSpPr>
      <dsp:spPr>
        <a:xfrm>
          <a:off x="0" y="618739"/>
          <a:ext cx="4187888" cy="13649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При продаже имущества</a:t>
          </a:r>
        </a:p>
      </dsp:txBody>
      <dsp:txXfrm>
        <a:off x="0" y="618739"/>
        <a:ext cx="4187888" cy="1364926"/>
      </dsp:txXfrm>
    </dsp:sp>
    <dsp:sp modelId="{1F99C42D-21BB-48E7-AA69-D0F8C1178786}">
      <dsp:nvSpPr>
        <dsp:cNvPr id="0" name=""/>
        <dsp:cNvSpPr/>
      </dsp:nvSpPr>
      <dsp:spPr>
        <a:xfrm rot="5400000">
          <a:off x="7296393" y="-373421"/>
          <a:ext cx="1243589"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Имущественный вычет на приобретение жилья и земельных участков (долей в них) предоставляется в сумме фактически произведенных вами расходов, но не может превышать предельную сумму - </a:t>
          </a:r>
          <a:r>
            <a:rPr lang="ru-RU" sz="1600" b="1" i="0" kern="1200" dirty="0">
              <a:solidFill>
                <a:schemeClr val="accent1"/>
              </a:solidFill>
            </a:rPr>
            <a:t>2 </a:t>
          </a:r>
          <a:r>
            <a:rPr lang="ru-RU" sz="1600" b="1" i="0" kern="1200" dirty="0" err="1">
              <a:solidFill>
                <a:schemeClr val="accent1"/>
              </a:solidFill>
            </a:rPr>
            <a:t>млн</a:t>
          </a:r>
          <a:r>
            <a:rPr lang="ru-RU" sz="1600" b="1" i="0" kern="1200" dirty="0">
              <a:solidFill>
                <a:schemeClr val="accent1"/>
              </a:solidFill>
            </a:rPr>
            <a:t> руб</a:t>
          </a:r>
          <a:r>
            <a:rPr lang="ru-RU" sz="1600" b="0" i="0" kern="1200" dirty="0">
              <a:solidFill>
                <a:schemeClr val="accent1"/>
              </a:solidFill>
            </a:rPr>
            <a:t>. (</a:t>
          </a:r>
          <a:r>
            <a:rPr lang="ru-RU" sz="1600" b="0" i="0" kern="1200" dirty="0" err="1">
              <a:solidFill>
                <a:schemeClr val="accent1"/>
              </a:solidFill>
            </a:rPr>
            <a:t>пп</a:t>
          </a:r>
          <a:r>
            <a:rPr lang="ru-RU" sz="1600" b="0" i="0" kern="1200" dirty="0">
              <a:solidFill>
                <a:schemeClr val="accent1"/>
              </a:solidFill>
            </a:rPr>
            <a:t>. 1 п. 3 ст. 220 НК РФ).</a:t>
          </a:r>
          <a:endParaRPr lang="ru-RU" sz="16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7296393" y="-373421"/>
        <a:ext cx="1243589" cy="7452412"/>
      </dsp:txXfrm>
    </dsp:sp>
    <dsp:sp modelId="{33B78859-1CBF-4784-A33C-71C818C4BB56}">
      <dsp:nvSpPr>
        <dsp:cNvPr id="0" name=""/>
        <dsp:cNvSpPr/>
      </dsp:nvSpPr>
      <dsp:spPr>
        <a:xfrm>
          <a:off x="0" y="2670321"/>
          <a:ext cx="4191981" cy="13649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По расходам на приобретение жилой недвижимости</a:t>
          </a:r>
          <a:endParaRPr lang="ru-RU" sz="2000" kern="1200" dirty="0"/>
        </a:p>
      </dsp:txBody>
      <dsp:txXfrm>
        <a:off x="0" y="2670321"/>
        <a:ext cx="4191981" cy="1364926"/>
      </dsp:txXfrm>
    </dsp:sp>
    <dsp:sp modelId="{930AC518-5C22-4060-B0AE-48AFA52A622A}">
      <dsp:nvSpPr>
        <dsp:cNvPr id="0" name=""/>
        <dsp:cNvSpPr/>
      </dsp:nvSpPr>
      <dsp:spPr>
        <a:xfrm rot="5400000">
          <a:off x="6890533" y="1400849"/>
          <a:ext cx="2039844"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ru-RU" sz="1600" b="0" i="0" kern="1200" dirty="0">
              <a:solidFill>
                <a:schemeClr val="accent1"/>
              </a:solidFill>
            </a:rPr>
            <a:t>Вычет предоставляется в сумме фактически произведенных расходов на проценты, однако не может превышать </a:t>
          </a:r>
          <a:r>
            <a:rPr lang="ru-RU" sz="1600" b="1" i="0" kern="1200" dirty="0">
              <a:solidFill>
                <a:schemeClr val="accent1"/>
              </a:solidFill>
            </a:rPr>
            <a:t>3 </a:t>
          </a:r>
          <a:r>
            <a:rPr lang="ru-RU" sz="1600" b="1" i="0" kern="1200" dirty="0" err="1">
              <a:solidFill>
                <a:schemeClr val="accent1"/>
              </a:solidFill>
            </a:rPr>
            <a:t>млн</a:t>
          </a:r>
          <a:r>
            <a:rPr lang="ru-RU" sz="1600" b="1" i="0" kern="1200" dirty="0">
              <a:solidFill>
                <a:schemeClr val="accent1"/>
              </a:solidFill>
            </a:rPr>
            <a:t> руб</a:t>
          </a:r>
          <a:r>
            <a:rPr lang="ru-RU" sz="1600" b="0" i="0" kern="1200" dirty="0">
              <a:solidFill>
                <a:schemeClr val="accent1"/>
              </a:solidFill>
            </a:rPr>
            <a:t>. Данное ограничение (в части вычета по процентам) действует в отношении кредитов, которые получены с 2014 г. По займам (кредитам), полученным до 2014 г., а также по кредитам, предоставленным в целях </a:t>
          </a:r>
          <a:r>
            <a:rPr lang="ru-RU" sz="1600" b="0" i="0" kern="1200" dirty="0" err="1">
              <a:solidFill>
                <a:schemeClr val="accent1"/>
              </a:solidFill>
            </a:rPr>
            <a:t>перекредитования</a:t>
          </a:r>
          <a:r>
            <a:rPr lang="ru-RU" sz="1600" b="0" i="0" kern="1200" dirty="0">
              <a:solidFill>
                <a:schemeClr val="accent1"/>
              </a:solidFill>
            </a:rPr>
            <a:t> кредитов, полученных до 2014 г., имущественный вычет предоставляется без ограничения (п. 4 ст. 220 НК РФ; п. п. 1, 4 ст. 2 Закона от 23.07.2013 N 212-ФЗ).</a:t>
          </a:r>
          <a:endParaRPr lang="ru-RU" sz="16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p>
      </dsp:txBody>
      <dsp:txXfrm rot="5400000">
        <a:off x="6890533" y="1400849"/>
        <a:ext cx="2039844" cy="7445134"/>
      </dsp:txXfrm>
    </dsp:sp>
    <dsp:sp modelId="{B9B61C32-69EA-4671-9AA7-DEBE8AC21F0A}">
      <dsp:nvSpPr>
        <dsp:cNvPr id="0" name=""/>
        <dsp:cNvSpPr/>
      </dsp:nvSpPr>
      <dsp:spPr>
        <a:xfrm>
          <a:off x="0" y="4440953"/>
          <a:ext cx="4187888" cy="13649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По расходам на уплату процентов при приобретении жилой недвижимости</a:t>
          </a:r>
        </a:p>
      </dsp:txBody>
      <dsp:txXfrm>
        <a:off x="0" y="4440953"/>
        <a:ext cx="4187888" cy="1364926"/>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7169020" y="-2784388"/>
          <a:ext cx="1498335"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ru-RU" sz="1600" kern="1200" dirty="0"/>
        </a:p>
        <a:p>
          <a:pPr marL="171450" lvl="1" indent="-171450" algn="l" defTabSz="800100">
            <a:lnSpc>
              <a:spcPct val="90000"/>
            </a:lnSpc>
            <a:spcBef>
              <a:spcPct val="0"/>
            </a:spcBef>
            <a:spcAft>
              <a:spcPct val="15000"/>
            </a:spcAft>
            <a:buChar char="••"/>
          </a:pPr>
          <a:r>
            <a:rPr lang="ru-RU" sz="1800" b="0" i="0" kern="1200" dirty="0">
              <a:solidFill>
                <a:schemeClr val="accent1"/>
              </a:solidFill>
            </a:rPr>
            <a:t>В размере понесенных расходов. </a:t>
          </a:r>
          <a:endParaRPr lang="ru-RU" sz="1800" kern="1200" dirty="0">
            <a:solidFill>
              <a:schemeClr val="accent1"/>
            </a:solidFill>
          </a:endParaRPr>
        </a:p>
        <a:p>
          <a:pPr marL="171450" lvl="1" indent="-171450" algn="l" defTabSz="800100">
            <a:lnSpc>
              <a:spcPct val="90000"/>
            </a:lnSpc>
            <a:spcBef>
              <a:spcPct val="0"/>
            </a:spcBef>
            <a:spcAft>
              <a:spcPct val="15000"/>
            </a:spcAft>
            <a:buChar char="••"/>
          </a:pPr>
          <a:endParaRPr lang="ru-RU" sz="1800" b="0" i="0" kern="1200" dirty="0"/>
        </a:p>
      </dsp:txBody>
      <dsp:txXfrm rot="5400000">
        <a:off x="7169020" y="-2784388"/>
        <a:ext cx="1498335" cy="7452412"/>
      </dsp:txXfrm>
    </dsp:sp>
    <dsp:sp modelId="{2F61C9CA-37D0-4DBA-8316-BB1E393D9024}">
      <dsp:nvSpPr>
        <dsp:cNvPr id="0" name=""/>
        <dsp:cNvSpPr/>
      </dsp:nvSpPr>
      <dsp:spPr>
        <a:xfrm>
          <a:off x="0" y="2999"/>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Вычет лицу, работающему по гражданско-правовому договору</a:t>
          </a:r>
        </a:p>
        <a:p>
          <a:pPr lvl="0" algn="ctr" defTabSz="889000">
            <a:lnSpc>
              <a:spcPct val="90000"/>
            </a:lnSpc>
            <a:spcBef>
              <a:spcPct val="0"/>
            </a:spcBef>
            <a:spcAft>
              <a:spcPct val="35000"/>
            </a:spcAft>
          </a:pPr>
          <a:endParaRPr lang="ru-RU" sz="2000" kern="1200" dirty="0"/>
        </a:p>
      </dsp:txBody>
      <dsp:txXfrm>
        <a:off x="0" y="2999"/>
        <a:ext cx="4191981" cy="1979893"/>
      </dsp:txXfrm>
    </dsp:sp>
    <dsp:sp modelId="{1F99C42D-21BB-48E7-AA69-D0F8C1178786}">
      <dsp:nvSpPr>
        <dsp:cNvPr id="0" name=""/>
        <dsp:cNvSpPr/>
      </dsp:nvSpPr>
      <dsp:spPr>
        <a:xfrm rot="5400000">
          <a:off x="7016243" y="-654372"/>
          <a:ext cx="1803888"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В размере понесенных расходов. Если расходы подтвердить невозможно в размере 20 % общей суммы доходов, полученной индивидуальным предпринимателем от предпринимательской деятельности.</a:t>
          </a:r>
          <a:endParaRPr lang="ru-RU" sz="180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solidFill>
              <a:schemeClr val="accent1"/>
            </a:solidFill>
          </a:endParaRPr>
        </a:p>
        <a:p>
          <a:pPr marL="171450" lvl="1" indent="-171450" algn="l" defTabSz="711200">
            <a:lnSpc>
              <a:spcPct val="90000"/>
            </a:lnSpc>
            <a:spcBef>
              <a:spcPct val="0"/>
            </a:spcBef>
            <a:spcAft>
              <a:spcPct val="15000"/>
            </a:spcAft>
            <a:buChar char="••"/>
          </a:pPr>
          <a:endParaRPr lang="ru-RU" sz="1600" b="0" i="0" kern="1200" dirty="0">
            <a:solidFill>
              <a:schemeClr val="accent1"/>
            </a:solidFill>
          </a:endParaRPr>
        </a:p>
      </dsp:txBody>
      <dsp:txXfrm rot="5400000">
        <a:off x="7016243" y="-654372"/>
        <a:ext cx="1803888" cy="7452412"/>
      </dsp:txXfrm>
    </dsp:sp>
    <dsp:sp modelId="{33B78859-1CBF-4784-A33C-71C818C4BB56}">
      <dsp:nvSpPr>
        <dsp:cNvPr id="0" name=""/>
        <dsp:cNvSpPr/>
      </dsp:nvSpPr>
      <dsp:spPr>
        <a:xfrm>
          <a:off x="0" y="2081887"/>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kern="1200" dirty="0"/>
            <a:t>Вычет индивидуальным предпринимателям.</a:t>
          </a:r>
        </a:p>
        <a:p>
          <a:pPr lvl="0" algn="ctr" defTabSz="889000">
            <a:lnSpc>
              <a:spcPct val="90000"/>
            </a:lnSpc>
            <a:spcBef>
              <a:spcPct val="0"/>
            </a:spcBef>
            <a:spcAft>
              <a:spcPct val="35000"/>
            </a:spcAft>
          </a:pPr>
          <a:r>
            <a:rPr lang="ru-RU" sz="2000" kern="1200" dirty="0"/>
            <a:t>Доступен с 2024 года незарегистрированным ИП</a:t>
          </a:r>
        </a:p>
        <a:p>
          <a:pPr lvl="0" algn="ctr" defTabSz="889000">
            <a:lnSpc>
              <a:spcPct val="90000"/>
            </a:lnSpc>
            <a:spcBef>
              <a:spcPct val="0"/>
            </a:spcBef>
            <a:spcAft>
              <a:spcPct val="35000"/>
            </a:spcAft>
          </a:pPr>
          <a:endParaRPr lang="ru-RU" sz="2000" kern="1200" dirty="0"/>
        </a:p>
      </dsp:txBody>
      <dsp:txXfrm>
        <a:off x="0" y="2081887"/>
        <a:ext cx="4191981" cy="1979893"/>
      </dsp:txXfrm>
    </dsp:sp>
    <dsp:sp modelId="{930AC518-5C22-4060-B0AE-48AFA52A622A}">
      <dsp:nvSpPr>
        <dsp:cNvPr id="0" name=""/>
        <dsp:cNvSpPr/>
      </dsp:nvSpPr>
      <dsp:spPr>
        <a:xfrm rot="5400000">
          <a:off x="7149051" y="1423501"/>
          <a:ext cx="1298239"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ru-RU" sz="1800" b="0" i="0" kern="1200" dirty="0">
              <a:solidFill>
                <a:schemeClr val="accent1"/>
              </a:solidFill>
            </a:rPr>
            <a:t>В размере понесенных расходов. Если расходы подтвердить невозможно в размере норматива от 20 до 40%, в зависимости от вида произведения</a:t>
          </a:r>
          <a:endParaRPr lang="ru-RU" sz="1800" kern="1200" dirty="0">
            <a:solidFill>
              <a:schemeClr val="accent1"/>
            </a:solidFill>
          </a:endParaRPr>
        </a:p>
        <a:p>
          <a:pPr marL="171450" lvl="1" indent="-171450" algn="l" defTabSz="800100">
            <a:lnSpc>
              <a:spcPct val="90000"/>
            </a:lnSpc>
            <a:spcBef>
              <a:spcPct val="0"/>
            </a:spcBef>
            <a:spcAft>
              <a:spcPct val="15000"/>
            </a:spcAft>
            <a:buChar char="••"/>
          </a:pPr>
          <a:endParaRPr lang="ru-RU" sz="1800" b="0" i="0" kern="1200" dirty="0">
            <a:solidFill>
              <a:schemeClr val="accent1"/>
            </a:solidFill>
          </a:endParaRPr>
        </a:p>
      </dsp:txBody>
      <dsp:txXfrm rot="5400000">
        <a:off x="7149051" y="1423501"/>
        <a:ext cx="1298239" cy="7452412"/>
      </dsp:txXfrm>
    </dsp:sp>
    <dsp:sp modelId="{B9B61C32-69EA-4671-9AA7-DEBE8AC21F0A}">
      <dsp:nvSpPr>
        <dsp:cNvPr id="0" name=""/>
        <dsp:cNvSpPr/>
      </dsp:nvSpPr>
      <dsp:spPr>
        <a:xfrm>
          <a:off x="0" y="4160775"/>
          <a:ext cx="4191981" cy="1979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u-RU" sz="1400" kern="1200" dirty="0"/>
            <a:t>Вычет авторам за создание, исполнение или иное использование произведений науки, литературы, искусства, за создание иных результатов интеллектуальной деятельности, вознаграждения </a:t>
          </a:r>
          <a:r>
            <a:rPr lang="ru-RU" sz="1400" kern="1200" dirty="0" err="1"/>
            <a:t>патентообладателям</a:t>
          </a:r>
          <a:r>
            <a:rPr lang="ru-RU" sz="1400" kern="1200" dirty="0"/>
            <a:t> изобретений, полезных моделей, промышленных образцов.</a:t>
          </a:r>
        </a:p>
        <a:p>
          <a:pPr lvl="0" algn="ctr" defTabSz="622300">
            <a:lnSpc>
              <a:spcPct val="90000"/>
            </a:lnSpc>
            <a:spcBef>
              <a:spcPct val="0"/>
            </a:spcBef>
            <a:spcAft>
              <a:spcPct val="35000"/>
            </a:spcAft>
          </a:pPr>
          <a:endParaRPr lang="ru-RU" sz="2000" kern="1200" dirty="0"/>
        </a:p>
      </dsp:txBody>
      <dsp:txXfrm>
        <a:off x="0" y="4160775"/>
        <a:ext cx="4191981" cy="1979893"/>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32452A7-8232-4124-B19F-0590A2558129}">
      <dsp:nvSpPr>
        <dsp:cNvPr id="0" name=""/>
        <dsp:cNvSpPr/>
      </dsp:nvSpPr>
      <dsp:spPr>
        <a:xfrm rot="5400000">
          <a:off x="6931131" y="-2742233"/>
          <a:ext cx="1958647"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предоставляется при реализации (погашении) ценных бумаг, обращающихся на организованном рынке ценных бумаг, находившихся в собственности более трех лет;</a:t>
          </a:r>
          <a:endParaRPr lang="ru-RU" sz="1200" kern="1200" dirty="0">
            <a:solidFill>
              <a:schemeClr val="accent1"/>
            </a:solidFill>
          </a:endParaRPr>
        </a:p>
        <a:p>
          <a:pPr marL="114300" lvl="1" indent="-114300" algn="just" defTabSz="533400">
            <a:lnSpc>
              <a:spcPct val="90000"/>
            </a:lnSpc>
            <a:spcBef>
              <a:spcPct val="0"/>
            </a:spcBef>
            <a:spcAft>
              <a:spcPct val="15000"/>
            </a:spcAft>
            <a:buChar char="••"/>
          </a:pPr>
          <a:r>
            <a:rPr lang="ru-RU" sz="1200" b="0" i="0" kern="1200" dirty="0">
              <a:solidFill>
                <a:schemeClr val="accent1"/>
              </a:solidFill>
            </a:rPr>
            <a:t> Предельный размер налогового вычета определяется как произведение количества лет нахождения ценных бумаг в собственности и суммы, равной 3 000 000 рублей;</a:t>
          </a:r>
        </a:p>
        <a:p>
          <a:pPr marL="114300" lvl="1" indent="-114300" algn="just" defTabSz="533400">
            <a:lnSpc>
              <a:spcPct val="90000"/>
            </a:lnSpc>
            <a:spcBef>
              <a:spcPct val="0"/>
            </a:spcBef>
            <a:spcAft>
              <a:spcPct val="15000"/>
            </a:spcAft>
            <a:buChar char="••"/>
          </a:pPr>
          <a:r>
            <a:rPr lang="ru-RU" sz="1200" b="0" i="0" kern="1200" dirty="0">
              <a:solidFill>
                <a:schemeClr val="accent1"/>
              </a:solidFill>
            </a:rPr>
            <a:t> Срок нахождения ценной бумаги в собственности исчисляется исходя из метода реализации (погашения) ценных бумаг, приобретенных первыми по времени (ФИФО);</a:t>
          </a:r>
        </a:p>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не применяется при реализации (погашении) ценных бумаг, учитываемых на индивидуальном инвестиционном счете.</a:t>
          </a:r>
        </a:p>
      </dsp:txBody>
      <dsp:txXfrm rot="5400000">
        <a:off x="6931131" y="-2742233"/>
        <a:ext cx="1958647" cy="7445134"/>
      </dsp:txXfrm>
    </dsp:sp>
    <dsp:sp modelId="{2F61C9CA-37D0-4DBA-8316-BB1E393D9024}">
      <dsp:nvSpPr>
        <dsp:cNvPr id="0" name=""/>
        <dsp:cNvSpPr/>
      </dsp:nvSpPr>
      <dsp:spPr>
        <a:xfrm>
          <a:off x="0" y="59383"/>
          <a:ext cx="4187888"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В размере доходов от продажи ценных бумаг</a:t>
          </a:r>
          <a:endParaRPr lang="ru-RU" sz="2000" kern="1200" dirty="0"/>
        </a:p>
      </dsp:txBody>
      <dsp:txXfrm>
        <a:off x="0" y="59383"/>
        <a:ext cx="4187888" cy="1841900"/>
      </dsp:txXfrm>
    </dsp:sp>
    <dsp:sp modelId="{1F99C42D-21BB-48E7-AA69-D0F8C1178786}">
      <dsp:nvSpPr>
        <dsp:cNvPr id="0" name=""/>
        <dsp:cNvSpPr/>
      </dsp:nvSpPr>
      <dsp:spPr>
        <a:xfrm rot="5400000">
          <a:off x="6832000" y="-592359"/>
          <a:ext cx="2156909" cy="74451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предоставляется в сумме денежных средств, внесенных в налоговом периоде на индивидуальный инвестиционный счет, но не более 400 000 рублей в целом за год;</a:t>
          </a:r>
          <a:endParaRPr lang="ru-RU" sz="1200" kern="1200" dirty="0">
            <a:solidFill>
              <a:schemeClr val="accent1"/>
            </a:solidFill>
          </a:endParaRPr>
        </a:p>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предоставляется налогоплательщику при условии, что в течение срока действия договора на ведение индивидуального инвестиционного счета налогоплательщик не имел других договоров на ведение индивидуального инвестиционного счета (за исключением случаев прекращения договора с переводом всех активов, учитываемых на индивидуальном инвестиционном счете, на другой индивидуальный инвестиционный счет, открытый тому же физическому лицу);</a:t>
          </a:r>
        </a:p>
        <a:p>
          <a:pPr marL="114300" lvl="1" indent="-114300" algn="just" defTabSz="533400">
            <a:lnSpc>
              <a:spcPct val="90000"/>
            </a:lnSpc>
            <a:spcBef>
              <a:spcPct val="0"/>
            </a:spcBef>
            <a:spcAft>
              <a:spcPct val="15000"/>
            </a:spcAft>
            <a:buChar char="••"/>
          </a:pPr>
          <a:r>
            <a:rPr lang="ru-RU" sz="1200" b="0" i="0" kern="1200" dirty="0">
              <a:solidFill>
                <a:schemeClr val="accent1"/>
              </a:solidFill>
            </a:rPr>
            <a:t> В случае прекращения договора на ведение индивидуального инвестиционного счета до истечения 3-х лет с момента открытия, сумма налога, не уплаченная налогоплательщиком в бюджет в связи с получением налогового вычета, подлежит восстановлению и уплате в бюджет с взысканием с налогоплательщика сумм пеней.</a:t>
          </a:r>
        </a:p>
      </dsp:txBody>
      <dsp:txXfrm rot="5400000">
        <a:off x="6832000" y="-592359"/>
        <a:ext cx="2156909" cy="7445134"/>
      </dsp:txXfrm>
    </dsp:sp>
    <dsp:sp modelId="{33B78859-1CBF-4784-A33C-71C818C4BB56}">
      <dsp:nvSpPr>
        <dsp:cNvPr id="0" name=""/>
        <dsp:cNvSpPr/>
      </dsp:nvSpPr>
      <dsp:spPr>
        <a:xfrm>
          <a:off x="0" y="2209257"/>
          <a:ext cx="4187888"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В сумме денежных средств, внесенных на индивидуальный инвестиционный счет</a:t>
          </a:r>
          <a:endParaRPr lang="ru-RU" sz="2000" kern="1200" dirty="0"/>
        </a:p>
      </dsp:txBody>
      <dsp:txXfrm>
        <a:off x="0" y="2209257"/>
        <a:ext cx="4187888" cy="1841900"/>
      </dsp:txXfrm>
    </dsp:sp>
    <dsp:sp modelId="{930AC518-5C22-4060-B0AE-48AFA52A622A}">
      <dsp:nvSpPr>
        <dsp:cNvPr id="0" name=""/>
        <dsp:cNvSpPr/>
      </dsp:nvSpPr>
      <dsp:spPr>
        <a:xfrm rot="5400000">
          <a:off x="7067664" y="1495501"/>
          <a:ext cx="1701046" cy="745241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предоставляется по окончании договора на ведение индивидуального инвестиционного счета в полной сумме полученного дохода по операциям, совершенным на данном счете;</a:t>
          </a:r>
          <a:endParaRPr lang="ru-RU" sz="1200" kern="1200" dirty="0">
            <a:solidFill>
              <a:schemeClr val="accent1"/>
            </a:solidFill>
          </a:endParaRPr>
        </a:p>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Налоговый вычет предоставляется при условии истечения не менее трех лет с даты заключения налогоплательщиком договора на ведение индивидуального инвестиционного счета;</a:t>
          </a:r>
        </a:p>
        <a:p>
          <a:pPr marL="114300" lvl="1" indent="-114300" algn="just" defTabSz="533400">
            <a:lnSpc>
              <a:spcPct val="90000"/>
            </a:lnSpc>
            <a:spcBef>
              <a:spcPct val="0"/>
            </a:spcBef>
            <a:spcAft>
              <a:spcPct val="15000"/>
            </a:spcAft>
            <a:buChar char="••"/>
          </a:pPr>
          <a:r>
            <a:rPr lang="ru-RU" sz="1200" b="0" i="0" kern="1200" dirty="0">
              <a:solidFill>
                <a:schemeClr val="accent1"/>
              </a:solidFill>
            </a:rPr>
            <a:t> Налогоплательщик не может воспользоваться правом на получение данного налогового вычета, если он хотя бы один раз в период действия договора на ведение индивидуального инвестиционного счета воспользовался правом на получение инвестиционного налогового вычета в сумме денежных средств, внесенных на индивидуальный инвестиционный счет (</a:t>
          </a:r>
          <a:r>
            <a:rPr lang="ru-RU" sz="1200" b="0" i="0" kern="1200" dirty="0" err="1">
              <a:solidFill>
                <a:schemeClr val="accent1"/>
              </a:solidFill>
            </a:rPr>
            <a:t>пп</a:t>
          </a:r>
          <a:r>
            <a:rPr lang="ru-RU" sz="1200" b="0" i="0" kern="1200" dirty="0">
              <a:solidFill>
                <a:schemeClr val="accent1"/>
              </a:solidFill>
            </a:rPr>
            <a:t>. 2 п. 1 </a:t>
          </a:r>
          <a:r>
            <a:rPr lang="ru-RU" sz="1200" b="0" i="0" kern="1200" dirty="0">
              <a:solidFill>
                <a:schemeClr val="accent1"/>
              </a:solidFill>
              <a:hlinkClick xmlns:r="http://schemas.openxmlformats.org/officeDocument/2006/relationships" r:id="rId1"/>
            </a:rPr>
            <a:t>ст. 219.1 НК РФ</a:t>
          </a:r>
          <a:r>
            <a:rPr lang="ru-RU" sz="1200" b="0" i="0" kern="1200" dirty="0">
              <a:solidFill>
                <a:schemeClr val="accent1"/>
              </a:solidFill>
            </a:rPr>
            <a:t>).</a:t>
          </a:r>
        </a:p>
      </dsp:txBody>
      <dsp:txXfrm rot="5400000">
        <a:off x="7067664" y="1495501"/>
        <a:ext cx="1701046" cy="7452412"/>
      </dsp:txXfrm>
    </dsp:sp>
    <dsp:sp modelId="{B9B61C32-69EA-4671-9AA7-DEBE8AC21F0A}">
      <dsp:nvSpPr>
        <dsp:cNvPr id="0" name=""/>
        <dsp:cNvSpPr/>
      </dsp:nvSpPr>
      <dsp:spPr>
        <a:xfrm>
          <a:off x="0" y="4300757"/>
          <a:ext cx="4191981" cy="18419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0" i="0" kern="1200" dirty="0"/>
            <a:t>В сумме дохода по операциям, учитываемым на индивидуальном инвестиционном счете</a:t>
          </a:r>
          <a:endParaRPr lang="ru-RU" sz="2000" kern="1200" dirty="0"/>
        </a:p>
      </dsp:txBody>
      <dsp:txXfrm>
        <a:off x="0" y="4300757"/>
        <a:ext cx="4191981" cy="18419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xmlns=""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pPr/>
              <a:t>27.03.2026</a:t>
            </a:fld>
            <a:endParaRPr lang="ru-RU"/>
          </a:p>
        </p:txBody>
      </p:sp>
      <p:sp>
        <p:nvSpPr>
          <p:cNvPr id="4" name="Нижний колонтитул 3">
            <a:extLst>
              <a:ext uri="{FF2B5EF4-FFF2-40B4-BE49-F238E27FC236}">
                <a16:creationId xmlns:a16="http://schemas.microsoft.com/office/drawing/2014/main" xmlns=""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xmlns=""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pPr/>
              <a:t>‹#›</a:t>
            </a:fld>
            <a:endParaRPr lang="ru-RU"/>
          </a:p>
        </p:txBody>
      </p:sp>
    </p:spTree>
    <p:extLst>
      <p:ext uri="{BB962C8B-B14F-4D97-AF65-F5344CB8AC3E}">
        <p14:creationId xmlns:p14="http://schemas.microsoft.com/office/powerpoint/2010/main" xmlns="" val="18081702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02C422A5-B09C-47C4-9C8A-9B9C05176A6D}"/>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DB7E6C82-6792-4FBB-A79A-3F80C4AF24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4855793-DEBA-4AE8-B065-700CB9549312}"/>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36924337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06AB12F-3919-42A5-9D52-28C1DE361D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5B5FE983-91ED-40FC-9704-B9703B862A1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35FD293-9E72-4E85-80A3-FF4D8D8E6E97}"/>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7323688E-55E4-4D81-890E-EC336702E8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47A172E-A83B-408A-B0A4-2E5F7035D2AE}"/>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26585129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533554-5169-4CC7-A4B9-9D141DCB46B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E108A324-4A63-43E6-9BBD-85864AB686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77C24C4-894C-409E-9E39-69CFA6E20C0B}"/>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00037769-3786-46C2-A86D-ED5F8347B26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481EAF2-D9EA-4EE8-B9A7-F2E9680D8F10}"/>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9396210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5679DA0-77CA-42D1-9E41-301657ACEC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3C4ACEA-FC89-4D93-8E7C-FE16DB6CBDD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4D149FBB-7482-43D8-98B8-BF5BFD05281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795205ED-E192-4047-A673-F6E4B00049D0}"/>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6" name="Нижний колонтитул 5">
            <a:extLst>
              <a:ext uri="{FF2B5EF4-FFF2-40B4-BE49-F238E27FC236}">
                <a16:creationId xmlns:a16="http://schemas.microsoft.com/office/drawing/2014/main" xmlns="" id="{2878A468-C1C1-4B5B-B81A-B95CA4BF00E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B74FA79D-0246-4C47-B9A0-628545E61D4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40176076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2D9698-40DB-4AB0-BD05-36AA0D1E711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FB14F902-6425-4FA6-93D4-724C523F5F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7A049BD2-C62A-4E57-B887-C32B05B19F8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37E74049-94B3-49AA-8CD7-9172B01C5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17109F05-4687-4CFD-A436-163973A05E6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4EAC0CE0-2AB5-4CBD-8E60-2ABDF65704F1}"/>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8" name="Нижний колонтитул 7">
            <a:extLst>
              <a:ext uri="{FF2B5EF4-FFF2-40B4-BE49-F238E27FC236}">
                <a16:creationId xmlns:a16="http://schemas.microsoft.com/office/drawing/2014/main" xmlns="" id="{3B3D1275-E8E5-480E-90E1-4EADE740B5E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1BCDE941-E13C-4D42-AF56-C64BB08DFB44}"/>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30904453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70D95C-0797-4F7D-BC50-20E74033F6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16A4E088-2564-49AE-8E4F-8DD392A1CF2D}"/>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4" name="Нижний колонтитул 3">
            <a:extLst>
              <a:ext uri="{FF2B5EF4-FFF2-40B4-BE49-F238E27FC236}">
                <a16:creationId xmlns:a16="http://schemas.microsoft.com/office/drawing/2014/main" xmlns="" id="{01D8E9E9-6661-4367-AB64-688C61CDFC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E15DA628-06E5-4D9C-A79C-DB0B4A4F2A0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18266736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1F5E2C55-0969-41E2-8FFB-082F86A7F798}"/>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3" name="Нижний колонтитул 2">
            <a:extLst>
              <a:ext uri="{FF2B5EF4-FFF2-40B4-BE49-F238E27FC236}">
                <a16:creationId xmlns:a16="http://schemas.microsoft.com/office/drawing/2014/main" xmlns="" id="{62CE4470-2816-455C-8E37-FC40595D615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10095C40-48B2-41DD-A014-024576B74309}"/>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5375544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5042B5-EF30-4606-8317-A279D26E470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AAA24599-6234-48CF-AD9E-314A84EAE2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C3D57904-A3CD-4307-A279-44285096D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EA95DA4-8BB1-4E7F-AF48-045C67366AE1}"/>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6" name="Нижний колонтитул 5">
            <a:extLst>
              <a:ext uri="{FF2B5EF4-FFF2-40B4-BE49-F238E27FC236}">
                <a16:creationId xmlns:a16="http://schemas.microsoft.com/office/drawing/2014/main" xmlns="" id="{1465630F-C522-48EC-9F1F-E5EB2360123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721C11B-307E-411A-A095-F9ECC0B47831}"/>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34536702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431920-2195-4E28-AA90-D5435E4BA31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091F81EF-CBFD-4115-A513-0A50A4CDC8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7AC7EBD3-6E69-4898-8DE6-878FC9E5F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E07ABFA-DDA1-49CD-87EA-ED4C527076D9}"/>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6" name="Нижний колонтитул 5">
            <a:extLst>
              <a:ext uri="{FF2B5EF4-FFF2-40B4-BE49-F238E27FC236}">
                <a16:creationId xmlns:a16="http://schemas.microsoft.com/office/drawing/2014/main" xmlns="" id="{73580AF6-21B1-4083-AAB1-2DACA204BA9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8C60580-281C-47D0-9648-B147512E3358}"/>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3454198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ACEC1A4-0E58-49C3-B439-240A1A9877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8D451F3B-FD5E-4E7C-85E3-1969A7FCC12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8B9DA68-4033-4F4D-BA02-F06DD5780F3F}"/>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4E2F5F98-4F93-4447-9EB7-B7EBA24550E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E1C79D1-9967-4DDF-A07B-505B1BB8B517}"/>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20723770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20057E58-D846-4199-8F9E-1C0B7031A87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B14FF0D0-E51B-4909-9B60-E67E657A992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3366614-09B2-4A72-B948-DF23AB3418D5}"/>
              </a:ext>
            </a:extLst>
          </p:cNvPr>
          <p:cNvSpPr>
            <a:spLocks noGrp="1"/>
          </p:cNvSpPr>
          <p:nvPr>
            <p:ph type="dt" sz="half" idx="10"/>
          </p:nvPr>
        </p:nvSpPr>
        <p:spPr/>
        <p:txBody>
          <a:body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75A4C8D8-0894-4668-A55F-A450833BED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EE9E2D4-6B9E-42F2-85D8-22619C9B4676}"/>
              </a:ext>
            </a:extLst>
          </p:cNvPr>
          <p:cNvSpPr>
            <a:spLocks noGrp="1"/>
          </p:cNvSpPr>
          <p:nvPr>
            <p:ph type="sldNum" sz="quarter" idx="12"/>
          </p:nvPr>
        </p:nvSpPr>
        <p:spPr/>
        <p:txBody>
          <a:bodyPr/>
          <a:lstStyle/>
          <a:p>
            <a:fld id="{F27424E6-770A-4943-8DFB-C07B33ECB3B4}" type="slidenum">
              <a:rPr lang="ru-RU" smtClean="0"/>
              <a:pPr/>
              <a:t>‹#›</a:t>
            </a:fld>
            <a:endParaRPr lang="ru-RU"/>
          </a:p>
        </p:txBody>
      </p:sp>
    </p:spTree>
    <p:extLst>
      <p:ext uri="{BB962C8B-B14F-4D97-AF65-F5344CB8AC3E}">
        <p14:creationId xmlns:p14="http://schemas.microsoft.com/office/powerpoint/2010/main" xmlns="" val="21593056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dirty="0"/>
              <a:t>Образец заголовка</a:t>
            </a:r>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23470607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xmlns=""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Текст 11">
            <a:extLst>
              <a:ext uri="{FF2B5EF4-FFF2-40B4-BE49-F238E27FC236}">
                <a16:creationId xmlns:a16="http://schemas.microsoft.com/office/drawing/2014/main" xmlns=""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xmlns="" id="{A9322F2F-857E-4FE4-BE4D-D21B4515EC5F}"/>
              </a:ext>
            </a:extLst>
          </p:cNvPr>
          <p:cNvSpPr>
            <a:spLocks noGrp="1"/>
          </p:cNvSpPr>
          <p:nvPr>
            <p:ph type="title"/>
          </p:nvPr>
        </p:nvSpPr>
        <p:spPr/>
        <p:txBody>
          <a:bodyPr/>
          <a:lstStyle>
            <a:lvl1pPr>
              <a:defRPr>
                <a:solidFill>
                  <a:schemeClr val="accent3"/>
                </a:solidFill>
              </a:defRPr>
            </a:lvl1pPr>
          </a:lstStyle>
          <a:p>
            <a:r>
              <a:rPr lang="ru-RU" dirty="0"/>
              <a:t>Образец заголовка</a:t>
            </a:r>
          </a:p>
        </p:txBody>
      </p:sp>
    </p:spTree>
    <p:extLst>
      <p:ext uri="{BB962C8B-B14F-4D97-AF65-F5344CB8AC3E}">
        <p14:creationId xmlns:p14="http://schemas.microsoft.com/office/powerpoint/2010/main" xmlns="" val="23521638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xmlns=""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Заголовок 3">
            <a:extLst>
              <a:ext uri="{FF2B5EF4-FFF2-40B4-BE49-F238E27FC236}">
                <a16:creationId xmlns:a16="http://schemas.microsoft.com/office/drawing/2014/main" xmlns=""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xmlns="" val="16825736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AB6D58-97DC-44E4-9E0A-561EED96B0BA}"/>
              </a:ext>
            </a:extLst>
          </p:cNvPr>
          <p:cNvSpPr>
            <a:spLocks noGrp="1"/>
          </p:cNvSpPr>
          <p:nvPr>
            <p:ph type="title"/>
          </p:nvPr>
        </p:nvSpPr>
        <p:spPr>
          <a:xfrm>
            <a:off x="3621000" y="365125"/>
            <a:ext cx="7732800" cy="1038875"/>
          </a:xfrm>
        </p:spPr>
        <p:txBody>
          <a:bodyPr/>
          <a:lstStyle/>
          <a:p>
            <a:r>
              <a:rPr lang="ru-RU"/>
              <a:t>Образец заголовка</a:t>
            </a:r>
          </a:p>
        </p:txBody>
      </p:sp>
      <p:sp>
        <p:nvSpPr>
          <p:cNvPr id="6" name="Прямоугольник 5">
            <a:extLst>
              <a:ext uri="{FF2B5EF4-FFF2-40B4-BE49-F238E27FC236}">
                <a16:creationId xmlns:a16="http://schemas.microsoft.com/office/drawing/2014/main" xmlns="" id="{CBB7FDFF-D2AD-4235-A46C-DC66DD4D1013}"/>
              </a:ext>
            </a:extLst>
          </p:cNvPr>
          <p:cNvSpPr/>
          <p:nvPr userDrawn="1"/>
        </p:nvSpPr>
        <p:spPr>
          <a:xfrm>
            <a:off x="0" y="0"/>
            <a:ext cx="285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Текст 3">
            <a:extLst>
              <a:ext uri="{FF2B5EF4-FFF2-40B4-BE49-F238E27FC236}">
                <a16:creationId xmlns:a16="http://schemas.microsoft.com/office/drawing/2014/main" xmlns="" id="{3E46014F-1F57-473C-840B-91CF6FA9A71D}"/>
              </a:ext>
            </a:extLst>
          </p:cNvPr>
          <p:cNvSpPr>
            <a:spLocks noGrp="1"/>
          </p:cNvSpPr>
          <p:nvPr>
            <p:ph type="body" sz="quarter" idx="10"/>
          </p:nvPr>
        </p:nvSpPr>
        <p:spPr>
          <a:xfrm>
            <a:off x="3576638" y="1673225"/>
            <a:ext cx="7785100" cy="495141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33956873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721462-A9E1-4536-9F2D-B2F8F2185D48}"/>
              </a:ext>
            </a:extLst>
          </p:cNvPr>
          <p:cNvSpPr>
            <a:spLocks noGrp="1"/>
          </p:cNvSpPr>
          <p:nvPr>
            <p:ph type="title"/>
          </p:nvPr>
        </p:nvSpPr>
        <p:spPr>
          <a:xfrm>
            <a:off x="6095998" y="365125"/>
            <a:ext cx="5257801" cy="1325563"/>
          </a:xfrm>
        </p:spPr>
        <p:txBody>
          <a:bodyPr/>
          <a:lstStyle>
            <a:lvl1pPr>
              <a:defRPr b="1">
                <a:solidFill>
                  <a:schemeClr val="accent1"/>
                </a:solidFill>
              </a:defRPr>
            </a:lvl1pPr>
          </a:lstStyle>
          <a:p>
            <a:r>
              <a:rPr lang="ru-RU" dirty="0"/>
              <a:t>Образец заголовка</a:t>
            </a:r>
          </a:p>
        </p:txBody>
      </p:sp>
      <p:sp>
        <p:nvSpPr>
          <p:cNvPr id="3" name="Дата 2">
            <a:extLst>
              <a:ext uri="{FF2B5EF4-FFF2-40B4-BE49-F238E27FC236}">
                <a16:creationId xmlns:a16="http://schemas.microsoft.com/office/drawing/2014/main" xmlns="" id="{A18D8509-D379-49B3-A4FE-EDBEE0641797}"/>
              </a:ext>
            </a:extLst>
          </p:cNvPr>
          <p:cNvSpPr>
            <a:spLocks noGrp="1"/>
          </p:cNvSpPr>
          <p:nvPr>
            <p:ph type="dt" sz="half" idx="10"/>
          </p:nvPr>
        </p:nvSpPr>
        <p:spPr/>
        <p:txBody>
          <a:bodyPr/>
          <a:lstStyle>
            <a:lvl1pPr>
              <a:defRPr>
                <a:solidFill>
                  <a:schemeClr val="accent1"/>
                </a:solidFill>
              </a:defRPr>
            </a:lvl1pPr>
          </a:lstStyle>
          <a:p>
            <a:fld id="{90FB3E60-2F82-4C12-95B3-7ACC1B0E5862}" type="datetimeFigureOut">
              <a:rPr lang="ru-RU" smtClean="0"/>
              <a:pPr/>
              <a:t>27.03.2026</a:t>
            </a:fld>
            <a:endParaRPr lang="ru-RU"/>
          </a:p>
        </p:txBody>
      </p:sp>
      <p:sp>
        <p:nvSpPr>
          <p:cNvPr id="6" name="Прямоугольник 5">
            <a:extLst>
              <a:ext uri="{FF2B5EF4-FFF2-40B4-BE49-F238E27FC236}">
                <a16:creationId xmlns:a16="http://schemas.microsoft.com/office/drawing/2014/main" xmlns=""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7" name="Прямоугольник 6">
            <a:extLst>
              <a:ext uri="{FF2B5EF4-FFF2-40B4-BE49-F238E27FC236}">
                <a16:creationId xmlns:a16="http://schemas.microsoft.com/office/drawing/2014/main" xmlns="" id="{474EC097-BE1E-47C5-A4A4-558BFD9F9C06}"/>
              </a:ext>
            </a:extLst>
          </p:cNvPr>
          <p:cNvSpPr/>
          <p:nvPr userDrawn="1"/>
        </p:nvSpPr>
        <p:spPr>
          <a:xfrm>
            <a:off x="12450" y="6772425"/>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8" name="Рисунок 2">
            <a:extLst>
              <a:ext uri="{FF2B5EF4-FFF2-40B4-BE49-F238E27FC236}">
                <a16:creationId xmlns:a16="http://schemas.microsoft.com/office/drawing/2014/main" xmlns="" id="{17DD4B55-CA6E-4B68-97C9-646C6EC1FBE1}"/>
              </a:ext>
            </a:extLst>
          </p:cNvPr>
          <p:cNvSpPr>
            <a:spLocks noGrp="1"/>
          </p:cNvSpPr>
          <p:nvPr>
            <p:ph type="pic" sz="quarter" idx="13"/>
          </p:nvPr>
        </p:nvSpPr>
        <p:spPr>
          <a:xfrm>
            <a:off x="20850" y="-575"/>
            <a:ext cx="5186362" cy="6858575"/>
          </a:xfrm>
          <a:solidFill>
            <a:schemeClr val="bg1"/>
          </a:solidFill>
        </p:spPr>
        <p:txBody>
          <a:bodyPr/>
          <a:lstStyle>
            <a:lvl1pPr>
              <a:defRPr>
                <a:solidFill>
                  <a:schemeClr val="accent1"/>
                </a:solidFill>
              </a:defRPr>
            </a:lvl1pPr>
          </a:lstStyle>
          <a:p>
            <a:endParaRPr lang="ru-RU"/>
          </a:p>
        </p:txBody>
      </p:sp>
      <p:grpSp>
        <p:nvGrpSpPr>
          <p:cNvPr id="9" name="Группа 8">
            <a:extLst>
              <a:ext uri="{FF2B5EF4-FFF2-40B4-BE49-F238E27FC236}">
                <a16:creationId xmlns:a16="http://schemas.microsoft.com/office/drawing/2014/main" xmlns="" id="{ECD6CA42-8F84-4EF7-AC44-C6D7CA7B5256}"/>
              </a:ext>
            </a:extLst>
          </p:cNvPr>
          <p:cNvGrpSpPr/>
          <p:nvPr userDrawn="1"/>
        </p:nvGrpSpPr>
        <p:grpSpPr>
          <a:xfrm>
            <a:off x="5207212" y="36075"/>
            <a:ext cx="2844750" cy="274500"/>
            <a:chOff x="5228062" y="49500"/>
            <a:chExt cx="2844750" cy="274500"/>
          </a:xfrm>
          <a:solidFill>
            <a:schemeClr val="accent1"/>
          </a:solidFill>
        </p:grpSpPr>
        <p:sp>
          <p:nvSpPr>
            <p:cNvPr id="10" name="Прямоугольник 9">
              <a:extLst>
                <a:ext uri="{FF2B5EF4-FFF2-40B4-BE49-F238E27FC236}">
                  <a16:creationId xmlns:a16="http://schemas.microsoft.com/office/drawing/2014/main" xmlns=""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1" name="Блок-схема: объединение 10">
              <a:extLst>
                <a:ext uri="{FF2B5EF4-FFF2-40B4-BE49-F238E27FC236}">
                  <a16:creationId xmlns:a16="http://schemas.microsoft.com/office/drawing/2014/main" xmlns=""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2" name="Группа 11">
            <a:extLst>
              <a:ext uri="{FF2B5EF4-FFF2-40B4-BE49-F238E27FC236}">
                <a16:creationId xmlns:a16="http://schemas.microsoft.com/office/drawing/2014/main" xmlns="" id="{F77822EB-8A6C-4A70-8594-303E6651250C}"/>
              </a:ext>
            </a:extLst>
          </p:cNvPr>
          <p:cNvGrpSpPr/>
          <p:nvPr userDrawn="1"/>
        </p:nvGrpSpPr>
        <p:grpSpPr>
          <a:xfrm>
            <a:off x="9382650" y="6596925"/>
            <a:ext cx="2844750" cy="274500"/>
            <a:chOff x="9347250" y="6571200"/>
            <a:chExt cx="2844750" cy="274500"/>
          </a:xfrm>
          <a:solidFill>
            <a:schemeClr val="accent1"/>
          </a:solidFill>
        </p:grpSpPr>
        <p:sp>
          <p:nvSpPr>
            <p:cNvPr id="13" name="Прямоугольник 12">
              <a:extLst>
                <a:ext uri="{FF2B5EF4-FFF2-40B4-BE49-F238E27FC236}">
                  <a16:creationId xmlns:a16="http://schemas.microsoft.com/office/drawing/2014/main" xmlns=""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6" name="Текст 18">
            <a:extLst>
              <a:ext uri="{FF2B5EF4-FFF2-40B4-BE49-F238E27FC236}">
                <a16:creationId xmlns:a16="http://schemas.microsoft.com/office/drawing/2014/main" xmlns="" id="{57C0137E-3F0D-4D70-B2CA-0E5AD27AD19D}"/>
              </a:ext>
            </a:extLst>
          </p:cNvPr>
          <p:cNvSpPr>
            <a:spLocks noGrp="1"/>
          </p:cNvSpPr>
          <p:nvPr>
            <p:ph type="body" sz="quarter" idx="14"/>
          </p:nvPr>
        </p:nvSpPr>
        <p:spPr>
          <a:xfrm>
            <a:off x="6096000" y="2033588"/>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xmlns="" val="38445962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6" name="Прямоугольник 5">
            <a:extLst>
              <a:ext uri="{FF2B5EF4-FFF2-40B4-BE49-F238E27FC236}">
                <a16:creationId xmlns:a16="http://schemas.microsoft.com/office/drawing/2014/main" xmlns=""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7" name="Группа 6">
            <a:extLst>
              <a:ext uri="{FF2B5EF4-FFF2-40B4-BE49-F238E27FC236}">
                <a16:creationId xmlns:a16="http://schemas.microsoft.com/office/drawing/2014/main" xmlns=""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xmlns=""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9" name="Блок-схема: объединение 8">
              <a:extLst>
                <a:ext uri="{FF2B5EF4-FFF2-40B4-BE49-F238E27FC236}">
                  <a16:creationId xmlns:a16="http://schemas.microsoft.com/office/drawing/2014/main" xmlns=""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0" name="Группа 9">
            <a:extLst>
              <a:ext uri="{FF2B5EF4-FFF2-40B4-BE49-F238E27FC236}">
                <a16:creationId xmlns:a16="http://schemas.microsoft.com/office/drawing/2014/main" xmlns=""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xmlns=""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2" name="Блок-схема: объединение 11">
              <a:extLst>
                <a:ext uri="{FF2B5EF4-FFF2-40B4-BE49-F238E27FC236}">
                  <a16:creationId xmlns:a16="http://schemas.microsoft.com/office/drawing/2014/main" xmlns=""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3" name="Рисунок 2">
            <a:extLst>
              <a:ext uri="{FF2B5EF4-FFF2-40B4-BE49-F238E27FC236}">
                <a16:creationId xmlns:a16="http://schemas.microsoft.com/office/drawing/2014/main" xmlns=""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a:p>
        </p:txBody>
      </p:sp>
      <p:sp>
        <p:nvSpPr>
          <p:cNvPr id="14" name="Заголовок 16">
            <a:extLst>
              <a:ext uri="{FF2B5EF4-FFF2-40B4-BE49-F238E27FC236}">
                <a16:creationId xmlns:a16="http://schemas.microsoft.com/office/drawing/2014/main" xmlns=""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dirty="0"/>
              <a:t>Образец заголовка</a:t>
            </a:r>
          </a:p>
        </p:txBody>
      </p:sp>
      <p:sp>
        <p:nvSpPr>
          <p:cNvPr id="15" name="Текст 18">
            <a:extLst>
              <a:ext uri="{FF2B5EF4-FFF2-40B4-BE49-F238E27FC236}">
                <a16:creationId xmlns:a16="http://schemas.microsoft.com/office/drawing/2014/main" xmlns=""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xmlns=""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a:p>
        </p:txBody>
      </p:sp>
    </p:spTree>
    <p:extLst>
      <p:ext uri="{BB962C8B-B14F-4D97-AF65-F5344CB8AC3E}">
        <p14:creationId xmlns:p14="http://schemas.microsoft.com/office/powerpoint/2010/main" xmlns="" val="38926392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4C31BDB-50F3-43CA-877E-F9C7672D8469}"/>
              </a:ext>
            </a:extLst>
          </p:cNvPr>
          <p:cNvSpPr>
            <a:spLocks noGrp="1"/>
          </p:cNvSpPr>
          <p:nvPr>
            <p:ph type="title"/>
          </p:nvPr>
        </p:nvSpPr>
        <p:spPr/>
        <p:txBody>
          <a:bodyPr/>
          <a:lstStyle>
            <a:lvl1pPr>
              <a:defRPr b="1">
                <a:solidFill>
                  <a:schemeClr val="accent1"/>
                </a:solidFill>
              </a:defRPr>
            </a:lvl1pPr>
          </a:lstStyle>
          <a:p>
            <a:r>
              <a:rPr lang="ru-RU" dirty="0"/>
              <a:t>Образец заголовка</a:t>
            </a:r>
          </a:p>
        </p:txBody>
      </p:sp>
      <p:sp>
        <p:nvSpPr>
          <p:cNvPr id="7" name="Объект 2">
            <a:extLst>
              <a:ext uri="{FF2B5EF4-FFF2-40B4-BE49-F238E27FC236}">
                <a16:creationId xmlns:a16="http://schemas.microsoft.com/office/drawing/2014/main" xmlns="" id="{74453DF6-9509-45CB-BD4E-84F90C1C94D0}"/>
              </a:ext>
            </a:extLst>
          </p:cNvPr>
          <p:cNvSpPr>
            <a:spLocks noGrp="1"/>
          </p:cNvSpPr>
          <p:nvPr>
            <p:ph idx="1"/>
          </p:nvPr>
        </p:nvSpPr>
        <p:spPr>
          <a:xfrm>
            <a:off x="838200" y="1825625"/>
            <a:ext cx="10515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0" name="Прямоугольник 9">
            <a:extLst>
              <a:ext uri="{FF2B5EF4-FFF2-40B4-BE49-F238E27FC236}">
                <a16:creationId xmlns:a16="http://schemas.microsoft.com/office/drawing/2014/main" xmlns="" id="{8AF27442-62D0-4CA6-81B4-B7FDDA51A9A2}"/>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1" name="Прямоугольник 10">
            <a:extLst>
              <a:ext uri="{FF2B5EF4-FFF2-40B4-BE49-F238E27FC236}">
                <a16:creationId xmlns:a16="http://schemas.microsoft.com/office/drawing/2014/main" xmlns="" id="{E1FD6AC4-0F96-4D40-B8AD-EF85E9EDE11D}"/>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12" name="Группа 11">
            <a:extLst>
              <a:ext uri="{FF2B5EF4-FFF2-40B4-BE49-F238E27FC236}">
                <a16:creationId xmlns:a16="http://schemas.microsoft.com/office/drawing/2014/main" xmlns="" id="{73640FF5-D492-4210-9DE4-D7B66426125F}"/>
              </a:ext>
            </a:extLst>
          </p:cNvPr>
          <p:cNvGrpSpPr/>
          <p:nvPr userDrawn="1"/>
        </p:nvGrpSpPr>
        <p:grpSpPr>
          <a:xfrm>
            <a:off x="9347250" y="37980"/>
            <a:ext cx="2844750" cy="286020"/>
            <a:chOff x="9347250" y="37980"/>
            <a:chExt cx="2844750" cy="286020"/>
          </a:xfrm>
          <a:solidFill>
            <a:schemeClr val="accent1"/>
          </a:solidFill>
        </p:grpSpPr>
        <p:sp>
          <p:nvSpPr>
            <p:cNvPr id="13" name="Прямоугольник 12">
              <a:extLst>
                <a:ext uri="{FF2B5EF4-FFF2-40B4-BE49-F238E27FC236}">
                  <a16:creationId xmlns:a16="http://schemas.microsoft.com/office/drawing/2014/main" xmlns="" id="{062B47E0-EF90-4ECC-A73E-6E5DA1F62FCD}"/>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4" name="Блок-схема: объединение 13">
              <a:extLst>
                <a:ext uri="{FF2B5EF4-FFF2-40B4-BE49-F238E27FC236}">
                  <a16:creationId xmlns:a16="http://schemas.microsoft.com/office/drawing/2014/main" xmlns="" id="{2FC4DE4B-558A-425B-A23E-B63E93533558}"/>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5" name="Группа 14">
            <a:extLst>
              <a:ext uri="{FF2B5EF4-FFF2-40B4-BE49-F238E27FC236}">
                <a16:creationId xmlns:a16="http://schemas.microsoft.com/office/drawing/2014/main" xmlns="" id="{D1C3AA05-E7C7-4C27-A908-2E47AFEBA600}"/>
              </a:ext>
            </a:extLst>
          </p:cNvPr>
          <p:cNvGrpSpPr/>
          <p:nvPr userDrawn="1"/>
        </p:nvGrpSpPr>
        <p:grpSpPr>
          <a:xfrm>
            <a:off x="-35250" y="6583500"/>
            <a:ext cx="2844750" cy="274500"/>
            <a:chOff x="-35250" y="6583500"/>
            <a:chExt cx="2844750" cy="274500"/>
          </a:xfrm>
          <a:solidFill>
            <a:schemeClr val="accent1"/>
          </a:solidFill>
        </p:grpSpPr>
        <p:sp>
          <p:nvSpPr>
            <p:cNvPr id="16" name="Прямоугольник 15">
              <a:extLst>
                <a:ext uri="{FF2B5EF4-FFF2-40B4-BE49-F238E27FC236}">
                  <a16:creationId xmlns:a16="http://schemas.microsoft.com/office/drawing/2014/main" xmlns="" id="{D94BF255-53E4-439B-83D0-7DE93A9900DD}"/>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sp>
          <p:nvSpPr>
            <p:cNvPr id="17" name="Блок-схема: объединение 16">
              <a:extLst>
                <a:ext uri="{FF2B5EF4-FFF2-40B4-BE49-F238E27FC236}">
                  <a16:creationId xmlns:a16="http://schemas.microsoft.com/office/drawing/2014/main" xmlns="" id="{E38044D4-D5F4-4E1E-8B74-E24D6E7B2929}"/>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Tree>
    <p:extLst>
      <p:ext uri="{BB962C8B-B14F-4D97-AF65-F5344CB8AC3E}">
        <p14:creationId xmlns:p14="http://schemas.microsoft.com/office/powerpoint/2010/main" xmlns="" val="18190832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xmlns=""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dirty="0"/>
              <a:t>Образец заголовка</a:t>
            </a:r>
          </a:p>
        </p:txBody>
      </p:sp>
      <p:sp>
        <p:nvSpPr>
          <p:cNvPr id="17" name="Рисунок 2">
            <a:extLst>
              <a:ext uri="{FF2B5EF4-FFF2-40B4-BE49-F238E27FC236}">
                <a16:creationId xmlns:a16="http://schemas.microsoft.com/office/drawing/2014/main" xmlns=""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a:p>
        </p:txBody>
      </p:sp>
      <p:sp>
        <p:nvSpPr>
          <p:cNvPr id="18" name="Рисунок 2">
            <a:extLst>
              <a:ext uri="{FF2B5EF4-FFF2-40B4-BE49-F238E27FC236}">
                <a16:creationId xmlns:a16="http://schemas.microsoft.com/office/drawing/2014/main" xmlns=""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a:p>
        </p:txBody>
      </p:sp>
      <p:sp>
        <p:nvSpPr>
          <p:cNvPr id="19" name="Рисунок 2">
            <a:extLst>
              <a:ext uri="{FF2B5EF4-FFF2-40B4-BE49-F238E27FC236}">
                <a16:creationId xmlns:a16="http://schemas.microsoft.com/office/drawing/2014/main" xmlns=""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a:p>
        </p:txBody>
      </p:sp>
      <p:sp>
        <p:nvSpPr>
          <p:cNvPr id="20" name="Рисунок 2">
            <a:extLst>
              <a:ext uri="{FF2B5EF4-FFF2-40B4-BE49-F238E27FC236}">
                <a16:creationId xmlns:a16="http://schemas.microsoft.com/office/drawing/2014/main" xmlns=""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a:p>
        </p:txBody>
      </p:sp>
      <p:sp>
        <p:nvSpPr>
          <p:cNvPr id="21" name="Рисунок 2">
            <a:extLst>
              <a:ext uri="{FF2B5EF4-FFF2-40B4-BE49-F238E27FC236}">
                <a16:creationId xmlns:a16="http://schemas.microsoft.com/office/drawing/2014/main" xmlns=""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a:p>
        </p:txBody>
      </p:sp>
      <p:sp>
        <p:nvSpPr>
          <p:cNvPr id="22" name="Рисунок 2">
            <a:extLst>
              <a:ext uri="{FF2B5EF4-FFF2-40B4-BE49-F238E27FC236}">
                <a16:creationId xmlns:a16="http://schemas.microsoft.com/office/drawing/2014/main" xmlns=""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a:p>
        </p:txBody>
      </p:sp>
      <p:sp>
        <p:nvSpPr>
          <p:cNvPr id="23" name="Текст 4">
            <a:extLst>
              <a:ext uri="{FF2B5EF4-FFF2-40B4-BE49-F238E27FC236}">
                <a16:creationId xmlns:a16="http://schemas.microsoft.com/office/drawing/2014/main" xmlns=""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xmlns="" val="27703596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presentation-creation.ru/"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pPr/>
              <a:t>27.03.2026</a:t>
            </a:fld>
            <a:endParaRPr lang="ru-RU"/>
          </a:p>
        </p:txBody>
      </p:sp>
      <p:sp>
        <p:nvSpPr>
          <p:cNvPr id="5" name="Нижний колонтитул 4">
            <a:extLst>
              <a:ext uri="{FF2B5EF4-FFF2-40B4-BE49-F238E27FC236}">
                <a16:creationId xmlns:a16="http://schemas.microsoft.com/office/drawing/2014/main" xmlns=""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pPr/>
              <a:t>‹#›</a:t>
            </a:fld>
            <a:endParaRPr lang="ru-RU"/>
          </a:p>
        </p:txBody>
      </p:sp>
      <p:pic>
        <p:nvPicPr>
          <p:cNvPr id="7" name="Рисунок 6">
            <a:hlinkClick r:id="rId21"/>
            <a:extLst>
              <a:ext uri="{FF2B5EF4-FFF2-40B4-BE49-F238E27FC236}">
                <a16:creationId xmlns:a16="http://schemas.microsoft.com/office/drawing/2014/main" xmlns="" id="{43780347-ADC3-4039-95E5-9DAF405C2D48}"/>
              </a:ext>
            </a:extLst>
          </p:cNvPr>
          <p:cNvPicPr>
            <a:picLocks noChangeAspect="1"/>
          </p:cNvPicPr>
          <p:nvPr userDrawn="1"/>
        </p:nvPicPr>
        <p:blipFill>
          <a:blip r:embed="rId22" cstate="print">
            <a:extLst>
              <a:ext uri="{28A0092B-C50C-407E-A947-70E740481C1C}">
                <a14:useLocalDpi xmlns:a14="http://schemas.microsoft.com/office/drawing/2010/main" xmlns=""/>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xmlns=""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6" r:id="rId5"/>
    <p:sldLayoutId id="2147483661" r:id="rId6"/>
    <p:sldLayoutId id="2147483662" r:id="rId7"/>
    <p:sldLayoutId id="2147483663" r:id="rId8"/>
    <p:sldLayoutId id="2147483664"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xmlns="" id="{57A3F9B0-C61E-4C60-847E-58C20F285CD3}"/>
              </a:ext>
            </a:extLst>
          </p:cNvPr>
          <p:cNvSpPr/>
          <p:nvPr/>
        </p:nvSpPr>
        <p:spPr>
          <a:xfrm>
            <a:off x="0" y="0"/>
            <a:ext cx="12192000"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a:extLst>
              <a:ext uri="{FF2B5EF4-FFF2-40B4-BE49-F238E27FC236}">
                <a16:creationId xmlns:a16="http://schemas.microsoft.com/office/drawing/2014/main" xmlns="" id="{C3A62C24-D04B-48C3-AA2C-139B09BA2CCB}"/>
              </a:ext>
            </a:extLst>
          </p:cNvPr>
          <p:cNvSpPr/>
          <p:nvPr/>
        </p:nvSpPr>
        <p:spPr>
          <a:xfrm>
            <a:off x="1236000" y="683550"/>
            <a:ext cx="9720000" cy="54675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Заголовок 6">
            <a:extLst>
              <a:ext uri="{FF2B5EF4-FFF2-40B4-BE49-F238E27FC236}">
                <a16:creationId xmlns:a16="http://schemas.microsoft.com/office/drawing/2014/main" xmlns="" id="{F517E966-A564-45E1-84EA-531571F5224C}"/>
              </a:ext>
            </a:extLst>
          </p:cNvPr>
          <p:cNvSpPr>
            <a:spLocks noGrp="1"/>
          </p:cNvSpPr>
          <p:nvPr>
            <p:ph type="ctrTitle"/>
          </p:nvPr>
        </p:nvSpPr>
        <p:spPr>
          <a:xfrm>
            <a:off x="1521857" y="921894"/>
            <a:ext cx="9144000" cy="1700963"/>
          </a:xfrm>
        </p:spPr>
        <p:txBody>
          <a:bodyPr>
            <a:normAutofit/>
          </a:bodyPr>
          <a:lstStyle/>
          <a:p>
            <a:pPr>
              <a:spcBef>
                <a:spcPts val="600"/>
              </a:spcBef>
              <a:spcAft>
                <a:spcPts val="600"/>
              </a:spcAft>
            </a:pPr>
            <a:r>
              <a:rPr lang="ru-RU" sz="4000" b="1" dirty="0">
                <a:solidFill>
                  <a:schemeClr val="bg1"/>
                </a:solidFill>
                <a:latin typeface="Arial" pitchFamily="34" charset="0"/>
                <a:cs typeface="Arial" pitchFamily="34" charset="0"/>
              </a:rPr>
              <a:t/>
            </a:r>
            <a:br>
              <a:rPr lang="ru-RU" sz="4000" b="1" dirty="0">
                <a:solidFill>
                  <a:schemeClr val="bg1"/>
                </a:solidFill>
                <a:latin typeface="Arial" pitchFamily="34" charset="0"/>
                <a:cs typeface="Arial" pitchFamily="34" charset="0"/>
              </a:rPr>
            </a:br>
            <a:r>
              <a:rPr lang="ru-RU" sz="4000" b="1" dirty="0">
                <a:solidFill>
                  <a:schemeClr val="bg1"/>
                </a:solidFill>
                <a:latin typeface="+mn-lt"/>
                <a:cs typeface="Arial" pitchFamily="34" charset="0"/>
              </a:rPr>
              <a:t>Налоговые вычеты по НДФЛ</a:t>
            </a:r>
            <a:endParaRPr lang="ru-RU" sz="4000" dirty="0">
              <a:solidFill>
                <a:schemeClr val="bg1"/>
              </a:solidFill>
              <a:latin typeface="+mn-lt"/>
              <a:cs typeface="Arial" pitchFamily="34" charset="0"/>
            </a:endParaRPr>
          </a:p>
        </p:txBody>
      </p:sp>
      <p:sp>
        <p:nvSpPr>
          <p:cNvPr id="8" name="Подзаголовок 7">
            <a:extLst>
              <a:ext uri="{FF2B5EF4-FFF2-40B4-BE49-F238E27FC236}">
                <a16:creationId xmlns:a16="http://schemas.microsoft.com/office/drawing/2014/main" xmlns="" id="{E2BDACE4-4494-4579-AE66-C36AE5DA67AB}"/>
              </a:ext>
            </a:extLst>
          </p:cNvPr>
          <p:cNvSpPr>
            <a:spLocks noGrp="1"/>
          </p:cNvSpPr>
          <p:nvPr>
            <p:ph type="subTitle" idx="1"/>
          </p:nvPr>
        </p:nvSpPr>
        <p:spPr>
          <a:xfrm>
            <a:off x="1315234" y="3140968"/>
            <a:ext cx="6300192" cy="1512168"/>
          </a:xfrm>
        </p:spPr>
        <p:txBody>
          <a:bodyPr>
            <a:normAutofit/>
          </a:bodyPr>
          <a:lstStyle/>
          <a:p>
            <a:pPr algn="l" fontAlgn="base">
              <a:spcBef>
                <a:spcPct val="0"/>
              </a:spcBef>
              <a:spcAft>
                <a:spcPct val="0"/>
              </a:spcAft>
            </a:pPr>
            <a:r>
              <a:rPr lang="ru-RU" sz="2200" b="1" dirty="0">
                <a:solidFill>
                  <a:schemeClr val="bg1"/>
                </a:solidFill>
                <a:cs typeface="Calibri" panose="020F0502020204030204" pitchFamily="34" charset="0"/>
              </a:rPr>
              <a:t>Спикер - Колмакова Полина Владимировна  </a:t>
            </a:r>
          </a:p>
          <a:p>
            <a:pPr algn="l"/>
            <a:r>
              <a:rPr lang="ru-RU" sz="2000" b="1" dirty="0">
                <a:solidFill>
                  <a:schemeClr val="bg1"/>
                </a:solidFill>
              </a:rPr>
              <a:t>ведущий эксперт в области налогообложения, налоговый консультант,</a:t>
            </a:r>
          </a:p>
          <a:p>
            <a:pPr algn="l"/>
            <a:r>
              <a:rPr lang="ru-RU" sz="2000" b="1" dirty="0">
                <a:solidFill>
                  <a:schemeClr val="bg1"/>
                </a:solidFill>
              </a:rPr>
              <a:t>член Федеральной Палаты налоговых консультантов</a:t>
            </a:r>
          </a:p>
          <a:p>
            <a:pPr algn="l">
              <a:lnSpc>
                <a:spcPct val="100000"/>
              </a:lnSpc>
            </a:pPr>
            <a:endParaRPr lang="ru-RU" sz="1800" b="1" dirty="0">
              <a:solidFill>
                <a:schemeClr val="bg1"/>
              </a:solidFill>
            </a:endParaRPr>
          </a:p>
        </p:txBody>
      </p:sp>
      <p:sp>
        <p:nvSpPr>
          <p:cNvPr id="13" name="Прямоугольник 12">
            <a:extLst>
              <a:ext uri="{FF2B5EF4-FFF2-40B4-BE49-F238E27FC236}">
                <a16:creationId xmlns:a16="http://schemas.microsoft.com/office/drawing/2014/main" xmlns="" id="{B7677A69-23E8-4468-B0C1-F200BA6A0BB0}"/>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Текст 7"/>
          <p:cNvSpPr txBox="1">
            <a:spLocks/>
          </p:cNvSpPr>
          <p:nvPr/>
        </p:nvSpPr>
        <p:spPr bwMode="auto">
          <a:xfrm>
            <a:off x="4488900" y="5065962"/>
            <a:ext cx="6323100" cy="873125"/>
          </a:xfrm>
          <a:prstGeom prst="rect">
            <a:avLst/>
          </a:prstGeom>
          <a:noFill/>
          <a:ln w="9525">
            <a:noFill/>
            <a:miter lim="800000"/>
            <a:headEnd/>
            <a:tailEnd/>
          </a:ln>
        </p:spPr>
        <p:txBody>
          <a:bodyPr lIns="100794" tIns="50397" rIns="100794" bIns="50397"/>
          <a:lstStyle/>
          <a:p>
            <a:pPr algn="r">
              <a:buClr>
                <a:srgbClr val="C3260C"/>
              </a:buClr>
              <a:buSzPct val="130000"/>
              <a:buFont typeface="Georgia" pitchFamily="18" charset="0"/>
              <a:buNone/>
              <a:defRPr/>
            </a:pPr>
            <a:r>
              <a:rPr lang="ru-RU" b="1" kern="0" dirty="0">
                <a:solidFill>
                  <a:schemeClr val="bg1"/>
                </a:solidFill>
                <a:cs typeface="Arial" pitchFamily="34" charset="0"/>
              </a:rPr>
              <a:t>Центр подготовки налоговых консультантов </a:t>
            </a:r>
            <a:r>
              <a:rPr lang="ru-RU" b="1" kern="0" dirty="0" err="1">
                <a:solidFill>
                  <a:schemeClr val="bg1"/>
                </a:solidFill>
                <a:cs typeface="Arial" pitchFamily="34" charset="0"/>
              </a:rPr>
              <a:t>РосНОУ</a:t>
            </a:r>
            <a:r>
              <a:rPr lang="ru-RU" b="1" kern="0" dirty="0">
                <a:solidFill>
                  <a:schemeClr val="bg1"/>
                </a:solidFill>
                <a:cs typeface="Arial" pitchFamily="34" charset="0"/>
              </a:rPr>
              <a:t>  </a:t>
            </a:r>
          </a:p>
          <a:p>
            <a:pPr algn="r">
              <a:spcBef>
                <a:spcPct val="20000"/>
              </a:spcBef>
              <a:spcAft>
                <a:spcPts val="331"/>
              </a:spcAft>
              <a:buClr>
                <a:srgbClr val="C3260C"/>
              </a:buClr>
              <a:buSzPct val="130000"/>
              <a:defRPr/>
            </a:pPr>
            <a:r>
              <a:rPr lang="ru-RU" b="1" kern="0" dirty="0">
                <a:solidFill>
                  <a:schemeClr val="bg1"/>
                </a:solidFill>
                <a:cs typeface="Arial" pitchFamily="34" charset="0"/>
              </a:rPr>
              <a:t>(495) 925-03-87 </a:t>
            </a:r>
            <a:r>
              <a:rPr lang="en-US" b="1" kern="0" dirty="0" err="1">
                <a:solidFill>
                  <a:schemeClr val="bg1"/>
                </a:solidFill>
                <a:cs typeface="Arial" pitchFamily="34" charset="0"/>
              </a:rPr>
              <a:t>nalog</a:t>
            </a:r>
            <a:r>
              <a:rPr lang="ru-RU" b="1" kern="0" dirty="0">
                <a:solidFill>
                  <a:schemeClr val="bg1"/>
                </a:solidFill>
                <a:cs typeface="Arial" pitchFamily="34" charset="0"/>
              </a:rPr>
              <a:t>@</a:t>
            </a:r>
            <a:r>
              <a:rPr lang="en-US" b="1" kern="0" dirty="0" err="1">
                <a:solidFill>
                  <a:schemeClr val="bg1"/>
                </a:solidFill>
                <a:cs typeface="Arial" pitchFamily="34" charset="0"/>
              </a:rPr>
              <a:t>cpnk</a:t>
            </a:r>
            <a:r>
              <a:rPr lang="ru-RU" b="1" kern="0" dirty="0">
                <a:solidFill>
                  <a:schemeClr val="bg1"/>
                </a:solidFill>
                <a:cs typeface="Arial" pitchFamily="34" charset="0"/>
              </a:rPr>
              <a:t>.</a:t>
            </a:r>
            <a:r>
              <a:rPr lang="en-US" b="1" kern="0" dirty="0" err="1">
                <a:solidFill>
                  <a:schemeClr val="bg1"/>
                </a:solidFill>
                <a:cs typeface="Arial" pitchFamily="34" charset="0"/>
              </a:rPr>
              <a:t>ru</a:t>
            </a:r>
            <a:r>
              <a:rPr lang="en-US" b="1" kern="0" dirty="0">
                <a:solidFill>
                  <a:schemeClr val="bg1"/>
                </a:solidFill>
                <a:cs typeface="Arial" pitchFamily="34" charset="0"/>
              </a:rPr>
              <a:t> </a:t>
            </a:r>
            <a:r>
              <a:rPr lang="ru-RU" b="1" kern="0" dirty="0">
                <a:solidFill>
                  <a:schemeClr val="bg1"/>
                </a:solidFill>
                <a:cs typeface="Arial" pitchFamily="34" charset="0"/>
              </a:rPr>
              <a:t> </a:t>
            </a:r>
            <a:r>
              <a:rPr lang="en-US" b="1" kern="0" dirty="0">
                <a:solidFill>
                  <a:schemeClr val="bg1"/>
                </a:solidFill>
                <a:cs typeface="Arial" pitchFamily="34" charset="0"/>
              </a:rPr>
              <a:t>http</a:t>
            </a:r>
            <a:r>
              <a:rPr lang="ru-RU" b="1" kern="0" dirty="0">
                <a:solidFill>
                  <a:schemeClr val="bg1"/>
                </a:solidFill>
                <a:cs typeface="Arial" pitchFamily="34" charset="0"/>
              </a:rPr>
              <a:t>://</a:t>
            </a:r>
            <a:r>
              <a:rPr lang="en-US" b="1" kern="0" dirty="0" err="1">
                <a:solidFill>
                  <a:schemeClr val="bg1"/>
                </a:solidFill>
                <a:cs typeface="Arial" pitchFamily="34" charset="0"/>
              </a:rPr>
              <a:t>cpnk</a:t>
            </a:r>
            <a:r>
              <a:rPr lang="ru-RU" b="1" kern="0" dirty="0">
                <a:solidFill>
                  <a:schemeClr val="bg1"/>
                </a:solidFill>
                <a:cs typeface="Arial" pitchFamily="34" charset="0"/>
              </a:rPr>
              <a:t>.</a:t>
            </a:r>
            <a:r>
              <a:rPr lang="en-US" b="1" kern="0" dirty="0" err="1">
                <a:solidFill>
                  <a:schemeClr val="bg1"/>
                </a:solidFill>
                <a:cs typeface="Arial" pitchFamily="34" charset="0"/>
              </a:rPr>
              <a:t>ru</a:t>
            </a:r>
            <a:r>
              <a:rPr lang="ru-RU" b="1" kern="0" dirty="0">
                <a:solidFill>
                  <a:schemeClr val="bg1"/>
                </a:solidFill>
                <a:cs typeface="Arial" pitchFamily="34" charset="0"/>
              </a:rPr>
              <a:t> </a:t>
            </a:r>
          </a:p>
          <a:p>
            <a:pPr algn="r">
              <a:spcBef>
                <a:spcPct val="20000"/>
              </a:spcBef>
              <a:spcAft>
                <a:spcPts val="331"/>
              </a:spcAft>
              <a:buClr>
                <a:srgbClr val="C3260C"/>
              </a:buClr>
              <a:buSzPct val="130000"/>
              <a:defRPr/>
            </a:pPr>
            <a:r>
              <a:rPr lang="ru-RU" kern="0" dirty="0">
                <a:solidFill>
                  <a:schemeClr val="bg1"/>
                </a:solidFill>
                <a:latin typeface="Arial" pitchFamily="34" charset="0"/>
                <a:cs typeface="Arial" pitchFamily="34" charset="0"/>
              </a:rPr>
              <a:t> </a:t>
            </a:r>
          </a:p>
          <a:p>
            <a:pPr>
              <a:spcBef>
                <a:spcPct val="20000"/>
              </a:spcBef>
              <a:spcAft>
                <a:spcPts val="331"/>
              </a:spcAft>
              <a:buClr>
                <a:srgbClr val="C3260C"/>
              </a:buClr>
              <a:buSzPct val="130000"/>
              <a:defRPr/>
            </a:pPr>
            <a:endParaRPr lang="ru-RU" kern="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5956136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3167042" y="428604"/>
            <a:ext cx="8689598" cy="5286412"/>
          </a:xfrm>
        </p:spPr>
        <p:txBody>
          <a:bodyPr>
            <a:normAutofit/>
          </a:bodyPr>
          <a:lstStyle/>
          <a:p>
            <a:pPr algn="just"/>
            <a:endParaRPr lang="ru-RU" sz="2400" dirty="0"/>
          </a:p>
          <a:p>
            <a:pPr algn="just"/>
            <a:endParaRPr lang="ru-RU" sz="2400" dirty="0"/>
          </a:p>
          <a:p>
            <a:pPr algn="just">
              <a:lnSpc>
                <a:spcPct val="80000"/>
              </a:lnSpc>
            </a:pPr>
            <a:r>
              <a:rPr lang="ru-RU" sz="2400" dirty="0">
                <a:solidFill>
                  <a:schemeClr val="accent1"/>
                </a:solidFill>
                <a:latin typeface="Calibri" pitchFamily="34" charset="0"/>
                <a:ea typeface="+mj-ea"/>
                <a:cs typeface="+mj-cs"/>
              </a:rPr>
              <a:t>Например, в течение календарного года вы получили 1 200 000 руб., что подтверждается справкой о доходах и суммах налога физического лица, то в общем случае размер социального вычета не может превышать 300000 руб. (1 200 000 руб. </a:t>
            </a:r>
            <a:r>
              <a:rPr lang="ru-RU" sz="2400" dirty="0" err="1">
                <a:solidFill>
                  <a:schemeClr val="accent1"/>
                </a:solidFill>
                <a:latin typeface="Calibri" pitchFamily="34" charset="0"/>
                <a:ea typeface="+mj-ea"/>
                <a:cs typeface="+mj-cs"/>
              </a:rPr>
              <a:t>x</a:t>
            </a:r>
            <a:r>
              <a:rPr lang="ru-RU" sz="2400" dirty="0">
                <a:solidFill>
                  <a:schemeClr val="accent1"/>
                </a:solidFill>
                <a:latin typeface="Calibri" pitchFamily="34" charset="0"/>
                <a:ea typeface="+mj-ea"/>
                <a:cs typeface="+mj-cs"/>
              </a:rPr>
              <a:t> 25%).</a:t>
            </a:r>
          </a:p>
          <a:p>
            <a:pPr algn="just">
              <a:lnSpc>
                <a:spcPct val="80000"/>
              </a:lnSpc>
            </a:pPr>
            <a:r>
              <a:rPr lang="ru-RU" sz="2400" dirty="0">
                <a:solidFill>
                  <a:schemeClr val="accent1"/>
                </a:solidFill>
                <a:latin typeface="Calibri" pitchFamily="34" charset="0"/>
                <a:ea typeface="+mj-ea"/>
                <a:cs typeface="+mj-cs"/>
              </a:rPr>
              <a:t>Если расходы на благотворительность составили 250000 руб., то вычет будет предоставлен в полной сумме.</a:t>
            </a:r>
          </a:p>
          <a:p>
            <a:pPr algn="just">
              <a:lnSpc>
                <a:spcPct val="80000"/>
              </a:lnSpc>
            </a:pPr>
            <a:r>
              <a:rPr lang="ru-RU" sz="2400" dirty="0">
                <a:solidFill>
                  <a:schemeClr val="accent1"/>
                </a:solidFill>
                <a:latin typeface="Calibri" pitchFamily="34" charset="0"/>
                <a:ea typeface="+mj-ea"/>
                <a:cs typeface="+mj-cs"/>
              </a:rPr>
              <a:t>Если расходы на благотворительность составили 350000 руб., то вычет будет предоставлен в сумме 300000 руб.	</a:t>
            </a:r>
          </a:p>
          <a:p>
            <a:pPr algn="just"/>
            <a:endParaRPr lang="ru-RU" sz="2400" dirty="0"/>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2800" dirty="0">
                <a:latin typeface="+mn-lt"/>
              </a:rPr>
              <a:t>Социальные  вычеты ст. 219 НК РФ </a:t>
            </a:r>
          </a:p>
        </p:txBody>
      </p:sp>
      <p:graphicFrame>
        <p:nvGraphicFramePr>
          <p:cNvPr id="8" name="Схема 7"/>
          <p:cNvGraphicFramePr/>
          <p:nvPr>
            <p:extLst>
              <p:ext uri="{D42A27DB-BD31-4B8C-83A1-F6EECF244321}">
                <p14:modId xmlns:p14="http://schemas.microsoft.com/office/powerpoint/2010/main" xmlns="" val="1218365791"/>
              </p:ext>
            </p:extLst>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pPr lvl="0"/>
            <a:r>
              <a:rPr lang="ru-RU" sz="2800" dirty="0">
                <a:latin typeface="+mn-lt"/>
              </a:rPr>
              <a:t>Общий лимит имеют </a:t>
            </a:r>
            <a:r>
              <a:rPr lang="ru-RU" sz="2800" dirty="0" err="1">
                <a:latin typeface="+mn-lt"/>
              </a:rPr>
              <a:t>соцвычеты</a:t>
            </a:r>
            <a:endParaRPr lang="ru-RU" sz="2800" dirty="0">
              <a:latin typeface="+mn-lt"/>
            </a:endParaRPr>
          </a:p>
        </p:txBody>
      </p:sp>
      <p:graphicFrame>
        <p:nvGraphicFramePr>
          <p:cNvPr id="8" name="Схема 7"/>
          <p:cNvGraphicFramePr/>
          <p:nvPr>
            <p:extLst>
              <p:ext uri="{D42A27DB-BD31-4B8C-83A1-F6EECF244321}">
                <p14:modId xmlns:p14="http://schemas.microsoft.com/office/powerpoint/2010/main" xmlns="" val="1218365791"/>
              </p:ext>
            </p:extLst>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2999656" y="0"/>
            <a:ext cx="8856984" cy="5286412"/>
          </a:xfrm>
        </p:spPr>
        <p:txBody>
          <a:bodyPr>
            <a:normAutofit/>
          </a:bodyPr>
          <a:lstStyle/>
          <a:p>
            <a:pPr algn="just"/>
            <a:endParaRPr lang="ru-RU" sz="2400" dirty="0"/>
          </a:p>
          <a:p>
            <a:pPr algn="just"/>
            <a:endParaRPr lang="ru-RU" sz="2400" dirty="0">
              <a:solidFill>
                <a:schemeClr val="accent1"/>
              </a:solidFill>
            </a:endParaRPr>
          </a:p>
          <a:p>
            <a:endParaRPr lang="ru-RU" sz="2400" dirty="0">
              <a:solidFill>
                <a:schemeClr val="accent1"/>
              </a:solidFill>
            </a:endParaRPr>
          </a:p>
          <a:p>
            <a:pPr>
              <a:spcBef>
                <a:spcPts val="0"/>
              </a:spcBef>
            </a:pPr>
            <a:r>
              <a:rPr lang="ru-RU" sz="2400" b="1" dirty="0">
                <a:solidFill>
                  <a:schemeClr val="accent1"/>
                </a:solidFill>
              </a:rPr>
              <a:t>Пример. </a:t>
            </a:r>
          </a:p>
          <a:p>
            <a:pPr>
              <a:spcBef>
                <a:spcPts val="0"/>
              </a:spcBef>
            </a:pPr>
            <a:r>
              <a:rPr lang="ru-RU" sz="2400" dirty="0">
                <a:solidFill>
                  <a:schemeClr val="accent1"/>
                </a:solidFill>
              </a:rPr>
              <a:t>Гражданин оплатил</a:t>
            </a:r>
          </a:p>
          <a:p>
            <a:pPr>
              <a:spcBef>
                <a:spcPts val="0"/>
              </a:spcBef>
              <a:buFont typeface="Arial" pitchFamily="34" charset="0"/>
              <a:buChar char="•"/>
            </a:pPr>
            <a:r>
              <a:rPr lang="ru-RU" sz="2400" dirty="0">
                <a:solidFill>
                  <a:schemeClr val="accent1"/>
                </a:solidFill>
              </a:rPr>
              <a:t>свое обучение (90 000 руб.)</a:t>
            </a:r>
          </a:p>
          <a:p>
            <a:pPr>
              <a:spcBef>
                <a:spcPts val="0"/>
              </a:spcBef>
              <a:buFont typeface="Arial" pitchFamily="34" charset="0"/>
              <a:buChar char="•"/>
            </a:pPr>
            <a:r>
              <a:rPr lang="ru-RU" sz="2400" dirty="0">
                <a:solidFill>
                  <a:schemeClr val="accent1"/>
                </a:solidFill>
              </a:rPr>
              <a:t>независимую оценку своей квалификации (15 000руб.)</a:t>
            </a:r>
          </a:p>
          <a:p>
            <a:pPr>
              <a:spcBef>
                <a:spcPts val="0"/>
              </a:spcBef>
              <a:buFont typeface="Arial" pitchFamily="34" charset="0"/>
              <a:buChar char="•"/>
            </a:pPr>
            <a:r>
              <a:rPr lang="ru-RU" sz="2400" dirty="0">
                <a:solidFill>
                  <a:schemeClr val="accent1"/>
                </a:solidFill>
              </a:rPr>
              <a:t>автошколу супруге (45 000 руб.) </a:t>
            </a:r>
          </a:p>
          <a:p>
            <a:pPr>
              <a:spcBef>
                <a:spcPts val="0"/>
              </a:spcBef>
              <a:buFont typeface="Arial" pitchFamily="34" charset="0"/>
              <a:buChar char="•"/>
            </a:pPr>
            <a:r>
              <a:rPr lang="ru-RU" sz="2400" dirty="0">
                <a:solidFill>
                  <a:schemeClr val="accent1"/>
                </a:solidFill>
              </a:rPr>
              <a:t>частный детский сад ребенка (200 000 руб.).</a:t>
            </a:r>
          </a:p>
          <a:p>
            <a:pPr>
              <a:spcBef>
                <a:spcPts val="0"/>
              </a:spcBef>
              <a:buFont typeface="Arial" pitchFamily="34" charset="0"/>
              <a:buChar char="•"/>
            </a:pPr>
            <a:endParaRPr lang="ru-RU" sz="2400" dirty="0">
              <a:solidFill>
                <a:schemeClr val="accent1"/>
              </a:solidFill>
            </a:endParaRPr>
          </a:p>
          <a:p>
            <a:pPr>
              <a:spcBef>
                <a:spcPts val="0"/>
              </a:spcBef>
            </a:pPr>
            <a:r>
              <a:rPr lang="ru-RU" sz="2400" dirty="0">
                <a:solidFill>
                  <a:schemeClr val="accent1"/>
                </a:solidFill>
              </a:rPr>
              <a:t>В </a:t>
            </a:r>
            <a:r>
              <a:rPr lang="ru-RU" sz="2400" dirty="0" smtClean="0">
                <a:solidFill>
                  <a:schemeClr val="accent1"/>
                </a:solidFill>
              </a:rPr>
              <a:t>2025 </a:t>
            </a:r>
            <a:r>
              <a:rPr lang="ru-RU" sz="2400" dirty="0">
                <a:solidFill>
                  <a:schemeClr val="accent1"/>
                </a:solidFill>
              </a:rPr>
              <a:t>г. гражданин сможет вернуть из бюджета 33 800 руб. ((150 000 руб. (</a:t>
            </a:r>
            <a:r>
              <a:rPr lang="ru-RU" sz="2400" dirty="0" err="1">
                <a:solidFill>
                  <a:schemeClr val="accent1"/>
                </a:solidFill>
              </a:rPr>
              <a:t>соцвычет</a:t>
            </a:r>
            <a:r>
              <a:rPr lang="ru-RU" sz="2400" dirty="0">
                <a:solidFill>
                  <a:schemeClr val="accent1"/>
                </a:solidFill>
              </a:rPr>
              <a:t> на себя и обучение супруги) + 110 000 руб. (вычет на обучение ребенка)) </a:t>
            </a:r>
            <a:r>
              <a:rPr lang="ru-RU" sz="2400" dirty="0" err="1">
                <a:solidFill>
                  <a:schemeClr val="accent1"/>
                </a:solidFill>
              </a:rPr>
              <a:t>x</a:t>
            </a:r>
            <a:r>
              <a:rPr lang="ru-RU" sz="2400" dirty="0">
                <a:solidFill>
                  <a:schemeClr val="accent1"/>
                </a:solidFill>
              </a:rPr>
              <a:t> 13%).</a:t>
            </a:r>
          </a:p>
          <a:p>
            <a:pPr algn="just"/>
            <a:endParaRPr lang="ru-RU" sz="2400" dirty="0"/>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2999656" y="0"/>
            <a:ext cx="8856984" cy="5877272"/>
          </a:xfrm>
        </p:spPr>
        <p:txBody>
          <a:bodyPr>
            <a:normAutofit lnSpcReduction="10000"/>
          </a:bodyPr>
          <a:lstStyle/>
          <a:p>
            <a:pPr algn="just"/>
            <a:endParaRPr lang="ru-RU" sz="2400" dirty="0"/>
          </a:p>
          <a:p>
            <a:pPr algn="just"/>
            <a:endParaRPr lang="ru-RU" sz="2400" dirty="0">
              <a:solidFill>
                <a:schemeClr val="accent1"/>
              </a:solidFill>
            </a:endParaRPr>
          </a:p>
          <a:p>
            <a:endParaRPr lang="ru-RU" sz="2400" dirty="0">
              <a:solidFill>
                <a:schemeClr val="accent1"/>
              </a:solidFill>
            </a:endParaRPr>
          </a:p>
          <a:p>
            <a:pPr>
              <a:lnSpc>
                <a:spcPct val="100000"/>
              </a:lnSpc>
            </a:pPr>
            <a:r>
              <a:rPr lang="ru-RU" sz="2400" b="1" dirty="0">
                <a:solidFill>
                  <a:schemeClr val="accent1"/>
                </a:solidFill>
              </a:rPr>
              <a:t>Пример</a:t>
            </a:r>
            <a:r>
              <a:rPr lang="ru-RU" sz="2400" dirty="0">
                <a:solidFill>
                  <a:schemeClr val="accent1"/>
                </a:solidFill>
              </a:rPr>
              <a:t>.</a:t>
            </a:r>
          </a:p>
          <a:p>
            <a:pPr>
              <a:lnSpc>
                <a:spcPct val="100000"/>
              </a:lnSpc>
            </a:pPr>
            <a:r>
              <a:rPr lang="ru-RU" sz="2400" dirty="0">
                <a:solidFill>
                  <a:schemeClr val="accent1"/>
                </a:solidFill>
              </a:rPr>
              <a:t> Получение социального вычета за три предыдущих года</a:t>
            </a:r>
          </a:p>
          <a:p>
            <a:pPr>
              <a:lnSpc>
                <a:spcPct val="100000"/>
              </a:lnSpc>
            </a:pPr>
            <a:r>
              <a:rPr lang="ru-RU" sz="2400" dirty="0">
                <a:solidFill>
                  <a:schemeClr val="accent1"/>
                </a:solidFill>
              </a:rPr>
              <a:t>Иванов А.У. с 2021 года каждый год оплачивал свое обучение в сумме 60 000 руб. О своем праве на вычет Иванов узнал только в 2025 году. Поэтому в 2025 году он решил подать налоговые декларации 3-НДФЛ в ИФНС за все годы, чтобы вернуть часть уплаченного налога. Но социальный вычет Иванов вправе получить только за 2022, 2023 и 2024 годы, расходы за 2021 год "сгорают". </a:t>
            </a:r>
          </a:p>
          <a:p>
            <a:pPr>
              <a:lnSpc>
                <a:spcPct val="100000"/>
              </a:lnSpc>
            </a:pPr>
            <a:r>
              <a:rPr lang="ru-RU" sz="2400" dirty="0">
                <a:solidFill>
                  <a:schemeClr val="accent1"/>
                </a:solidFill>
              </a:rPr>
              <a:t>Таким образом, Иванов вправе получить социальный вычет за три года в сумме 180 000 руб. (60 000 руб. </a:t>
            </a:r>
            <a:r>
              <a:rPr lang="ru-RU" sz="2400" dirty="0" err="1">
                <a:solidFill>
                  <a:schemeClr val="accent1"/>
                </a:solidFill>
              </a:rPr>
              <a:t>x</a:t>
            </a:r>
            <a:r>
              <a:rPr lang="ru-RU" sz="2400" dirty="0">
                <a:solidFill>
                  <a:schemeClr val="accent1"/>
                </a:solidFill>
              </a:rPr>
              <a:t> 3 года). НДФЛ к возврату - 23 400 руб. (180 000 руб. </a:t>
            </a:r>
            <a:r>
              <a:rPr lang="ru-RU" sz="2400" dirty="0" err="1">
                <a:solidFill>
                  <a:schemeClr val="accent1"/>
                </a:solidFill>
              </a:rPr>
              <a:t>x</a:t>
            </a:r>
            <a:r>
              <a:rPr lang="ru-RU" sz="2400" dirty="0">
                <a:solidFill>
                  <a:schemeClr val="accent1"/>
                </a:solidFill>
              </a:rPr>
              <a:t> 13%).</a:t>
            </a:r>
          </a:p>
          <a:p>
            <a:pPr algn="just"/>
            <a:endParaRPr lang="ru-RU" sz="2400" dirty="0"/>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2800" dirty="0">
                <a:latin typeface="+mn-lt"/>
              </a:rPr>
              <a:t>Имущественные  вычеты ст. 220 НК РФ </a:t>
            </a:r>
          </a:p>
        </p:txBody>
      </p:sp>
      <p:graphicFrame>
        <p:nvGraphicFramePr>
          <p:cNvPr id="8" name="Схема 7"/>
          <p:cNvGraphicFramePr/>
          <p:nvPr>
            <p:extLst>
              <p:ext uri="{D42A27DB-BD31-4B8C-83A1-F6EECF244321}">
                <p14:modId xmlns:p14="http://schemas.microsoft.com/office/powerpoint/2010/main" xmlns="" val="1667864047"/>
              </p:ext>
            </p:extLst>
          </p:nvPr>
        </p:nvGraphicFramePr>
        <p:xfrm>
          <a:off x="263352" y="47667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2999656" y="-243408"/>
            <a:ext cx="9192344" cy="6597352"/>
          </a:xfrm>
        </p:spPr>
        <p:txBody>
          <a:bodyPr>
            <a:normAutofit fontScale="92500" lnSpcReduction="20000"/>
          </a:bodyPr>
          <a:lstStyle/>
          <a:p>
            <a:pPr algn="just"/>
            <a:endParaRPr lang="ru-RU" sz="2400" dirty="0"/>
          </a:p>
          <a:p>
            <a:pPr algn="just"/>
            <a:endParaRPr lang="ru-RU" sz="2400" dirty="0">
              <a:solidFill>
                <a:schemeClr val="accent1"/>
              </a:solidFill>
            </a:endParaRPr>
          </a:p>
          <a:p>
            <a:endParaRPr lang="ru-RU" sz="2400" dirty="0">
              <a:solidFill>
                <a:schemeClr val="accent1"/>
              </a:solidFill>
            </a:endParaRPr>
          </a:p>
          <a:p>
            <a:pPr>
              <a:lnSpc>
                <a:spcPct val="110000"/>
              </a:lnSpc>
            </a:pPr>
            <a:r>
              <a:rPr lang="ru-RU" sz="2600" b="1" dirty="0">
                <a:solidFill>
                  <a:schemeClr val="accent1"/>
                </a:solidFill>
              </a:rPr>
              <a:t>Пример.</a:t>
            </a:r>
          </a:p>
          <a:p>
            <a:pPr>
              <a:lnSpc>
                <a:spcPct val="110000"/>
              </a:lnSpc>
            </a:pPr>
            <a:r>
              <a:rPr lang="ru-RU" sz="2600" dirty="0">
                <a:solidFill>
                  <a:schemeClr val="accent1"/>
                </a:solidFill>
              </a:rPr>
              <a:t>Гражданин, являющийся резидентом РФ, в 2024 г. приобрел без использования кредитных средств квартиру стоимостью 6 </a:t>
            </a:r>
            <a:r>
              <a:rPr lang="ru-RU" sz="2600" dirty="0" err="1">
                <a:solidFill>
                  <a:schemeClr val="accent1"/>
                </a:solidFill>
              </a:rPr>
              <a:t>млн</a:t>
            </a:r>
            <a:r>
              <a:rPr lang="ru-RU" sz="2600" dirty="0">
                <a:solidFill>
                  <a:schemeClr val="accent1"/>
                </a:solidFill>
              </a:rPr>
              <a:t> руб. Общий размер полагающегося ему имущественного вычета составляет 2 </a:t>
            </a:r>
            <a:r>
              <a:rPr lang="ru-RU" sz="2600" dirty="0" err="1">
                <a:solidFill>
                  <a:schemeClr val="accent1"/>
                </a:solidFill>
              </a:rPr>
              <a:t>млн</a:t>
            </a:r>
            <a:r>
              <a:rPr lang="ru-RU" sz="2600" dirty="0">
                <a:solidFill>
                  <a:schemeClr val="accent1"/>
                </a:solidFill>
              </a:rPr>
              <a:t> руб. Значит, он имеет право на возврат из бюджета общей суммы в размере 260 000 руб. (2 000 000 руб. </a:t>
            </a:r>
            <a:r>
              <a:rPr lang="ru-RU" sz="2600" dirty="0" err="1">
                <a:solidFill>
                  <a:schemeClr val="accent1"/>
                </a:solidFill>
              </a:rPr>
              <a:t>x</a:t>
            </a:r>
            <a:r>
              <a:rPr lang="ru-RU" sz="2600" dirty="0">
                <a:solidFill>
                  <a:schemeClr val="accent1"/>
                </a:solidFill>
              </a:rPr>
              <a:t> 13%).</a:t>
            </a:r>
          </a:p>
          <a:p>
            <a:pPr>
              <a:lnSpc>
                <a:spcPct val="110000"/>
              </a:lnSpc>
            </a:pPr>
            <a:r>
              <a:rPr lang="ru-RU" sz="2600" dirty="0">
                <a:solidFill>
                  <a:schemeClr val="accent1"/>
                </a:solidFill>
              </a:rPr>
              <a:t>Налогооблагаемый доход составил в 2024 г. 900 000 руб. Вычет налоговым агентом не предоставлялся. Таким образом, гражданин в 2025 г. вправе получить вычет за 2024 г. в сумме 900 000 руб., а остаток перенести на следующие периоды.</a:t>
            </a:r>
          </a:p>
          <a:p>
            <a:pPr>
              <a:lnSpc>
                <a:spcPct val="110000"/>
              </a:lnSpc>
            </a:pPr>
            <a:r>
              <a:rPr lang="ru-RU" sz="2600" dirty="0">
                <a:solidFill>
                  <a:schemeClr val="accent1"/>
                </a:solidFill>
              </a:rPr>
              <a:t>Сумма НДФЛ, полагающаяся ему к возврату за 2024 г., составляет 117 000 руб. (900 000 руб. </a:t>
            </a:r>
            <a:r>
              <a:rPr lang="ru-RU" sz="2600" dirty="0" err="1">
                <a:solidFill>
                  <a:schemeClr val="accent1"/>
                </a:solidFill>
              </a:rPr>
              <a:t>x</a:t>
            </a:r>
            <a:r>
              <a:rPr lang="ru-RU" sz="2600" dirty="0">
                <a:solidFill>
                  <a:schemeClr val="accent1"/>
                </a:solidFill>
              </a:rPr>
              <a:t> 13%). Остаток вычета гражданин может получить, например, в 2025 г. у налогового агента после подтверждения налоговым органом его права на вычет или по итогам 2025 г. в налоговом органе.</a:t>
            </a:r>
          </a:p>
          <a:p>
            <a:pPr algn="just"/>
            <a:endParaRPr lang="ru-RU" sz="2400" dirty="0"/>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2800" dirty="0">
                <a:latin typeface="Calibri" pitchFamily="34" charset="0"/>
              </a:rPr>
              <a:t>Профессиональные  вычеты ст. 221 НК РФ </a:t>
            </a:r>
          </a:p>
        </p:txBody>
      </p:sp>
      <p:graphicFrame>
        <p:nvGraphicFramePr>
          <p:cNvPr id="8" name="Схема 7"/>
          <p:cNvGraphicFramePr/>
          <p:nvPr>
            <p:extLst>
              <p:ext uri="{D42A27DB-BD31-4B8C-83A1-F6EECF244321}">
                <p14:modId xmlns:p14="http://schemas.microsoft.com/office/powerpoint/2010/main" xmlns="" val="2313855504"/>
              </p:ext>
            </p:extLst>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2800" dirty="0">
                <a:latin typeface="+mn-lt"/>
              </a:rPr>
              <a:t>Инвестиционные вычеты ст. 219. 1 НК РФ </a:t>
            </a:r>
          </a:p>
        </p:txBody>
      </p:sp>
      <p:graphicFrame>
        <p:nvGraphicFramePr>
          <p:cNvPr id="8" name="Схема 7"/>
          <p:cNvGraphicFramePr/>
          <p:nvPr>
            <p:extLst>
              <p:ext uri="{D42A27DB-BD31-4B8C-83A1-F6EECF244321}">
                <p14:modId xmlns:p14="http://schemas.microsoft.com/office/powerpoint/2010/main" xmlns="" val="224382600"/>
              </p:ext>
            </p:extLst>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479376" y="2357430"/>
            <a:ext cx="11305256" cy="4500570"/>
          </a:xfrm>
        </p:spPr>
        <p:txBody>
          <a:bodyPr>
            <a:normAutofit fontScale="62500" lnSpcReduction="20000"/>
          </a:bodyPr>
          <a:lstStyle/>
          <a:p>
            <a:r>
              <a:rPr lang="ru-RU" dirty="0">
                <a:solidFill>
                  <a:schemeClr val="accent1"/>
                </a:solidFill>
              </a:rPr>
              <a:t>Получение вычета возможно при соблюдении следующих условий (</a:t>
            </a:r>
            <a:r>
              <a:rPr lang="ru-RU" dirty="0" err="1">
                <a:solidFill>
                  <a:schemeClr val="accent1"/>
                </a:solidFill>
              </a:rPr>
              <a:t>пп</a:t>
            </a:r>
            <a:r>
              <a:rPr lang="ru-RU" dirty="0">
                <a:solidFill>
                  <a:schemeClr val="accent1"/>
                </a:solidFill>
              </a:rPr>
              <a:t>. 3 п. 2.1, п. 2.3 ст. 210, </a:t>
            </a:r>
            <a:r>
              <a:rPr lang="ru-RU" dirty="0" err="1">
                <a:solidFill>
                  <a:schemeClr val="accent1"/>
                </a:solidFill>
              </a:rPr>
              <a:t>пп</a:t>
            </a:r>
            <a:r>
              <a:rPr lang="ru-RU" dirty="0">
                <a:solidFill>
                  <a:schemeClr val="accent1"/>
                </a:solidFill>
              </a:rPr>
              <a:t>. 1, 2 п. 3, п. 12 ст. 214.1, </a:t>
            </a:r>
            <a:r>
              <a:rPr lang="ru-RU" dirty="0" err="1">
                <a:solidFill>
                  <a:schemeClr val="accent1"/>
                </a:solidFill>
              </a:rPr>
              <a:t>пп</a:t>
            </a:r>
            <a:r>
              <a:rPr lang="ru-RU" dirty="0">
                <a:solidFill>
                  <a:schemeClr val="accent1"/>
                </a:solidFill>
              </a:rPr>
              <a:t>. 1 п. 1, </a:t>
            </a:r>
            <a:r>
              <a:rPr lang="ru-RU" dirty="0" err="1">
                <a:solidFill>
                  <a:schemeClr val="accent1"/>
                </a:solidFill>
              </a:rPr>
              <a:t>пп</a:t>
            </a:r>
            <a:r>
              <a:rPr lang="ru-RU" dirty="0">
                <a:solidFill>
                  <a:schemeClr val="accent1"/>
                </a:solidFill>
              </a:rPr>
              <a:t>. 6 п. 2 ст. 219.1 НК РФ; ч. 1 ст. 5 Закона от 28.12.2013 N 420-ФЗ):</a:t>
            </a:r>
          </a:p>
          <a:p>
            <a:r>
              <a:rPr lang="ru-RU" dirty="0">
                <a:solidFill>
                  <a:schemeClr val="accent1"/>
                </a:solidFill>
              </a:rPr>
              <a:t>ценные бумаги (акции, облигации, паи):</a:t>
            </a:r>
          </a:p>
          <a:p>
            <a:pPr lvl="1"/>
            <a:r>
              <a:rPr lang="ru-RU" dirty="0">
                <a:solidFill>
                  <a:schemeClr val="accent1"/>
                </a:solidFill>
              </a:rPr>
              <a:t>обращаются на российском организованном рынке ценных бумаг, а именно: ценные бумаги допущены к торгам российского организатора торговли на рынке ценных бумаг, в том числе на фондовой бирже; управление инвестиционными паями открытых паевых инвестиционных фондов осуществляют российские управляющие компании. Вычет также можно получить, если инвестиционные паи дополнительного фонда были получены вами при его формировании путем выделения активов из паевого инвестиционного фонда, инвестиционные паи которого относились на дату такого выделения к вышеуказанным ценным бумагам, обращающимся на организованном рынке ценных бумаг, а также если инвестиционные паи паевого инвестиционного фонда при изменении его типа на закрытый паевой инвестиционный фонд на дату такого изменения находились в вашей собственности и относились к вышеуказанным ценным бумагам, обращающимся на организованном рынке ценных бумаг;</a:t>
            </a:r>
          </a:p>
          <a:p>
            <a:pPr lvl="1"/>
            <a:r>
              <a:rPr lang="ru-RU" dirty="0">
                <a:solidFill>
                  <a:schemeClr val="accent1"/>
                </a:solidFill>
              </a:rPr>
              <a:t>были приобретены после 01.01.2014;</a:t>
            </a:r>
          </a:p>
          <a:p>
            <a:pPr lvl="1"/>
            <a:r>
              <a:rPr lang="ru-RU" dirty="0">
                <a:solidFill>
                  <a:schemeClr val="accent1"/>
                </a:solidFill>
              </a:rPr>
              <a:t>находились в вашей собственности более трех лет;</a:t>
            </a:r>
          </a:p>
          <a:p>
            <a:pPr lvl="1"/>
            <a:r>
              <a:rPr lang="ru-RU" dirty="0">
                <a:solidFill>
                  <a:schemeClr val="accent1"/>
                </a:solidFill>
              </a:rPr>
              <a:t>не учитывались на ИИС;</a:t>
            </a:r>
          </a:p>
          <a:p>
            <a:r>
              <a:rPr lang="ru-RU" dirty="0">
                <a:solidFill>
                  <a:schemeClr val="accent1"/>
                </a:solidFill>
              </a:rPr>
              <a:t>вы являетесь налоговым резидентом в календарном году получения такого дохода.</a:t>
            </a:r>
          </a:p>
          <a:p>
            <a:r>
              <a:rPr lang="ru-RU" dirty="0">
                <a:solidFill>
                  <a:schemeClr val="accent1"/>
                </a:solidFill>
              </a:rPr>
              <a:t>В отношении ценных бумаг иностранных эмитентов, допущенных к торгам на иностранных фондовых биржах, предоставление данного инвестиционного вычета не предусмотрено (</a:t>
            </a:r>
            <a:r>
              <a:rPr lang="ru-RU" dirty="0" err="1">
                <a:solidFill>
                  <a:schemeClr val="accent1"/>
                </a:solidFill>
              </a:rPr>
              <a:t>пп</a:t>
            </a:r>
            <a:r>
              <a:rPr lang="ru-RU" dirty="0">
                <a:solidFill>
                  <a:schemeClr val="accent1"/>
                </a:solidFill>
              </a:rPr>
              <a:t>. 3 п. 3 ст. 214.1, </a:t>
            </a:r>
            <a:r>
              <a:rPr lang="ru-RU" dirty="0" err="1">
                <a:solidFill>
                  <a:schemeClr val="accent1"/>
                </a:solidFill>
              </a:rPr>
              <a:t>пп</a:t>
            </a:r>
            <a:r>
              <a:rPr lang="ru-RU" dirty="0">
                <a:solidFill>
                  <a:schemeClr val="accent1"/>
                </a:solidFill>
              </a:rPr>
              <a:t>. 1 п. 1 ст. 219.1 НК РФ).</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407368" y="692696"/>
            <a:ext cx="10947648" cy="1325563"/>
          </a:xfrm>
        </p:spPr>
        <p:txBody>
          <a:bodyPr>
            <a:noAutofit/>
          </a:bodyPr>
          <a:lstStyle/>
          <a:p>
            <a:pPr lvl="0" algn="ctr"/>
            <a:r>
              <a:rPr lang="ru-RU" sz="3600" b="1" dirty="0">
                <a:solidFill>
                  <a:schemeClr val="bg1"/>
                </a:solidFill>
                <a:latin typeface="+mn-lt"/>
              </a:rPr>
              <a:t>Вычет в размере доходов от продажи ценных бумаг</a:t>
            </a:r>
            <a:r>
              <a:rPr lang="ru-RU" sz="3600" b="1" dirty="0"/>
              <a:t/>
            </a:r>
            <a:br>
              <a:rPr lang="ru-RU" sz="3600" b="1" dirty="0"/>
            </a:br>
            <a:endParaRPr lang="ru-RU" sz="3600" b="1" dirty="0"/>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3200" dirty="0">
                <a:latin typeface="Calibri" pitchFamily="34" charset="0"/>
              </a:rPr>
              <a:t>Стандартные вычеты  ст. 218 НК РФ </a:t>
            </a:r>
          </a:p>
        </p:txBody>
      </p:sp>
      <p:graphicFrame>
        <p:nvGraphicFramePr>
          <p:cNvPr id="8" name="Схема 7"/>
          <p:cNvGraphicFramePr/>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335360" y="2357430"/>
            <a:ext cx="11449272" cy="4143404"/>
          </a:xfrm>
        </p:spPr>
        <p:txBody>
          <a:bodyPr>
            <a:normAutofit fontScale="70000" lnSpcReduction="20000"/>
          </a:bodyPr>
          <a:lstStyle/>
          <a:p>
            <a:pPr>
              <a:buNone/>
            </a:pPr>
            <a:r>
              <a:rPr lang="ru-RU" b="1" dirty="0">
                <a:solidFill>
                  <a:schemeClr val="accent1"/>
                </a:solidFill>
              </a:rPr>
              <a:t>Периодичность применения вычета</a:t>
            </a:r>
          </a:p>
          <a:p>
            <a:r>
              <a:rPr lang="ru-RU" dirty="0">
                <a:solidFill>
                  <a:schemeClr val="accent1"/>
                </a:solidFill>
              </a:rPr>
              <a:t>Вычет можно заявлять за любой год, когда ценные бумаги продавались с прибылью. То есть вычетом можно воспользоваться неоднократно - при каждом случае получения положительного финансового результата от реализации (погашения) ценных бумаг.</a:t>
            </a:r>
          </a:p>
          <a:p>
            <a:r>
              <a:rPr lang="ru-RU" dirty="0">
                <a:solidFill>
                  <a:schemeClr val="accent1"/>
                </a:solidFill>
              </a:rPr>
              <a:t>Этот вычет уменьшает налоговую базу по совокупности всех операций с ценными бумагами и производными финансовыми инструментами и в результате влияет на общую налоговую базу по всем доходам, облагаемым по ставке, установленной п. 1 ст. 224 НК РФ (п. 14 ст. 214.1, </a:t>
            </a:r>
            <a:r>
              <a:rPr lang="ru-RU" dirty="0" err="1">
                <a:solidFill>
                  <a:schemeClr val="accent1"/>
                </a:solidFill>
              </a:rPr>
              <a:t>пп</a:t>
            </a:r>
            <a:r>
              <a:rPr lang="ru-RU" dirty="0">
                <a:solidFill>
                  <a:schemeClr val="accent1"/>
                </a:solidFill>
              </a:rPr>
              <a:t>. 1 п. 1 ст. 219.1 НК РФ).</a:t>
            </a:r>
          </a:p>
          <a:p>
            <a:r>
              <a:rPr lang="ru-RU" dirty="0">
                <a:solidFill>
                  <a:schemeClr val="accent1"/>
                </a:solidFill>
              </a:rPr>
              <a:t>Если вы получили убытки в предыдущих налоговых периодах по операциям с ценными бумагами, обращающимися на организованном рынке ценных бумаг, от операций с производными финансовыми инструментами, обращающимися на организованном рынке, вы вправе уменьшить соответствующую налоговую базу в текущем налоговом периоде на всю сумму полученного вами убытка или на часть этой суммы (перенести убыток на будущие периоды) (п. 16 ст. 214.1 НК РФ).</a:t>
            </a:r>
          </a:p>
          <a:p>
            <a:r>
              <a:rPr lang="ru-RU" dirty="0">
                <a:solidFill>
                  <a:schemeClr val="accent1"/>
                </a:solidFill>
              </a:rPr>
              <a:t>Переносить неизрасходованную сумму вычета на следующий год нельзя (п. 3 ст. 210 НК РФ).</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407368" y="476672"/>
            <a:ext cx="10947648" cy="1325563"/>
          </a:xfrm>
        </p:spPr>
        <p:txBody>
          <a:bodyPr>
            <a:noAutofit/>
          </a:bodyPr>
          <a:lstStyle/>
          <a:p>
            <a:pPr lvl="0" algn="ctr"/>
            <a:r>
              <a:rPr lang="ru-RU" sz="3600" b="1" dirty="0">
                <a:solidFill>
                  <a:schemeClr val="bg1"/>
                </a:solidFill>
                <a:latin typeface="+mn-lt"/>
              </a:rPr>
              <a:t>Вычет в размере доходов от продажи ценных бумаг</a:t>
            </a:r>
            <a:r>
              <a:rPr lang="ru-RU" sz="3600" b="1" dirty="0"/>
              <a:t/>
            </a:r>
            <a:br>
              <a:rPr lang="ru-RU" sz="3600" b="1" dirty="0"/>
            </a:br>
            <a:endParaRPr lang="ru-RU" sz="3600" b="1" dirty="0"/>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335360" y="2357430"/>
            <a:ext cx="11521280" cy="4311930"/>
          </a:xfrm>
        </p:spPr>
        <p:txBody>
          <a:bodyPr>
            <a:normAutofit/>
          </a:bodyPr>
          <a:lstStyle/>
          <a:p>
            <a:r>
              <a:rPr lang="ru-RU" sz="2000" dirty="0">
                <a:solidFill>
                  <a:schemeClr val="accent1"/>
                </a:solidFill>
              </a:rPr>
              <a:t>Вычет можно получить в размере суммы, внесенной на ИИС в течение календарного года, но не более 400 000 руб. в год. То есть максимальная сумма НДФЛ, подлежащая возврату, составит 52 000 руб. за год (</a:t>
            </a:r>
            <a:r>
              <a:rPr lang="ru-RU" sz="2000" dirty="0" err="1">
                <a:solidFill>
                  <a:schemeClr val="accent1"/>
                </a:solidFill>
              </a:rPr>
              <a:t>пп</a:t>
            </a:r>
            <a:r>
              <a:rPr lang="ru-RU" sz="2000" dirty="0">
                <a:solidFill>
                  <a:schemeClr val="accent1"/>
                </a:solidFill>
              </a:rPr>
              <a:t>. 2 п. 1, </a:t>
            </a:r>
            <a:r>
              <a:rPr lang="ru-RU" sz="2000" dirty="0" err="1">
                <a:solidFill>
                  <a:schemeClr val="accent1"/>
                </a:solidFill>
              </a:rPr>
              <a:t>пп</a:t>
            </a:r>
            <a:r>
              <a:rPr lang="ru-RU" sz="2000" dirty="0">
                <a:solidFill>
                  <a:schemeClr val="accent1"/>
                </a:solidFill>
              </a:rPr>
              <a:t>. 1 п. 3 ст. 219.1 НК РФ).</a:t>
            </a:r>
          </a:p>
          <a:p>
            <a:r>
              <a:rPr lang="ru-RU" sz="2000" dirty="0">
                <a:solidFill>
                  <a:schemeClr val="accent1"/>
                </a:solidFill>
              </a:rPr>
              <a:t>Так как вычет применяется к основной налоговой базе, он не может превышать сумму этой базы. Например, ваш годовой доход (заработная плата) составил 350 000 руб., с него уплачен НДФЛ 45 500 руб. Тогда даже при внесении на ИИС 400 000 руб. размер вычета составит 350 000 руб., а из бюджета за этот год вам вернут 45 500 руб. (350 000 руб. </a:t>
            </a:r>
            <a:r>
              <a:rPr lang="ru-RU" sz="2000" dirty="0" err="1">
                <a:solidFill>
                  <a:schemeClr val="accent1"/>
                </a:solidFill>
              </a:rPr>
              <a:t>x</a:t>
            </a:r>
            <a:r>
              <a:rPr lang="ru-RU" sz="2000" dirty="0">
                <a:solidFill>
                  <a:schemeClr val="accent1"/>
                </a:solidFill>
              </a:rPr>
              <a:t> 13%) (п. п. 2.3, 3 ст. 210 НК РФ).</a:t>
            </a:r>
          </a:p>
          <a:p>
            <a:r>
              <a:rPr lang="ru-RU" sz="2000" dirty="0">
                <a:solidFill>
                  <a:schemeClr val="accent1"/>
                </a:solidFill>
              </a:rPr>
              <a:t>В отношении доходов, полученных начиная с 2024 г., и денежных средств, внесенных с 2024 г., если в течение налогового периода вы воспользовались правом на получение вычетов на долгосрочные сбережения граждан, предусмотренных </a:t>
            </a:r>
            <a:r>
              <a:rPr lang="ru-RU" sz="2000" dirty="0" err="1">
                <a:solidFill>
                  <a:schemeClr val="accent1"/>
                </a:solidFill>
              </a:rPr>
              <a:t>пп</a:t>
            </a:r>
            <a:r>
              <a:rPr lang="ru-RU" sz="2000" dirty="0">
                <a:solidFill>
                  <a:schemeClr val="accent1"/>
                </a:solidFill>
              </a:rPr>
              <a:t>. 1, 2 п. 1 ст. 219.2 НК РФ, общий размер вычета в сумме денежных средств, внесенных на ИИС, открытый до 01.01.2024, и вычетов, предусмотренных </a:t>
            </a:r>
            <a:r>
              <a:rPr lang="ru-RU" sz="2000" dirty="0" err="1">
                <a:solidFill>
                  <a:schemeClr val="accent1"/>
                </a:solidFill>
              </a:rPr>
              <a:t>пп</a:t>
            </a:r>
            <a:r>
              <a:rPr lang="ru-RU" sz="2000" dirty="0">
                <a:solidFill>
                  <a:schemeClr val="accent1"/>
                </a:solidFill>
              </a:rPr>
              <a:t>. 1, 2 п. 1 ст. 219.2 НК РФ, не может быть более 400 000 руб. (</a:t>
            </a:r>
            <a:r>
              <a:rPr lang="ru-RU" sz="2000" dirty="0" err="1">
                <a:solidFill>
                  <a:schemeClr val="accent1"/>
                </a:solidFill>
              </a:rPr>
              <a:t>пп</a:t>
            </a:r>
            <a:r>
              <a:rPr lang="ru-RU" sz="2000" dirty="0">
                <a:solidFill>
                  <a:schemeClr val="accent1"/>
                </a:solidFill>
              </a:rPr>
              <a:t>. 1.1 п. 3 ст. 219.1 НК РФ; ч. 7 ст. 3 Закона от 23.03.2024 N 58-ФЗ).</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263352" y="836712"/>
            <a:ext cx="11521280" cy="1325563"/>
          </a:xfrm>
        </p:spPr>
        <p:txBody>
          <a:bodyPr>
            <a:noAutofit/>
          </a:bodyPr>
          <a:lstStyle/>
          <a:p>
            <a:pPr algn="ctr"/>
            <a:r>
              <a:rPr lang="ru-RU" sz="3600" b="1" dirty="0">
                <a:solidFill>
                  <a:schemeClr val="bg1"/>
                </a:solidFill>
                <a:latin typeface="+mn-lt"/>
              </a:rPr>
              <a:t>Вычет в размере денежных средств, внесенных на индивидуальный инвестиционный счет</a:t>
            </a:r>
            <a:r>
              <a:rPr lang="ru-RU" sz="3600" b="1" dirty="0">
                <a:solidFill>
                  <a:schemeClr val="bg1"/>
                </a:solidFill>
              </a:rPr>
              <a:t/>
            </a:r>
            <a:br>
              <a:rPr lang="ru-RU" sz="3600" b="1" dirty="0">
                <a:solidFill>
                  <a:schemeClr val="bg1"/>
                </a:solidFill>
              </a:rPr>
            </a:br>
            <a:r>
              <a:rPr lang="ru-RU" sz="3600" b="1" dirty="0"/>
              <a:t/>
            </a:r>
            <a:br>
              <a:rPr lang="ru-RU" sz="3600" b="1" dirty="0"/>
            </a:br>
            <a:endParaRPr lang="ru-RU" sz="3600" b="1" dirty="0"/>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263352" y="2357430"/>
            <a:ext cx="11593288" cy="4143404"/>
          </a:xfrm>
        </p:spPr>
        <p:txBody>
          <a:bodyPr>
            <a:normAutofit fontScale="92500" lnSpcReduction="10000"/>
          </a:bodyPr>
          <a:lstStyle/>
          <a:p>
            <a:pPr algn="just">
              <a:buNone/>
            </a:pPr>
            <a:r>
              <a:rPr lang="ru-RU" sz="2600" b="1" dirty="0">
                <a:solidFill>
                  <a:schemeClr val="accent1"/>
                </a:solidFill>
                <a:latin typeface="Calibri" pitchFamily="34" charset="0"/>
                <a:ea typeface="+mj-ea"/>
                <a:cs typeface="+mj-cs"/>
              </a:rPr>
              <a:t>Условия получения вычета:</a:t>
            </a:r>
          </a:p>
          <a:p>
            <a:r>
              <a:rPr lang="ru-RU" sz="2400" dirty="0">
                <a:solidFill>
                  <a:schemeClr val="accent1"/>
                </a:solidFill>
              </a:rPr>
              <a:t>для получения вычета вам необходимо (п. п. 2.3, 3 ст. 210, </a:t>
            </a:r>
            <a:r>
              <a:rPr lang="ru-RU" sz="2400" dirty="0" err="1">
                <a:solidFill>
                  <a:schemeClr val="accent1"/>
                </a:solidFill>
              </a:rPr>
              <a:t>пп</a:t>
            </a:r>
            <a:r>
              <a:rPr lang="ru-RU" sz="2400" dirty="0">
                <a:solidFill>
                  <a:schemeClr val="accent1"/>
                </a:solidFill>
              </a:rPr>
              <a:t>. 3, 4 п. 3 ст. 219.1 НК РФ; ч. 2 ст. 5, ч. 1, 2 ст. 6 Закона N 420-ФЗ; Письмо Минфина России от 19.11.2020 N 03-04-07/100783 (направлено Письмом ФНС России от 21.01.2021 N БС-4-11/597@), Письмо основано на ранее действовавших нормах законодательства, однако, по нашему мнению, оно применимо и на данный момент):</a:t>
            </a:r>
          </a:p>
          <a:p>
            <a:r>
              <a:rPr lang="ru-RU" sz="2400" dirty="0">
                <a:solidFill>
                  <a:schemeClr val="accent1"/>
                </a:solidFill>
              </a:rPr>
              <a:t>иметь статус налогового резидента РФ в календарном году, в котором вами были внесены денежные средства на ИИС;</a:t>
            </a:r>
          </a:p>
          <a:p>
            <a:r>
              <a:rPr lang="ru-RU" sz="2400" dirty="0">
                <a:solidFill>
                  <a:schemeClr val="accent1"/>
                </a:solidFill>
              </a:rPr>
              <a:t>иметь в этом же календарном году доходы, которые относятся к основной налоговой базе;</a:t>
            </a:r>
          </a:p>
          <a:p>
            <a:r>
              <a:rPr lang="ru-RU" sz="2400" dirty="0">
                <a:solidFill>
                  <a:schemeClr val="accent1"/>
                </a:solidFill>
              </a:rPr>
              <a:t>иметь только один действующий договор на ведение ИИС, заключенный после 01.01.2014 на срок не менее трех лет, за исключением случаев прекращения договора с закрытием в течение месяца ИИС и переводом всех активов, учитываемых на старом ИИС, на другой ваш ИИС.</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1127448" y="908720"/>
            <a:ext cx="10515600" cy="1325563"/>
          </a:xfrm>
        </p:spPr>
        <p:txBody>
          <a:bodyPr>
            <a:noAutofit/>
          </a:bodyPr>
          <a:lstStyle/>
          <a:p>
            <a:pPr algn="ctr"/>
            <a:r>
              <a:rPr lang="ru-RU" sz="3600" b="1" dirty="0">
                <a:solidFill>
                  <a:schemeClr val="bg1"/>
                </a:solidFill>
                <a:latin typeface="+mn-lt"/>
              </a:rPr>
              <a:t>Вычет в размере денежных средств, внесенных на индивидуальный инвестиционный счет</a:t>
            </a:r>
            <a:r>
              <a:rPr lang="ru-RU" sz="3600" b="1" dirty="0">
                <a:solidFill>
                  <a:schemeClr val="bg1"/>
                </a:solidFill>
              </a:rPr>
              <a:t/>
            </a:r>
            <a:br>
              <a:rPr lang="ru-RU" sz="3600" b="1" dirty="0">
                <a:solidFill>
                  <a:schemeClr val="bg1"/>
                </a:solidFill>
              </a:rPr>
            </a:br>
            <a:r>
              <a:rPr lang="ru-RU" sz="3600" b="1" dirty="0"/>
              <a:t/>
            </a:r>
            <a:br>
              <a:rPr lang="ru-RU" sz="3600" b="1" dirty="0"/>
            </a:br>
            <a:endParaRPr lang="ru-RU" sz="3600" b="1" dirty="0"/>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263352" y="2357430"/>
            <a:ext cx="11665296" cy="4500570"/>
          </a:xfrm>
        </p:spPr>
        <p:txBody>
          <a:bodyPr>
            <a:normAutofit fontScale="77500" lnSpcReduction="20000"/>
          </a:bodyPr>
          <a:lstStyle/>
          <a:p>
            <a:pPr algn="just">
              <a:buNone/>
            </a:pPr>
            <a:r>
              <a:rPr lang="ru-RU" sz="2600" b="1" dirty="0">
                <a:solidFill>
                  <a:schemeClr val="accent1"/>
                </a:solidFill>
                <a:latin typeface="Calibri" pitchFamily="34" charset="0"/>
                <a:ea typeface="+mj-ea"/>
                <a:cs typeface="+mj-cs"/>
              </a:rPr>
              <a:t>Условия получения вычета:</a:t>
            </a:r>
          </a:p>
          <a:p>
            <a:r>
              <a:rPr lang="ru-RU" sz="2400" dirty="0">
                <a:solidFill>
                  <a:schemeClr val="accent1"/>
                </a:solidFill>
              </a:rPr>
              <a:t>Налоговый вычет предоставляется в случае, если вы не воспользовались правом на вычет в сумме доходов по операциям, учитываемым на ИИС, по окончании договора на ведение индивидуального инвестиционного счета (</a:t>
            </a:r>
            <a:r>
              <a:rPr lang="ru-RU" sz="2400" dirty="0" err="1">
                <a:solidFill>
                  <a:schemeClr val="accent1"/>
                </a:solidFill>
              </a:rPr>
              <a:t>пп</a:t>
            </a:r>
            <a:r>
              <a:rPr lang="ru-RU" sz="2400" dirty="0">
                <a:solidFill>
                  <a:schemeClr val="accent1"/>
                </a:solidFill>
              </a:rPr>
              <a:t>. 5 п. 3 ст. 219.1 НК РФ).</a:t>
            </a:r>
          </a:p>
          <a:p>
            <a:r>
              <a:rPr lang="ru-RU" sz="2400" dirty="0">
                <a:solidFill>
                  <a:schemeClr val="accent1"/>
                </a:solidFill>
              </a:rPr>
              <a:t>Если в рамках одного договора на ведение ИИС вы воспользовались вычетом в сумме денежных средств, внесенных на ИИС, то вы уже не можете применить вычет в сумме доходов по операциям, учитываемым на ИИС.</a:t>
            </a:r>
          </a:p>
          <a:p>
            <a:r>
              <a:rPr lang="ru-RU" sz="2400" dirty="0">
                <a:solidFill>
                  <a:schemeClr val="accent1"/>
                </a:solidFill>
              </a:rPr>
              <a:t>Если же договор на ведение ИИС действовал менее трех лет и активы, учитываемые на этом ИИС, не были переведены на другой ИИС, нужно восстановить не уплаченную в связи с применением вычета сумму налога и уплатить ее в бюджет вместе с пенями (</a:t>
            </a:r>
            <a:r>
              <a:rPr lang="ru-RU" sz="2400" dirty="0" err="1">
                <a:solidFill>
                  <a:schemeClr val="accent1"/>
                </a:solidFill>
              </a:rPr>
              <a:t>пп</a:t>
            </a:r>
            <a:r>
              <a:rPr lang="ru-RU" sz="2400" dirty="0">
                <a:solidFill>
                  <a:schemeClr val="accent1"/>
                </a:solidFill>
              </a:rPr>
              <a:t>. 4 п. 3 ст. 219.1 НК РФ).</a:t>
            </a:r>
          </a:p>
          <a:p>
            <a:r>
              <a:rPr lang="ru-RU" sz="2400" dirty="0">
                <a:solidFill>
                  <a:schemeClr val="accent1"/>
                </a:solidFill>
              </a:rPr>
              <a:t>Вы не вправе получить вычет в отношении денежных средств, внесенных на ИИС, начиная с 1 января календарного года, в котором в налоговый орган подано заявление на получение вычета на долгосрочные сбережения граждан, предусмотренного </a:t>
            </a:r>
            <a:r>
              <a:rPr lang="ru-RU" sz="2400" dirty="0" err="1">
                <a:solidFill>
                  <a:schemeClr val="accent1"/>
                </a:solidFill>
              </a:rPr>
              <a:t>пп</a:t>
            </a:r>
            <a:r>
              <a:rPr lang="ru-RU" sz="2400" dirty="0">
                <a:solidFill>
                  <a:schemeClr val="accent1"/>
                </a:solidFill>
              </a:rPr>
              <a:t>. 3 п. 1 ст. 219.2 НК РФ (ч. 10, 11 ст. 3 Закона N 58-ФЗ).</a:t>
            </a:r>
          </a:p>
          <a:p>
            <a:pPr>
              <a:buNone/>
            </a:pPr>
            <a:r>
              <a:rPr lang="ru-RU" sz="2400" dirty="0">
                <a:solidFill>
                  <a:schemeClr val="accent1"/>
                </a:solidFill>
              </a:rPr>
              <a:t>С 2024 г. вычет в сумме денежных средств, внесенных на ИИС, можно получить по договору на ведение ИИС, заключенному в 2024 г., при условии представления в налоговый орган до 30.04.2025 составленного в произвольной форме заявления. Условие об открытии ИИС до 01.01.2024 в таком случае не применяется. После представления заявления вы не имеете права по соответствующему договору на получение вычета на долгосрочные сбережения граждан в сумме средств, внесенных на ИИС (ч. 17 ст. 3 Закона N 58-ФЗ).</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839416" y="908720"/>
            <a:ext cx="10515600" cy="1325563"/>
          </a:xfrm>
        </p:spPr>
        <p:txBody>
          <a:bodyPr>
            <a:noAutofit/>
          </a:bodyPr>
          <a:lstStyle/>
          <a:p>
            <a:pPr algn="ctr"/>
            <a:r>
              <a:rPr lang="ru-RU" sz="3600" b="1" dirty="0">
                <a:solidFill>
                  <a:schemeClr val="bg1"/>
                </a:solidFill>
                <a:latin typeface="+mn-lt"/>
              </a:rPr>
              <a:t>Вычет в размере денежных средств, внесенных на индивидуальный инвестиционный счет</a:t>
            </a:r>
            <a:br>
              <a:rPr lang="ru-RU" sz="3600" b="1" dirty="0">
                <a:solidFill>
                  <a:schemeClr val="bg1"/>
                </a:solidFill>
                <a:latin typeface="+mn-lt"/>
              </a:rPr>
            </a:br>
            <a:r>
              <a:rPr lang="ru-RU" sz="3600" b="1" dirty="0">
                <a:latin typeface="+mn-lt"/>
              </a:rPr>
              <a:t/>
            </a:r>
            <a:br>
              <a:rPr lang="ru-RU" sz="3600" b="1" dirty="0">
                <a:latin typeface="+mn-lt"/>
              </a:rPr>
            </a:br>
            <a:endParaRPr lang="ru-RU" sz="3600" b="1" dirty="0">
              <a:latin typeface="+mn-lt"/>
            </a:endParaRPr>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479376" y="2357430"/>
            <a:ext cx="10942650" cy="4500570"/>
          </a:xfrm>
        </p:spPr>
        <p:txBody>
          <a:bodyPr>
            <a:normAutofit/>
          </a:bodyPr>
          <a:lstStyle/>
          <a:p>
            <a:pPr>
              <a:buNone/>
            </a:pPr>
            <a:r>
              <a:rPr lang="ru-RU" sz="2000" b="1" dirty="0">
                <a:solidFill>
                  <a:schemeClr val="accent1"/>
                </a:solidFill>
              </a:rPr>
              <a:t>Периодичность применения вычета</a:t>
            </a:r>
          </a:p>
          <a:p>
            <a:r>
              <a:rPr lang="ru-RU" sz="2000" dirty="0">
                <a:solidFill>
                  <a:schemeClr val="accent1"/>
                </a:solidFill>
              </a:rPr>
              <a:t>Вычет можно заявить по итогам года, в течение которого действовал договор на ведение ИИС, при условии пополнения в соответствующем году средств на ИИС. При этом учитывается только сумма перечисленных на ИИС денежных средств, но не доходность от операций по счету ИИС. Поэтому если в какой-то год вы не пополняли ИИС, то вычет за этот год не предоставляется.</a:t>
            </a:r>
          </a:p>
          <a:p>
            <a:r>
              <a:rPr lang="ru-RU" sz="2000" dirty="0">
                <a:solidFill>
                  <a:schemeClr val="accent1"/>
                </a:solidFill>
              </a:rPr>
              <a:t>Переносить неизрасходованную сумму вычета на следующий год нельзя (п. 3 ст. 210, </a:t>
            </a:r>
            <a:r>
              <a:rPr lang="ru-RU" sz="2000" dirty="0" err="1">
                <a:solidFill>
                  <a:schemeClr val="accent1"/>
                </a:solidFill>
              </a:rPr>
              <a:t>пп</a:t>
            </a:r>
            <a:r>
              <a:rPr lang="ru-RU" sz="2000" dirty="0">
                <a:solidFill>
                  <a:schemeClr val="accent1"/>
                </a:solidFill>
              </a:rPr>
              <a:t>. 1, 2 п. 3 ст. 219.1 НК РФ).</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839416" y="908720"/>
            <a:ext cx="10515600" cy="1325563"/>
          </a:xfrm>
        </p:spPr>
        <p:txBody>
          <a:bodyPr>
            <a:noAutofit/>
          </a:bodyPr>
          <a:lstStyle/>
          <a:p>
            <a:pPr algn="ctr"/>
            <a:r>
              <a:rPr lang="ru-RU" sz="3600" b="1" dirty="0">
                <a:solidFill>
                  <a:schemeClr val="bg1"/>
                </a:solidFill>
                <a:latin typeface="+mn-lt"/>
              </a:rPr>
              <a:t>Вычет в размере денежных средств, внесенных на индивидуальный инвестиционный счет</a:t>
            </a:r>
            <a:br>
              <a:rPr lang="ru-RU" sz="3600" b="1" dirty="0">
                <a:solidFill>
                  <a:schemeClr val="bg1"/>
                </a:solidFill>
                <a:latin typeface="+mn-lt"/>
              </a:rPr>
            </a:br>
            <a:r>
              <a:rPr lang="ru-RU" sz="3600" b="1" dirty="0">
                <a:latin typeface="+mn-lt"/>
              </a:rPr>
              <a:t/>
            </a:r>
            <a:br>
              <a:rPr lang="ru-RU" sz="3600" b="1" dirty="0">
                <a:latin typeface="+mn-lt"/>
              </a:rPr>
            </a:br>
            <a:endParaRPr lang="ru-RU" sz="3600" b="1" dirty="0">
              <a:latin typeface="+mn-lt"/>
            </a:endParaRPr>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263352" y="2357430"/>
            <a:ext cx="11449272" cy="4500570"/>
          </a:xfrm>
        </p:spPr>
        <p:txBody>
          <a:bodyPr>
            <a:normAutofit fontScale="77500" lnSpcReduction="20000"/>
          </a:bodyPr>
          <a:lstStyle/>
          <a:p>
            <a:pPr algn="just">
              <a:buNone/>
            </a:pPr>
            <a:r>
              <a:rPr lang="ru-RU" b="1" dirty="0">
                <a:solidFill>
                  <a:schemeClr val="accent1"/>
                </a:solidFill>
                <a:latin typeface="Calibri" pitchFamily="34" charset="0"/>
                <a:ea typeface="+mj-ea"/>
                <a:cs typeface="+mj-cs"/>
              </a:rPr>
              <a:t>Условия получения вычета:</a:t>
            </a:r>
          </a:p>
          <a:p>
            <a:r>
              <a:rPr lang="ru-RU" dirty="0">
                <a:solidFill>
                  <a:schemeClr val="accent1"/>
                </a:solidFill>
              </a:rPr>
              <a:t>для получения вычета вам необходимо (</a:t>
            </a:r>
            <a:r>
              <a:rPr lang="ru-RU" dirty="0" err="1">
                <a:solidFill>
                  <a:schemeClr val="accent1"/>
                </a:solidFill>
              </a:rPr>
              <a:t>пп</a:t>
            </a:r>
            <a:r>
              <a:rPr lang="ru-RU" dirty="0">
                <a:solidFill>
                  <a:schemeClr val="accent1"/>
                </a:solidFill>
              </a:rPr>
              <a:t>. 7 п. 2.1, п. 2.3 ст. 210, </a:t>
            </a:r>
            <a:r>
              <a:rPr lang="ru-RU" dirty="0" err="1">
                <a:solidFill>
                  <a:schemeClr val="accent1"/>
                </a:solidFill>
              </a:rPr>
              <a:t>пп</a:t>
            </a:r>
            <a:r>
              <a:rPr lang="ru-RU" dirty="0">
                <a:solidFill>
                  <a:schemeClr val="accent1"/>
                </a:solidFill>
              </a:rPr>
              <a:t>. 3 п. 1, п. 4 ст. 219.1 НК РФ; ч. 2 ст. 5, ч. 1 ст. 6 Закона N 420-ФЗ):</a:t>
            </a:r>
          </a:p>
          <a:p>
            <a:r>
              <a:rPr lang="ru-RU" dirty="0">
                <a:solidFill>
                  <a:schemeClr val="accent1"/>
                </a:solidFill>
              </a:rPr>
              <a:t>иметь статус налогового резидента РФ в календарном году окончания (прекращения) договора на ведение ИИС;</a:t>
            </a:r>
          </a:p>
          <a:p>
            <a:r>
              <a:rPr lang="ru-RU" dirty="0">
                <a:solidFill>
                  <a:schemeClr val="accent1"/>
                </a:solidFill>
              </a:rPr>
              <a:t>получить положительный финансовый результат по операциям, учитываемым на ИИС по договору на ведение ИИС, заключенному после 01.01.2014 на срок не менее трех лет;</a:t>
            </a:r>
          </a:p>
          <a:p>
            <a:r>
              <a:rPr lang="ru-RU" dirty="0">
                <a:solidFill>
                  <a:schemeClr val="accent1"/>
                </a:solidFill>
              </a:rPr>
              <a:t>в течение срока действия договора на ведение ИИС не иметь других договоров на ведение ИИС, за исключением случаев прекращения договора с переводом всех активов, учитываемых на ИИС, на другой ваш ИИС;</a:t>
            </a:r>
          </a:p>
          <a:p>
            <a:r>
              <a:rPr lang="ru-RU" dirty="0">
                <a:solidFill>
                  <a:schemeClr val="accent1"/>
                </a:solidFill>
              </a:rPr>
              <a:t>в течение срока действия договора не получать вычет в сумме денежных средств, внесенных на ИИС.</a:t>
            </a:r>
          </a:p>
          <a:p>
            <a:r>
              <a:rPr lang="ru-RU" dirty="0">
                <a:solidFill>
                  <a:schemeClr val="accent1"/>
                </a:solidFill>
              </a:rPr>
              <a:t>Применить вычет возможно по окончании договора на ведение ИИС, но не ранее чем по истечении трех лет с даты заключения договора (</a:t>
            </a:r>
            <a:r>
              <a:rPr lang="ru-RU" dirty="0" err="1">
                <a:solidFill>
                  <a:schemeClr val="accent1"/>
                </a:solidFill>
              </a:rPr>
              <a:t>пп</a:t>
            </a:r>
            <a:r>
              <a:rPr lang="ru-RU" dirty="0">
                <a:solidFill>
                  <a:schemeClr val="accent1"/>
                </a:solidFill>
              </a:rPr>
              <a:t>. 1 п. 4 ст. 219.1 НК РФ).</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551384" y="980728"/>
            <a:ext cx="10875640" cy="1325563"/>
          </a:xfrm>
        </p:spPr>
        <p:txBody>
          <a:bodyPr>
            <a:noAutofit/>
          </a:bodyPr>
          <a:lstStyle/>
          <a:p>
            <a:pPr algn="ctr"/>
            <a:r>
              <a:rPr lang="ru-RU" sz="3200" b="1" dirty="0">
                <a:solidFill>
                  <a:schemeClr val="bg1"/>
                </a:solidFill>
                <a:latin typeface="+mn-lt"/>
              </a:rPr>
              <a:t>Вычет на сумму положительного финансового результата, полученного по операциям, учитываемым на ИИС</a:t>
            </a:r>
            <a:r>
              <a:rPr lang="ru-RU" sz="3200" b="1" dirty="0">
                <a:latin typeface="+mn-lt"/>
              </a:rPr>
              <a:t/>
            </a:r>
            <a:br>
              <a:rPr lang="ru-RU" sz="3200" b="1" dirty="0">
                <a:latin typeface="+mn-lt"/>
              </a:rPr>
            </a:br>
            <a:r>
              <a:rPr lang="ru-RU" sz="3200" b="1" dirty="0">
                <a:solidFill>
                  <a:schemeClr val="bg1"/>
                </a:solidFill>
                <a:latin typeface="+mn-lt"/>
              </a:rPr>
              <a:t/>
            </a:r>
            <a:br>
              <a:rPr lang="ru-RU" sz="3200" b="1" dirty="0">
                <a:solidFill>
                  <a:schemeClr val="bg1"/>
                </a:solidFill>
                <a:latin typeface="+mn-lt"/>
              </a:rPr>
            </a:br>
            <a:r>
              <a:rPr lang="ru-RU" sz="3200" b="1" dirty="0">
                <a:latin typeface="+mn-lt"/>
              </a:rPr>
              <a:t/>
            </a:r>
            <a:br>
              <a:rPr lang="ru-RU" sz="3200" b="1" dirty="0">
                <a:latin typeface="+mn-lt"/>
              </a:rPr>
            </a:br>
            <a:endParaRPr lang="ru-RU" sz="3200" b="1" dirty="0">
              <a:latin typeface="+mn-lt"/>
            </a:endParaRPr>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xmlns="" id="{FDBD7A2E-02E2-422F-8520-FA6C62792DE0}"/>
              </a:ext>
            </a:extLst>
          </p:cNvPr>
          <p:cNvSpPr>
            <a:spLocks noGrp="1"/>
          </p:cNvSpPr>
          <p:nvPr>
            <p:ph type="body" sz="quarter" idx="11"/>
          </p:nvPr>
        </p:nvSpPr>
        <p:spPr>
          <a:xfrm>
            <a:off x="263352" y="2357430"/>
            <a:ext cx="11521280" cy="4500570"/>
          </a:xfrm>
        </p:spPr>
        <p:txBody>
          <a:bodyPr>
            <a:normAutofit fontScale="85000" lnSpcReduction="20000"/>
          </a:bodyPr>
          <a:lstStyle/>
          <a:p>
            <a:r>
              <a:rPr lang="ru-RU" sz="2400" dirty="0">
                <a:solidFill>
                  <a:schemeClr val="accent1"/>
                </a:solidFill>
              </a:rPr>
              <a:t>Вы не вправе получить вычет на сумму положительного финансового результата по операциям, учитываемым на ИИС, начиная с 1 января календарного года, в котором в налоговый орган подано заявление на получение вычета на долгосрочные сбережения граждан, предусмотренного </a:t>
            </a:r>
            <a:r>
              <a:rPr lang="ru-RU" sz="2400" dirty="0" err="1">
                <a:solidFill>
                  <a:schemeClr val="accent1"/>
                </a:solidFill>
              </a:rPr>
              <a:t>пп</a:t>
            </a:r>
            <a:r>
              <a:rPr lang="ru-RU" sz="2400" dirty="0">
                <a:solidFill>
                  <a:schemeClr val="accent1"/>
                </a:solidFill>
              </a:rPr>
              <a:t>. 4 п. 1 ст. 219.2 НК РФ (ч. 10, 13 ст. 3 Закона N 58-ФЗ).</a:t>
            </a:r>
          </a:p>
          <a:p>
            <a:r>
              <a:rPr lang="ru-RU" sz="2400" dirty="0">
                <a:solidFill>
                  <a:schemeClr val="accent1"/>
                </a:solidFill>
              </a:rPr>
              <a:t>Вычет на сумму положительного финансового результата по операциям, учитываемым на ИИС, можно получить по договору на ведение ИИС, заключенному в 2024 г., при условии представления в налоговый орган до 30.04.2025 составленного в произвольной форме заявления. Условие об открытии ИИС до 01.01.2024 в таком случае не применяется. После представления указанного заявления вы не имеете права по соответствующему договору на получение вычета на долгосрочные сбережения граждан в сумме положительного финансового результата, полученного по операциям, учитываемым на ИИС (ч. 17 ст. 3 Закона N 58-ФЗ).</a:t>
            </a:r>
          </a:p>
          <a:p>
            <a:pPr>
              <a:buNone/>
            </a:pPr>
            <a:r>
              <a:rPr lang="ru-RU" sz="2400" b="1" dirty="0">
                <a:solidFill>
                  <a:schemeClr val="accent1"/>
                </a:solidFill>
              </a:rPr>
              <a:t>Периодичность применения вычета. </a:t>
            </a:r>
          </a:p>
          <a:p>
            <a:r>
              <a:rPr lang="ru-RU" sz="2400" dirty="0">
                <a:solidFill>
                  <a:schemeClr val="accent1"/>
                </a:solidFill>
              </a:rPr>
              <a:t>Вычетом можно воспользоваться один раз по окончании срока действия договора на ведение ИИС.</a:t>
            </a:r>
          </a:p>
          <a:p>
            <a:r>
              <a:rPr lang="ru-RU" sz="2400" dirty="0">
                <a:solidFill>
                  <a:schemeClr val="accent1"/>
                </a:solidFill>
              </a:rPr>
              <a:t>После прекращения одного договора на ведение ИИС вы вправе заключить новый договор. Если после прекращения первого договора вы воспользовались правом на получение этого вида вычета, то вы можете получить следующий вычет по окончании второго договора, но не ранее чем по истечении трех лет с даты заключения этого договора (</a:t>
            </a:r>
            <a:r>
              <a:rPr lang="ru-RU" sz="2400" dirty="0" err="1">
                <a:solidFill>
                  <a:schemeClr val="accent1"/>
                </a:solidFill>
              </a:rPr>
              <a:t>пп</a:t>
            </a:r>
            <a:r>
              <a:rPr lang="ru-RU" sz="2400" dirty="0">
                <a:solidFill>
                  <a:schemeClr val="accent1"/>
                </a:solidFill>
              </a:rPr>
              <a:t>. 1 п. 4 ст. 219.1 НК РФ).</a:t>
            </a:r>
          </a:p>
          <a:p>
            <a:pPr algn="just"/>
            <a:endParaRPr lang="ru-RU" dirty="0"/>
          </a:p>
          <a:p>
            <a:pPr algn="just"/>
            <a:endParaRPr lang="ru-RU" dirty="0"/>
          </a:p>
        </p:txBody>
      </p:sp>
      <p:sp>
        <p:nvSpPr>
          <p:cNvPr id="4" name="Заголовок 3">
            <a:extLst>
              <a:ext uri="{FF2B5EF4-FFF2-40B4-BE49-F238E27FC236}">
                <a16:creationId xmlns:a16="http://schemas.microsoft.com/office/drawing/2014/main" xmlns="" id="{01080B06-48CF-44F8-BD51-7FD1B83A4667}"/>
              </a:ext>
            </a:extLst>
          </p:cNvPr>
          <p:cNvSpPr>
            <a:spLocks noGrp="1"/>
          </p:cNvSpPr>
          <p:nvPr>
            <p:ph type="title"/>
          </p:nvPr>
        </p:nvSpPr>
        <p:spPr>
          <a:xfrm>
            <a:off x="407368" y="980728"/>
            <a:ext cx="10947648" cy="1325563"/>
          </a:xfrm>
        </p:spPr>
        <p:txBody>
          <a:bodyPr>
            <a:noAutofit/>
          </a:bodyPr>
          <a:lstStyle/>
          <a:p>
            <a:pPr algn="ctr"/>
            <a:r>
              <a:rPr lang="ru-RU" sz="3200" b="1" dirty="0">
                <a:solidFill>
                  <a:schemeClr val="bg1"/>
                </a:solidFill>
                <a:latin typeface="+mn-lt"/>
              </a:rPr>
              <a:t>Вычет на сумму положительного финансового результата, полученного по операциям, учитываемым на ИИС</a:t>
            </a:r>
            <a:r>
              <a:rPr lang="ru-RU" sz="3200" b="1" dirty="0">
                <a:latin typeface="+mn-lt"/>
              </a:rPr>
              <a:t/>
            </a:r>
            <a:br>
              <a:rPr lang="ru-RU" sz="3200" b="1" dirty="0">
                <a:latin typeface="+mn-lt"/>
              </a:rPr>
            </a:br>
            <a:r>
              <a:rPr lang="ru-RU" sz="3200" b="1" dirty="0">
                <a:solidFill>
                  <a:schemeClr val="bg1"/>
                </a:solidFill>
                <a:latin typeface="+mn-lt"/>
              </a:rPr>
              <a:t/>
            </a:r>
            <a:br>
              <a:rPr lang="ru-RU" sz="3200" b="1" dirty="0">
                <a:solidFill>
                  <a:schemeClr val="bg1"/>
                </a:solidFill>
                <a:latin typeface="+mn-lt"/>
              </a:rPr>
            </a:br>
            <a:r>
              <a:rPr lang="ru-RU" sz="3200" b="1" dirty="0">
                <a:latin typeface="+mn-lt"/>
              </a:rPr>
              <a:t/>
            </a:r>
            <a:br>
              <a:rPr lang="ru-RU" sz="3200" b="1" dirty="0">
                <a:latin typeface="+mn-lt"/>
              </a:rPr>
            </a:br>
            <a:endParaRPr lang="ru-RU" sz="3200" b="1" dirty="0">
              <a:latin typeface="+mn-lt"/>
            </a:endParaRPr>
          </a:p>
        </p:txBody>
      </p:sp>
    </p:spTree>
    <p:extLst>
      <p:ext uri="{BB962C8B-B14F-4D97-AF65-F5344CB8AC3E}">
        <p14:creationId xmlns:p14="http://schemas.microsoft.com/office/powerpoint/2010/main" xmlns="" val="6457549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xmlns="" id="{12A1E4A6-7EB5-43F2-AECE-2CE164D79456}"/>
              </a:ext>
            </a:extLst>
          </p:cNvPr>
          <p:cNvSpPr>
            <a:spLocks noGrp="1"/>
          </p:cNvSpPr>
          <p:nvPr>
            <p:ph type="title"/>
          </p:nvPr>
        </p:nvSpPr>
        <p:spPr>
          <a:xfrm>
            <a:off x="838200" y="365125"/>
            <a:ext cx="10515600" cy="1325563"/>
          </a:xfrm>
        </p:spPr>
        <p:txBody>
          <a:bodyPr>
            <a:normAutofit/>
          </a:bodyPr>
          <a:lstStyle/>
          <a:p>
            <a:pPr algn="ctr"/>
            <a:r>
              <a:rPr lang="ru-RU" sz="3800" dirty="0">
                <a:latin typeface="+mn-lt"/>
                <a:cs typeface="Arial" pitchFamily="34" charset="0"/>
              </a:rPr>
              <a:t>БЛАГОДАРИМ ЗА ВНИМАНИЕ!</a:t>
            </a:r>
          </a:p>
        </p:txBody>
      </p:sp>
      <p:sp>
        <p:nvSpPr>
          <p:cNvPr id="7" name="Объект 4">
            <a:extLst>
              <a:ext uri="{FF2B5EF4-FFF2-40B4-BE49-F238E27FC236}">
                <a16:creationId xmlns:a16="http://schemas.microsoft.com/office/drawing/2014/main" xmlns="" id="{4E5203F6-9308-471D-930E-01AB4FE482F3}"/>
              </a:ext>
            </a:extLst>
          </p:cNvPr>
          <p:cNvSpPr>
            <a:spLocks noGrp="1"/>
          </p:cNvSpPr>
          <p:nvPr>
            <p:ph idx="1"/>
          </p:nvPr>
        </p:nvSpPr>
        <p:spPr>
          <a:xfrm>
            <a:off x="831000" y="2214000"/>
            <a:ext cx="10515600" cy="3943375"/>
          </a:xfrm>
        </p:spPr>
        <p:txBody>
          <a:bodyPr/>
          <a:lstStyle/>
          <a:p>
            <a:pPr algn="ctr">
              <a:buClr>
                <a:srgbClr val="C3260C"/>
              </a:buClr>
              <a:buSzPct val="130000"/>
              <a:buFont typeface="Georgia" pitchFamily="18" charset="0"/>
              <a:buNone/>
            </a:pPr>
            <a:r>
              <a:rPr lang="ru-RU" dirty="0"/>
              <a:t> </a:t>
            </a:r>
            <a:r>
              <a:rPr lang="ru-RU" b="1" dirty="0">
                <a:latin typeface="Calibri" pitchFamily="34" charset="0"/>
                <a:cs typeface="Arial" pitchFamily="34" charset="0"/>
              </a:rPr>
              <a:t>Центр подготовки налоговых консультантов  </a:t>
            </a:r>
          </a:p>
          <a:p>
            <a:pPr algn="ctr">
              <a:buClr>
                <a:srgbClr val="C3260C"/>
              </a:buClr>
              <a:buSzPct val="130000"/>
              <a:buFont typeface="Georgia" pitchFamily="18" charset="0"/>
              <a:buNone/>
            </a:pPr>
            <a:r>
              <a:rPr lang="ru-RU" b="1" dirty="0">
                <a:latin typeface="Calibri" pitchFamily="34" charset="0"/>
                <a:cs typeface="Arial" pitchFamily="34" charset="0"/>
              </a:rPr>
              <a:t>оказывает:</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Образовательные услуги</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Консультационные услуги</a:t>
            </a: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Сопровождение налоговых проверок</a:t>
            </a:r>
          </a:p>
          <a:p>
            <a:pPr algn="ctr">
              <a:spcBef>
                <a:spcPct val="20000"/>
              </a:spcBef>
              <a:spcAft>
                <a:spcPts val="325"/>
              </a:spcAft>
              <a:buClr>
                <a:srgbClr val="C3260C"/>
              </a:buClr>
              <a:buSzPct val="130000"/>
            </a:pPr>
            <a:endParaRPr lang="ru-RU" b="1" dirty="0">
              <a:latin typeface="Calibri" pitchFamily="34" charset="0"/>
              <a:cs typeface="Arial" pitchFamily="34" charset="0"/>
            </a:endParaRPr>
          </a:p>
          <a:p>
            <a:pPr marL="0" indent="0" algn="ctr">
              <a:spcBef>
                <a:spcPct val="20000"/>
              </a:spcBef>
              <a:spcAft>
                <a:spcPts val="325"/>
              </a:spcAft>
              <a:buClr>
                <a:srgbClr val="C3260C"/>
              </a:buClr>
              <a:buSzPct val="130000"/>
              <a:buNone/>
            </a:pPr>
            <a:r>
              <a:rPr lang="ru-RU" b="1" dirty="0">
                <a:latin typeface="Calibri" pitchFamily="34" charset="0"/>
                <a:cs typeface="Arial" pitchFamily="34" charset="0"/>
              </a:rPr>
              <a:t>(495) 925-03-87 </a:t>
            </a:r>
            <a:r>
              <a:rPr lang="en-US" b="1" dirty="0" err="1">
                <a:latin typeface="Calibri" pitchFamily="34" charset="0"/>
                <a:cs typeface="Arial" pitchFamily="34" charset="0"/>
              </a:rPr>
              <a:t>nalog</a:t>
            </a:r>
            <a:r>
              <a:rPr lang="ru-RU" b="1" dirty="0">
                <a:latin typeface="Calibri" pitchFamily="34" charset="0"/>
                <a:cs typeface="Arial" pitchFamily="34" charset="0"/>
              </a:rPr>
              <a:t>@</a:t>
            </a:r>
            <a:r>
              <a:rPr lang="en-US" b="1" dirty="0" err="1">
                <a:latin typeface="Calibri" pitchFamily="34" charset="0"/>
                <a:cs typeface="Arial" pitchFamily="34" charset="0"/>
              </a:rPr>
              <a:t>cpnk</a:t>
            </a:r>
            <a:r>
              <a:rPr lang="ru-RU" b="1" dirty="0">
                <a:latin typeface="Calibri" pitchFamily="34" charset="0"/>
                <a:cs typeface="Arial" pitchFamily="34" charset="0"/>
              </a:rPr>
              <a:t>.</a:t>
            </a:r>
            <a:r>
              <a:rPr lang="en-US" b="1" dirty="0" err="1">
                <a:latin typeface="Calibri" pitchFamily="34" charset="0"/>
                <a:cs typeface="Arial" pitchFamily="34" charset="0"/>
              </a:rPr>
              <a:t>ru</a:t>
            </a:r>
            <a:r>
              <a:rPr lang="en-US" b="1" dirty="0">
                <a:latin typeface="Calibri" pitchFamily="34" charset="0"/>
                <a:cs typeface="Arial" pitchFamily="34" charset="0"/>
              </a:rPr>
              <a:t> </a:t>
            </a:r>
            <a:r>
              <a:rPr lang="ru-RU" b="1" dirty="0">
                <a:latin typeface="Calibri" pitchFamily="34" charset="0"/>
                <a:cs typeface="Arial" pitchFamily="34" charset="0"/>
              </a:rPr>
              <a:t> </a:t>
            </a:r>
            <a:r>
              <a:rPr lang="en-US" b="1" dirty="0">
                <a:latin typeface="Calibri" pitchFamily="34" charset="0"/>
                <a:cs typeface="Arial" pitchFamily="34" charset="0"/>
              </a:rPr>
              <a:t>http</a:t>
            </a:r>
            <a:r>
              <a:rPr lang="ru-RU" b="1" dirty="0">
                <a:latin typeface="Calibri" pitchFamily="34" charset="0"/>
                <a:cs typeface="Arial" pitchFamily="34" charset="0"/>
              </a:rPr>
              <a:t>://</a:t>
            </a:r>
            <a:r>
              <a:rPr lang="en-US" b="1" dirty="0" err="1">
                <a:latin typeface="Calibri" pitchFamily="34" charset="0"/>
                <a:cs typeface="Arial" pitchFamily="34" charset="0"/>
              </a:rPr>
              <a:t>cpnk</a:t>
            </a:r>
            <a:r>
              <a:rPr lang="ru-RU" b="1" dirty="0">
                <a:latin typeface="Calibri" pitchFamily="34" charset="0"/>
                <a:cs typeface="Arial" pitchFamily="34" charset="0"/>
              </a:rPr>
              <a:t>.</a:t>
            </a:r>
            <a:r>
              <a:rPr lang="en-US" b="1" dirty="0" err="1">
                <a:latin typeface="Calibri" pitchFamily="34" charset="0"/>
                <a:cs typeface="Arial" pitchFamily="34" charset="0"/>
              </a:rPr>
              <a:t>ru</a:t>
            </a:r>
            <a:r>
              <a:rPr lang="ru-RU" b="1" dirty="0">
                <a:latin typeface="Calibri" pitchFamily="34" charset="0"/>
                <a:cs typeface="Arial" pitchFamily="34" charset="0"/>
              </a:rPr>
              <a:t> </a:t>
            </a:r>
          </a:p>
          <a:p>
            <a:pPr algn="ctr"/>
            <a:endParaRPr lang="ru-RU" dirty="0">
              <a:latin typeface="Calibri" pitchFamily="34" charset="0"/>
            </a:endParaRPr>
          </a:p>
        </p:txBody>
      </p:sp>
    </p:spTree>
    <p:extLst>
      <p:ext uri="{BB962C8B-B14F-4D97-AF65-F5344CB8AC3E}">
        <p14:creationId xmlns:p14="http://schemas.microsoft.com/office/powerpoint/2010/main" xmlns="" val="16823379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FDBB540D-4712-380A-8F91-4A15B912DC4F}"/>
              </a:ext>
            </a:extLst>
          </p:cNvPr>
          <p:cNvSpPr/>
          <p:nvPr/>
        </p:nvSpPr>
        <p:spPr>
          <a:xfrm>
            <a:off x="1" y="631225"/>
            <a:ext cx="2650435" cy="66016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a:extLst>
              <a:ext uri="{FF2B5EF4-FFF2-40B4-BE49-F238E27FC236}">
                <a16:creationId xmlns:a16="http://schemas.microsoft.com/office/drawing/2014/main" xmlns="" id="{35AE6D2A-33D4-1A11-C703-4DE0207EA113}"/>
              </a:ext>
            </a:extLst>
          </p:cNvPr>
          <p:cNvSpPr/>
          <p:nvPr/>
        </p:nvSpPr>
        <p:spPr>
          <a:xfrm>
            <a:off x="2796211" y="631225"/>
            <a:ext cx="9246064" cy="660164"/>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551384" y="1340768"/>
            <a:ext cx="11154519" cy="5247590"/>
          </a:xfrm>
          <a:prstGeom prst="rect">
            <a:avLst/>
          </a:prstGeom>
        </p:spPr>
        <p:txBody>
          <a:bodyPr wrap="square">
            <a:spAutoFit/>
          </a:bodyPr>
          <a:lstStyle/>
          <a:p>
            <a:pPr algn="ctr"/>
            <a:r>
              <a:rPr lang="ru-RU" sz="2000" b="1" dirty="0">
                <a:solidFill>
                  <a:schemeClr val="accent1"/>
                </a:solidFill>
                <a:latin typeface="Calibri" pitchFamily="34" charset="0"/>
                <a:cs typeface="Calibri" pitchFamily="34" charset="0"/>
              </a:rPr>
              <a:t>Какими документами можно подтвердить прохождение диспансеризации и сдачу ГТО</a:t>
            </a:r>
          </a:p>
          <a:p>
            <a:endParaRPr lang="ru-RU" sz="2000" b="1" dirty="0">
              <a:solidFill>
                <a:schemeClr val="accent1"/>
              </a:solidFill>
              <a:latin typeface="Calibri" pitchFamily="34" charset="0"/>
              <a:cs typeface="Calibri" pitchFamily="34" charset="0"/>
            </a:endParaRPr>
          </a:p>
          <a:p>
            <a:pPr algn="just"/>
            <a:r>
              <a:rPr lang="ru-RU" sz="2000" b="1" dirty="0">
                <a:solidFill>
                  <a:schemeClr val="accent1"/>
                </a:solidFill>
                <a:latin typeface="Calibri" pitchFamily="34" charset="0"/>
                <a:cs typeface="Calibri" pitchFamily="34" charset="0"/>
              </a:rPr>
              <a:t>Сдачу норматива ГТО можно подтвердить:</a:t>
            </a:r>
          </a:p>
          <a:p>
            <a:pPr marL="285750" indent="-285750" algn="just">
              <a:spcBef>
                <a:spcPts val="600"/>
              </a:spcBef>
              <a:buFont typeface="Arial" pitchFamily="34" charset="0"/>
              <a:buChar char="•"/>
            </a:pPr>
            <a:r>
              <a:rPr lang="ru-RU" sz="2000" dirty="0">
                <a:solidFill>
                  <a:schemeClr val="accent1"/>
                </a:solidFill>
                <a:latin typeface="Calibri" pitchFamily="34" charset="0"/>
                <a:cs typeface="Calibri" pitchFamily="34" charset="0"/>
              </a:rPr>
              <a:t>копией удостоверения о награждении знаком отличия ГТО</a:t>
            </a:r>
            <a:r>
              <a:rPr lang="ru-RU" sz="2000" b="1" dirty="0">
                <a:solidFill>
                  <a:schemeClr val="accent1"/>
                </a:solidFill>
                <a:latin typeface="Calibri" pitchFamily="34" charset="0"/>
                <a:cs typeface="Calibri" pitchFamily="34" charset="0"/>
              </a:rPr>
              <a:t> </a:t>
            </a:r>
            <a:r>
              <a:rPr lang="ru-RU" sz="2000" dirty="0">
                <a:solidFill>
                  <a:schemeClr val="accent1"/>
                </a:solidFill>
                <a:latin typeface="Calibri" pitchFamily="34" charset="0"/>
                <a:cs typeface="Calibri" pitchFamily="34" charset="0"/>
              </a:rPr>
              <a:t>(</a:t>
            </a:r>
            <a:r>
              <a:rPr lang="ru-RU" sz="2000" b="1" dirty="0">
                <a:solidFill>
                  <a:schemeClr val="accent1"/>
                </a:solidFill>
                <a:latin typeface="Calibri" pitchFamily="34" charset="0"/>
                <a:cs typeface="Calibri" pitchFamily="34" charset="0"/>
              </a:rPr>
              <a:t>Приказ </a:t>
            </a:r>
            <a:r>
              <a:rPr lang="ru-RU" sz="2000" b="1" dirty="0" err="1">
                <a:solidFill>
                  <a:schemeClr val="accent1"/>
                </a:solidFill>
                <a:latin typeface="Calibri" pitchFamily="34" charset="0"/>
                <a:cs typeface="Calibri" pitchFamily="34" charset="0"/>
              </a:rPr>
              <a:t>Минспорта</a:t>
            </a:r>
            <a:r>
              <a:rPr lang="ru-RU" sz="2000" b="1" dirty="0">
                <a:solidFill>
                  <a:schemeClr val="accent1"/>
                </a:solidFill>
                <a:latin typeface="Calibri" pitchFamily="34" charset="0"/>
                <a:cs typeface="Calibri" pitchFamily="34" charset="0"/>
              </a:rPr>
              <a:t> России от 20.11.2015 № 1067</a:t>
            </a:r>
            <a:r>
              <a:rPr lang="ru-RU" sz="2000" dirty="0">
                <a:solidFill>
                  <a:schemeClr val="accent1"/>
                </a:solidFill>
                <a:latin typeface="Calibri" pitchFamily="34" charset="0"/>
                <a:cs typeface="Calibri" pitchFamily="34" charset="0"/>
              </a:rPr>
              <a:t>);</a:t>
            </a:r>
          </a:p>
          <a:p>
            <a:pPr marL="285750" indent="-285750" algn="just">
              <a:spcBef>
                <a:spcPts val="600"/>
              </a:spcBef>
              <a:buFont typeface="Arial" pitchFamily="34" charset="0"/>
              <a:buChar char="•"/>
            </a:pPr>
            <a:r>
              <a:rPr lang="ru-RU" sz="2000" dirty="0">
                <a:solidFill>
                  <a:schemeClr val="accent1"/>
                </a:solidFill>
                <a:latin typeface="Calibri" pitchFamily="34" charset="0"/>
                <a:cs typeface="Calibri" pitchFamily="34" charset="0"/>
              </a:rPr>
              <a:t>копией приказа (выпиской из него) </a:t>
            </a:r>
            <a:r>
              <a:rPr lang="ru-RU" sz="2000" dirty="0" err="1">
                <a:solidFill>
                  <a:schemeClr val="accent1"/>
                </a:solidFill>
                <a:latin typeface="Calibri" pitchFamily="34" charset="0"/>
                <a:cs typeface="Calibri" pitchFamily="34" charset="0"/>
              </a:rPr>
              <a:t>Минспорта</a:t>
            </a:r>
            <a:r>
              <a:rPr lang="ru-RU" sz="2000" dirty="0">
                <a:solidFill>
                  <a:schemeClr val="accent1"/>
                </a:solidFill>
                <a:latin typeface="Calibri" pitchFamily="34" charset="0"/>
                <a:cs typeface="Calibri" pitchFamily="34" charset="0"/>
              </a:rPr>
              <a:t> России о награждении значком ГТО (</a:t>
            </a:r>
            <a:r>
              <a:rPr lang="ru-RU" sz="2000" b="1" dirty="0">
                <a:solidFill>
                  <a:schemeClr val="accent1"/>
                </a:solidFill>
                <a:latin typeface="Calibri" pitchFamily="34" charset="0"/>
                <a:cs typeface="Calibri" pitchFamily="34" charset="0"/>
              </a:rPr>
              <a:t>Приказ </a:t>
            </a:r>
            <a:r>
              <a:rPr lang="ru-RU" sz="2000" b="1" dirty="0" err="1">
                <a:solidFill>
                  <a:schemeClr val="accent1"/>
                </a:solidFill>
                <a:latin typeface="Calibri" pitchFamily="34" charset="0"/>
                <a:cs typeface="Calibri" pitchFamily="34" charset="0"/>
              </a:rPr>
              <a:t>Минспорта</a:t>
            </a:r>
            <a:r>
              <a:rPr lang="ru-RU" sz="2000" b="1" dirty="0">
                <a:solidFill>
                  <a:schemeClr val="accent1"/>
                </a:solidFill>
                <a:latin typeface="Calibri" pitchFamily="34" charset="0"/>
                <a:cs typeface="Calibri" pitchFamily="34" charset="0"/>
              </a:rPr>
              <a:t> России от 14.01.2016 № 16</a:t>
            </a:r>
            <a:r>
              <a:rPr lang="ru-RU" sz="2000" dirty="0">
                <a:solidFill>
                  <a:schemeClr val="accent1"/>
                </a:solidFill>
                <a:latin typeface="Calibri" pitchFamily="34" charset="0"/>
                <a:cs typeface="Calibri" pitchFamily="34" charset="0"/>
              </a:rPr>
              <a:t>);</a:t>
            </a:r>
          </a:p>
          <a:p>
            <a:pPr marL="285750" indent="-285750" algn="just">
              <a:spcBef>
                <a:spcPts val="600"/>
              </a:spcBef>
              <a:buFont typeface="Arial" pitchFamily="34" charset="0"/>
              <a:buChar char="•"/>
            </a:pPr>
            <a:r>
              <a:rPr lang="ru-RU" sz="2000" dirty="0">
                <a:solidFill>
                  <a:schemeClr val="accent1"/>
                </a:solidFill>
                <a:latin typeface="Calibri" pitchFamily="34" charset="0"/>
                <a:cs typeface="Calibri" pitchFamily="34" charset="0"/>
              </a:rPr>
              <a:t>копией акта (выпиской из него) регионального органа исполнительной власти в области физкультуры и спорта о награждении значком ГТО (</a:t>
            </a:r>
            <a:r>
              <a:rPr lang="ru-RU" sz="2000" b="1" dirty="0">
                <a:solidFill>
                  <a:schemeClr val="accent1"/>
                </a:solidFill>
                <a:latin typeface="Calibri" pitchFamily="34" charset="0"/>
                <a:cs typeface="Calibri" pitchFamily="34" charset="0"/>
              </a:rPr>
              <a:t>Приказ </a:t>
            </a:r>
            <a:r>
              <a:rPr lang="ru-RU" sz="2000" b="1" dirty="0" err="1">
                <a:solidFill>
                  <a:schemeClr val="accent1"/>
                </a:solidFill>
                <a:latin typeface="Calibri" pitchFamily="34" charset="0"/>
                <a:cs typeface="Calibri" pitchFamily="34" charset="0"/>
              </a:rPr>
              <a:t>Минспорта</a:t>
            </a:r>
            <a:r>
              <a:rPr lang="ru-RU" sz="2000" b="1" dirty="0">
                <a:solidFill>
                  <a:schemeClr val="accent1"/>
                </a:solidFill>
                <a:latin typeface="Calibri" pitchFamily="34" charset="0"/>
                <a:cs typeface="Calibri" pitchFamily="34" charset="0"/>
              </a:rPr>
              <a:t> России от 14.01.2016 № 16</a:t>
            </a:r>
            <a:r>
              <a:rPr lang="ru-RU" sz="2000" dirty="0">
                <a:solidFill>
                  <a:schemeClr val="accent1"/>
                </a:solidFill>
                <a:latin typeface="Calibri" pitchFamily="34" charset="0"/>
                <a:cs typeface="Calibri" pitchFamily="34" charset="0"/>
              </a:rPr>
              <a:t>).</a:t>
            </a:r>
          </a:p>
          <a:p>
            <a:pPr algn="just">
              <a:buFont typeface="Arial" pitchFamily="34" charset="0"/>
              <a:buChar char="•"/>
            </a:pPr>
            <a:endParaRPr lang="ru-RU" sz="2000" b="1" dirty="0">
              <a:solidFill>
                <a:schemeClr val="accent1"/>
              </a:solidFill>
              <a:latin typeface="Calibri" pitchFamily="34" charset="0"/>
              <a:cs typeface="Calibri" pitchFamily="34" charset="0"/>
            </a:endParaRPr>
          </a:p>
          <a:p>
            <a:pPr algn="just"/>
            <a:r>
              <a:rPr lang="ru-RU" sz="2000" b="1" dirty="0">
                <a:solidFill>
                  <a:schemeClr val="accent1"/>
                </a:solidFill>
                <a:latin typeface="Calibri" pitchFamily="34" charset="0"/>
                <a:cs typeface="Calibri" pitchFamily="34" charset="0"/>
              </a:rPr>
              <a:t>Прохождение диспансеризации можно подтвердить </a:t>
            </a:r>
            <a:r>
              <a:rPr lang="ru-RU" sz="2000" dirty="0">
                <a:solidFill>
                  <a:schemeClr val="accent1"/>
                </a:solidFill>
                <a:latin typeface="Calibri" pitchFamily="34" charset="0"/>
                <a:cs typeface="Calibri" pitchFamily="34" charset="0"/>
              </a:rPr>
              <a:t>соответствующей справкой </a:t>
            </a:r>
            <a:r>
              <a:rPr lang="ru-RU" sz="2000" dirty="0" err="1">
                <a:solidFill>
                  <a:schemeClr val="accent1"/>
                </a:solidFill>
                <a:latin typeface="Calibri" pitchFamily="34" charset="0"/>
                <a:cs typeface="Calibri" pitchFamily="34" charset="0"/>
              </a:rPr>
              <a:t>медорганизации</a:t>
            </a:r>
            <a:r>
              <a:rPr lang="ru-RU" sz="2000" dirty="0">
                <a:solidFill>
                  <a:schemeClr val="accent1"/>
                </a:solidFill>
                <a:latin typeface="Calibri" pitchFamily="34" charset="0"/>
                <a:cs typeface="Calibri" pitchFamily="34" charset="0"/>
              </a:rPr>
              <a:t>. </a:t>
            </a:r>
          </a:p>
          <a:p>
            <a:pPr algn="just"/>
            <a:r>
              <a:rPr lang="ru-RU" sz="2000" dirty="0">
                <a:solidFill>
                  <a:schemeClr val="accent1"/>
                </a:solidFill>
                <a:latin typeface="Calibri" pitchFamily="34" charset="0"/>
                <a:cs typeface="Calibri" pitchFamily="34" charset="0"/>
              </a:rPr>
              <a:t>Она составляется в произвольной форме, заверяется подписью врача и печатями (</a:t>
            </a:r>
            <a:r>
              <a:rPr lang="ru-RU" sz="2000" dirty="0" err="1">
                <a:solidFill>
                  <a:schemeClr val="accent1"/>
                </a:solidFill>
                <a:latin typeface="Calibri" pitchFamily="34" charset="0"/>
                <a:cs typeface="Calibri" pitchFamily="34" charset="0"/>
              </a:rPr>
              <a:t>пп</a:t>
            </a:r>
            <a:r>
              <a:rPr lang="ru-RU" sz="2000" dirty="0">
                <a:solidFill>
                  <a:schemeClr val="accent1"/>
                </a:solidFill>
                <a:latin typeface="Calibri" pitchFamily="34" charset="0"/>
                <a:cs typeface="Calibri" pitchFamily="34" charset="0"/>
              </a:rPr>
              <a:t>. 2, 6 Порядка выдачи медицинскими организациями справок и медицинских заключений; п. 10 Порядка проведения профилактического медосмотра и диспансеризации определенных групп взрослого населения, утв. </a:t>
            </a:r>
            <a:r>
              <a:rPr lang="ru-RU" sz="2000" b="1" dirty="0">
                <a:solidFill>
                  <a:schemeClr val="accent1"/>
                </a:solidFill>
                <a:latin typeface="Calibri" pitchFamily="34" charset="0"/>
                <a:cs typeface="Calibri" pitchFamily="34" charset="0"/>
              </a:rPr>
              <a:t>Приказом Минздрава России от 14.09.2020 № 972н</a:t>
            </a:r>
            <a:r>
              <a:rPr lang="ru-RU" sz="2000" dirty="0">
                <a:solidFill>
                  <a:schemeClr val="accent1"/>
                </a:solidFill>
                <a:latin typeface="Calibri" pitchFamily="34" charset="0"/>
                <a:cs typeface="Calibri" pitchFamily="34" charset="0"/>
              </a:rPr>
              <a:t>).</a:t>
            </a:r>
            <a:r>
              <a:rPr lang="ru-RU" sz="2000" dirty="0">
                <a:latin typeface="Calibri" pitchFamily="34" charset="0"/>
                <a:cs typeface="Calibri" pitchFamily="34" charset="0"/>
              </a:rPr>
              <a:t>	</a:t>
            </a:r>
          </a:p>
        </p:txBody>
      </p:sp>
      <p:sp>
        <p:nvSpPr>
          <p:cNvPr id="11" name="TextBox 10">
            <a:extLst>
              <a:ext uri="{FF2B5EF4-FFF2-40B4-BE49-F238E27FC236}">
                <a16:creationId xmlns:a16="http://schemas.microsoft.com/office/drawing/2014/main" xmlns="" id="{FFEE596B-A331-10BD-7E7A-8EF49DE36EE6}"/>
              </a:ext>
            </a:extLst>
          </p:cNvPr>
          <p:cNvSpPr txBox="1"/>
          <p:nvPr/>
        </p:nvSpPr>
        <p:spPr>
          <a:xfrm>
            <a:off x="2964823" y="797614"/>
            <a:ext cx="8130208" cy="400110"/>
          </a:xfrm>
          <a:prstGeom prst="rect">
            <a:avLst/>
          </a:prstGeom>
          <a:noFill/>
        </p:spPr>
        <p:txBody>
          <a:bodyPr wrap="square">
            <a:spAutoFit/>
          </a:bodyPr>
          <a:lstStyle/>
          <a:p>
            <a:pPr algn="ctr"/>
            <a:r>
              <a:rPr lang="ru-RU" sz="2000" b="1" dirty="0">
                <a:solidFill>
                  <a:srgbClr val="002060"/>
                </a:solidFill>
                <a:latin typeface="Calibri" pitchFamily="34" charset="0"/>
                <a:cs typeface="Calibri" pitchFamily="34" charset="0"/>
              </a:rPr>
              <a:t>Вычет сдавшим нормы ГТО</a:t>
            </a:r>
          </a:p>
        </p:txBody>
      </p:sp>
    </p:spTree>
    <p:extLst>
      <p:ext uri="{BB962C8B-B14F-4D97-AF65-F5344CB8AC3E}">
        <p14:creationId xmlns:p14="http://schemas.microsoft.com/office/powerpoint/2010/main" xmlns="" val="35357570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3200" dirty="0">
                <a:latin typeface="Calibri" pitchFamily="34" charset="0"/>
              </a:rPr>
              <a:t>Стандартные вычеты  ст. 218 НК РФ с 2025 года</a:t>
            </a:r>
          </a:p>
        </p:txBody>
      </p:sp>
      <p:graphicFrame>
        <p:nvGraphicFramePr>
          <p:cNvPr id="8" name="Схема 7"/>
          <p:cNvGraphicFramePr/>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3200" dirty="0">
                <a:latin typeface="Calibri" pitchFamily="34" charset="0"/>
              </a:rPr>
              <a:t>Стандартные вычеты  ст. 218 НК РФ </a:t>
            </a:r>
          </a:p>
        </p:txBody>
      </p:sp>
      <p:graphicFrame>
        <p:nvGraphicFramePr>
          <p:cNvPr id="8" name="Схема 7"/>
          <p:cNvGraphicFramePr/>
          <p:nvPr/>
        </p:nvGraphicFramePr>
        <p:xfrm>
          <a:off x="238084" y="500042"/>
          <a:ext cx="11644394" cy="1704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Таблица 3"/>
          <p:cNvGraphicFramePr>
            <a:graphicFrameLocks noGrp="1"/>
          </p:cNvGraphicFramePr>
          <p:nvPr/>
        </p:nvGraphicFramePr>
        <p:xfrm>
          <a:off x="335360" y="2636912"/>
          <a:ext cx="11449272" cy="579882"/>
        </p:xfrm>
        <a:graphic>
          <a:graphicData uri="http://schemas.openxmlformats.org/drawingml/2006/table">
            <a:tbl>
              <a:tblPr/>
              <a:tblGrid>
                <a:gridCol w="4613356">
                  <a:extLst>
                    <a:ext uri="{9D8B030D-6E8A-4147-A177-3AD203B41FA5}">
                      <a16:colId xmlns:a16="http://schemas.microsoft.com/office/drawing/2014/main" xmlns="" val="20000"/>
                    </a:ext>
                  </a:extLst>
                </a:gridCol>
                <a:gridCol w="3585467">
                  <a:extLst>
                    <a:ext uri="{9D8B030D-6E8A-4147-A177-3AD203B41FA5}">
                      <a16:colId xmlns:a16="http://schemas.microsoft.com/office/drawing/2014/main" xmlns="" val="20001"/>
                    </a:ext>
                  </a:extLst>
                </a:gridCol>
                <a:gridCol w="3250449">
                  <a:extLst>
                    <a:ext uri="{9D8B030D-6E8A-4147-A177-3AD203B41FA5}">
                      <a16:colId xmlns:a16="http://schemas.microsoft.com/office/drawing/2014/main" xmlns="" val="20002"/>
                    </a:ext>
                  </a:extLst>
                </a:gridCol>
              </a:tblGrid>
              <a:tr h="569486">
                <a:tc>
                  <a:txBody>
                    <a:bodyPr/>
                    <a:lstStyle/>
                    <a:p>
                      <a:pPr>
                        <a:lnSpc>
                          <a:spcPct val="115000"/>
                        </a:lnSpc>
                        <a:spcAft>
                          <a:spcPts val="0"/>
                        </a:spcAft>
                      </a:pPr>
                      <a:r>
                        <a:rPr lang="ru-RU" sz="1600" dirty="0">
                          <a:solidFill>
                            <a:srgbClr val="000000"/>
                          </a:solidFill>
                          <a:latin typeface="Calibri" pitchFamily="34" charset="0"/>
                          <a:ea typeface="Times New Roman"/>
                          <a:cs typeface="Calibri" pitchFamily="34" charset="0"/>
                        </a:rPr>
                        <a:t>Предельный размер дохода для предоставления</a:t>
                      </a:r>
                      <a:r>
                        <a:rPr lang="ru-RU" sz="1600" baseline="0" dirty="0">
                          <a:solidFill>
                            <a:srgbClr val="000000"/>
                          </a:solidFill>
                          <a:latin typeface="Calibri" pitchFamily="34" charset="0"/>
                          <a:ea typeface="Times New Roman"/>
                          <a:cs typeface="Calibri" pitchFamily="34" charset="0"/>
                        </a:rPr>
                        <a:t> детских вычетов</a:t>
                      </a:r>
                      <a:endParaRPr lang="ru-RU" sz="1600" dirty="0">
                        <a:latin typeface="Calibri" pitchFamily="34" charset="0"/>
                        <a:ea typeface="Calibri"/>
                        <a:cs typeface="Calibri" pitchFamily="34"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00000"/>
                          </a:solidFill>
                          <a:latin typeface="Calibri" pitchFamily="34" charset="0"/>
                          <a:ea typeface="Times New Roman"/>
                          <a:cs typeface="Calibri" pitchFamily="34" charset="0"/>
                        </a:rPr>
                        <a:t>2024  -  350 000 руб.</a:t>
                      </a:r>
                      <a:endParaRPr lang="ru-RU" sz="1600" dirty="0">
                        <a:latin typeface="Calibri" pitchFamily="34" charset="0"/>
                        <a:ea typeface="Calibri"/>
                        <a:cs typeface="Calibri" pitchFamily="34"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solidFill>
                            <a:srgbClr val="000000"/>
                          </a:solidFill>
                          <a:latin typeface="Calibri" pitchFamily="34" charset="0"/>
                          <a:ea typeface="Times New Roman"/>
                          <a:cs typeface="Calibri" pitchFamily="34" charset="0"/>
                        </a:rPr>
                        <a:t>2025 - 450 000 руб.</a:t>
                      </a:r>
                      <a:endParaRPr lang="ru-RU" sz="1600" dirty="0">
                        <a:latin typeface="Calibri" pitchFamily="34" charset="0"/>
                        <a:ea typeface="Calibri"/>
                        <a:cs typeface="Calibri" pitchFamily="34"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5" name="Прямоугольник 4"/>
          <p:cNvSpPr/>
          <p:nvPr/>
        </p:nvSpPr>
        <p:spPr>
          <a:xfrm>
            <a:off x="335360" y="3429000"/>
            <a:ext cx="11449272" cy="1908215"/>
          </a:xfrm>
          <a:prstGeom prst="rect">
            <a:avLst/>
          </a:prstGeom>
        </p:spPr>
        <p:txBody>
          <a:bodyPr wrap="square">
            <a:spAutoFit/>
          </a:bodyPr>
          <a:lstStyle/>
          <a:p>
            <a:pPr algn="just"/>
            <a:r>
              <a:rPr lang="ru-RU" b="1" dirty="0">
                <a:latin typeface="Calibri" pitchFamily="34" charset="0"/>
                <a:cs typeface="Calibri" pitchFamily="34" charset="0"/>
              </a:rPr>
              <a:t>ВАЖНО! </a:t>
            </a:r>
          </a:p>
          <a:p>
            <a:pPr algn="just"/>
            <a:endParaRPr lang="ru-RU" b="1" dirty="0">
              <a:latin typeface="Calibri" pitchFamily="34" charset="0"/>
              <a:cs typeface="Calibri" pitchFamily="34" charset="0"/>
            </a:endParaRPr>
          </a:p>
          <a:p>
            <a:pPr marL="285750" indent="-285750" algn="just">
              <a:spcBef>
                <a:spcPts val="600"/>
              </a:spcBef>
              <a:buFont typeface="Wingdings" pitchFamily="2" charset="2"/>
              <a:buChar char="ü"/>
            </a:pPr>
            <a:r>
              <a:rPr lang="ru-RU" dirty="0">
                <a:latin typeface="Calibri" pitchFamily="34" charset="0"/>
                <a:cs typeface="Calibri" pitchFamily="34" charset="0"/>
              </a:rPr>
              <a:t>Для предоставления детских вычетов агенту не нужно требовать заявление. Достаточно документов, подтверждающих наличие детей. </a:t>
            </a:r>
          </a:p>
          <a:p>
            <a:pPr marL="285750" indent="-285750" algn="just">
              <a:spcBef>
                <a:spcPts val="600"/>
              </a:spcBef>
              <a:buFont typeface="Wingdings" pitchFamily="2" charset="2"/>
              <a:buChar char="ü"/>
            </a:pPr>
            <a:r>
              <a:rPr lang="ru-RU" dirty="0">
                <a:latin typeface="Calibri" pitchFamily="34" charset="0"/>
                <a:cs typeface="Calibri" pitchFamily="34" charset="0"/>
              </a:rPr>
              <a:t>Налогоплательщик обязан проинформировать налогового агента об изменении оснований для получения налогового вычета с их документальным подтверждением (при наличии).</a:t>
            </a:r>
          </a:p>
        </p:txBody>
      </p:sp>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3071664" y="980728"/>
            <a:ext cx="8215370" cy="4951413"/>
          </a:xfrm>
        </p:spPr>
        <p:txBody>
          <a:bodyPr>
            <a:normAutofit fontScale="70000" lnSpcReduction="20000"/>
          </a:bodyPr>
          <a:lstStyle/>
          <a:p>
            <a:pPr algn="just"/>
            <a:endParaRPr lang="ru-RU" dirty="0"/>
          </a:p>
          <a:p>
            <a:pPr algn="just"/>
            <a:r>
              <a:rPr lang="ru-RU" sz="3400" b="1" dirty="0">
                <a:solidFill>
                  <a:schemeClr val="accent1"/>
                </a:solidFill>
                <a:latin typeface="Calibri" pitchFamily="34" charset="0"/>
                <a:ea typeface="+mj-ea"/>
                <a:cs typeface="+mj-cs"/>
              </a:rPr>
              <a:t>Пример.</a:t>
            </a:r>
          </a:p>
          <a:p>
            <a:pPr algn="just"/>
            <a:r>
              <a:rPr lang="ru-RU" sz="3400" dirty="0">
                <a:solidFill>
                  <a:schemeClr val="accent1"/>
                </a:solidFill>
                <a:latin typeface="Calibri" pitchFamily="34" charset="0"/>
                <a:ea typeface="+mj-ea"/>
                <a:cs typeface="+mj-cs"/>
              </a:rPr>
              <a:t>Гражданин М.И. Петров относится к категориям физических лиц, которые имеют право на вычет в размере 3000 руб. и на вычет в размере 500 руб. (</a:t>
            </a:r>
            <a:r>
              <a:rPr lang="ru-RU" sz="3400" dirty="0" err="1">
                <a:solidFill>
                  <a:schemeClr val="accent1"/>
                </a:solidFill>
                <a:latin typeface="Calibri" pitchFamily="34" charset="0"/>
                <a:ea typeface="+mj-ea"/>
                <a:cs typeface="+mj-cs"/>
              </a:rPr>
              <a:t>пп</a:t>
            </a:r>
            <a:r>
              <a:rPr lang="ru-RU" sz="3400" dirty="0">
                <a:solidFill>
                  <a:schemeClr val="accent1"/>
                </a:solidFill>
                <a:latin typeface="Calibri" pitchFamily="34" charset="0"/>
                <a:ea typeface="+mj-ea"/>
                <a:cs typeface="+mj-cs"/>
              </a:rPr>
              <a:t>. 1, 2 п. 1 ст. 218 НК РФ). </a:t>
            </a:r>
          </a:p>
          <a:p>
            <a:pPr algn="just"/>
            <a:r>
              <a:rPr lang="ru-RU" sz="3400" dirty="0">
                <a:solidFill>
                  <a:schemeClr val="accent1"/>
                </a:solidFill>
                <a:latin typeface="Calibri" pitchFamily="34" charset="0"/>
                <a:ea typeface="+mj-ea"/>
                <a:cs typeface="+mj-cs"/>
              </a:rPr>
              <a:t>В частности, М.И. Петров является:</a:t>
            </a:r>
          </a:p>
          <a:p>
            <a:pPr algn="just"/>
            <a:r>
              <a:rPr lang="ru-RU" sz="3400" dirty="0">
                <a:solidFill>
                  <a:schemeClr val="accent1"/>
                </a:solidFill>
                <a:latin typeface="Calibri" pitchFamily="34" charset="0"/>
                <a:ea typeface="+mj-ea"/>
                <a:cs typeface="+mj-cs"/>
              </a:rPr>
              <a:t>- Инвалидом Великой Отечественной войны (</a:t>
            </a:r>
            <a:r>
              <a:rPr lang="ru-RU" sz="3400" dirty="0" err="1">
                <a:solidFill>
                  <a:schemeClr val="accent1"/>
                </a:solidFill>
                <a:latin typeface="Calibri" pitchFamily="34" charset="0"/>
                <a:ea typeface="+mj-ea"/>
                <a:cs typeface="+mj-cs"/>
              </a:rPr>
              <a:t>абз</a:t>
            </a:r>
            <a:r>
              <a:rPr lang="ru-RU" sz="3400" dirty="0">
                <a:solidFill>
                  <a:schemeClr val="accent1"/>
                </a:solidFill>
                <a:latin typeface="Calibri" pitchFamily="34" charset="0"/>
                <a:ea typeface="+mj-ea"/>
                <a:cs typeface="+mj-cs"/>
              </a:rPr>
              <a:t>. 14 </a:t>
            </a:r>
            <a:r>
              <a:rPr lang="ru-RU" sz="3400" dirty="0" err="1">
                <a:solidFill>
                  <a:schemeClr val="accent1"/>
                </a:solidFill>
                <a:latin typeface="Calibri" pitchFamily="34" charset="0"/>
                <a:ea typeface="+mj-ea"/>
                <a:cs typeface="+mj-cs"/>
              </a:rPr>
              <a:t>пп</a:t>
            </a:r>
            <a:r>
              <a:rPr lang="ru-RU" sz="3400" dirty="0">
                <a:solidFill>
                  <a:schemeClr val="accent1"/>
                </a:solidFill>
                <a:latin typeface="Calibri" pitchFamily="34" charset="0"/>
                <a:ea typeface="+mj-ea"/>
                <a:cs typeface="+mj-cs"/>
              </a:rPr>
              <a:t>. 1 п. 1 ст. 218 НК РФ);</a:t>
            </a:r>
          </a:p>
          <a:p>
            <a:pPr algn="just"/>
            <a:r>
              <a:rPr lang="ru-RU" sz="3400" dirty="0">
                <a:solidFill>
                  <a:schemeClr val="accent1"/>
                </a:solidFill>
                <a:latin typeface="Calibri" pitchFamily="34" charset="0"/>
                <a:ea typeface="+mj-ea"/>
                <a:cs typeface="+mj-cs"/>
              </a:rPr>
              <a:t>- Участником Великой Отечественной войны (</a:t>
            </a:r>
            <a:r>
              <a:rPr lang="ru-RU" sz="3400" dirty="0" err="1">
                <a:solidFill>
                  <a:schemeClr val="accent1"/>
                </a:solidFill>
                <a:latin typeface="Calibri" pitchFamily="34" charset="0"/>
                <a:ea typeface="+mj-ea"/>
                <a:cs typeface="+mj-cs"/>
              </a:rPr>
              <a:t>абз</a:t>
            </a:r>
            <a:r>
              <a:rPr lang="ru-RU" sz="3400" dirty="0">
                <a:solidFill>
                  <a:schemeClr val="accent1"/>
                </a:solidFill>
                <a:latin typeface="Calibri" pitchFamily="34" charset="0"/>
                <a:ea typeface="+mj-ea"/>
                <a:cs typeface="+mj-cs"/>
              </a:rPr>
              <a:t>. 4 </a:t>
            </a:r>
            <a:r>
              <a:rPr lang="ru-RU" sz="3400" dirty="0" err="1">
                <a:solidFill>
                  <a:schemeClr val="accent1"/>
                </a:solidFill>
                <a:latin typeface="Calibri" pitchFamily="34" charset="0"/>
                <a:ea typeface="+mj-ea"/>
                <a:cs typeface="+mj-cs"/>
              </a:rPr>
              <a:t>пп</a:t>
            </a:r>
            <a:r>
              <a:rPr lang="ru-RU" sz="3400" dirty="0">
                <a:solidFill>
                  <a:schemeClr val="accent1"/>
                </a:solidFill>
                <a:latin typeface="Calibri" pitchFamily="34" charset="0"/>
                <a:ea typeface="+mj-ea"/>
                <a:cs typeface="+mj-cs"/>
              </a:rPr>
              <a:t>. 2 п. 1 ст. 218 НК РФ);</a:t>
            </a:r>
          </a:p>
          <a:p>
            <a:pPr algn="just"/>
            <a:r>
              <a:rPr lang="ru-RU" sz="3400" dirty="0">
                <a:solidFill>
                  <a:schemeClr val="accent1"/>
                </a:solidFill>
                <a:latin typeface="Calibri" pitchFamily="34" charset="0"/>
                <a:ea typeface="+mj-ea"/>
                <a:cs typeface="+mj-cs"/>
              </a:rPr>
              <a:t>- Инвалидом II группы (</a:t>
            </a:r>
            <a:r>
              <a:rPr lang="ru-RU" sz="3400" dirty="0" err="1">
                <a:solidFill>
                  <a:schemeClr val="accent1"/>
                </a:solidFill>
                <a:latin typeface="Calibri" pitchFamily="34" charset="0"/>
                <a:ea typeface="+mj-ea"/>
                <a:cs typeface="+mj-cs"/>
              </a:rPr>
              <a:t>абз</a:t>
            </a:r>
            <a:r>
              <a:rPr lang="ru-RU" sz="3400" dirty="0">
                <a:solidFill>
                  <a:schemeClr val="accent1"/>
                </a:solidFill>
                <a:latin typeface="Calibri" pitchFamily="34" charset="0"/>
                <a:ea typeface="+mj-ea"/>
                <a:cs typeface="+mj-cs"/>
              </a:rPr>
              <a:t>. 7 </a:t>
            </a:r>
            <a:r>
              <a:rPr lang="ru-RU" sz="3400" dirty="0" err="1">
                <a:solidFill>
                  <a:schemeClr val="accent1"/>
                </a:solidFill>
                <a:latin typeface="Calibri" pitchFamily="34" charset="0"/>
                <a:ea typeface="+mj-ea"/>
                <a:cs typeface="+mj-cs"/>
              </a:rPr>
              <a:t>пп</a:t>
            </a:r>
            <a:r>
              <a:rPr lang="ru-RU" sz="3400" dirty="0">
                <a:solidFill>
                  <a:schemeClr val="accent1"/>
                </a:solidFill>
                <a:latin typeface="Calibri" pitchFamily="34" charset="0"/>
                <a:ea typeface="+mj-ea"/>
                <a:cs typeface="+mj-cs"/>
              </a:rPr>
              <a:t>. 2 п. 1 ст. 218 НК РФ).</a:t>
            </a:r>
          </a:p>
          <a:p>
            <a:pPr algn="just"/>
            <a:r>
              <a:rPr lang="ru-RU" sz="3400" dirty="0">
                <a:solidFill>
                  <a:schemeClr val="accent1"/>
                </a:solidFill>
                <a:latin typeface="Calibri" pitchFamily="34" charset="0"/>
                <a:ea typeface="+mj-ea"/>
                <a:cs typeface="+mj-cs"/>
              </a:rPr>
              <a:t>Кроме того, М.И. Петров удостоен звания Героя Советского Союза (</a:t>
            </a:r>
            <a:r>
              <a:rPr lang="ru-RU" sz="3400" dirty="0" err="1">
                <a:solidFill>
                  <a:schemeClr val="accent1"/>
                </a:solidFill>
                <a:latin typeface="Calibri" pitchFamily="34" charset="0"/>
                <a:ea typeface="+mj-ea"/>
                <a:cs typeface="+mj-cs"/>
              </a:rPr>
              <a:t>абз</a:t>
            </a:r>
            <a:r>
              <a:rPr lang="ru-RU" sz="3400" dirty="0">
                <a:solidFill>
                  <a:schemeClr val="accent1"/>
                </a:solidFill>
                <a:latin typeface="Calibri" pitchFamily="34" charset="0"/>
                <a:ea typeface="+mj-ea"/>
                <a:cs typeface="+mj-cs"/>
              </a:rPr>
              <a:t>. 2 </a:t>
            </a:r>
            <a:r>
              <a:rPr lang="ru-RU" sz="3400" dirty="0" err="1">
                <a:solidFill>
                  <a:schemeClr val="accent1"/>
                </a:solidFill>
                <a:latin typeface="Calibri" pitchFamily="34" charset="0"/>
                <a:ea typeface="+mj-ea"/>
                <a:cs typeface="+mj-cs"/>
              </a:rPr>
              <a:t>пп</a:t>
            </a:r>
            <a:r>
              <a:rPr lang="ru-RU" sz="3400" dirty="0">
                <a:solidFill>
                  <a:schemeClr val="accent1"/>
                </a:solidFill>
                <a:latin typeface="Calibri" pitchFamily="34" charset="0"/>
                <a:ea typeface="+mj-ea"/>
                <a:cs typeface="+mj-cs"/>
              </a:rPr>
              <a:t>. 2 п. 1 ст. 218 НК РФ).</a:t>
            </a:r>
          </a:p>
          <a:p>
            <a:pPr algn="just"/>
            <a:r>
              <a:rPr lang="ru-RU" sz="3400" dirty="0">
                <a:solidFill>
                  <a:schemeClr val="accent1"/>
                </a:solidFill>
                <a:latin typeface="Calibri" pitchFamily="34" charset="0"/>
                <a:ea typeface="+mj-ea"/>
                <a:cs typeface="+mj-cs"/>
              </a:rPr>
              <a:t>В таком случае вычет может быть предоставлен только в размере 3000 руб.</a:t>
            </a:r>
          </a:p>
          <a:p>
            <a:pPr algn="just"/>
            <a:endParaRPr lang="ru-RU" dirty="0"/>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87688" y="332656"/>
            <a:ext cx="7732800" cy="1038875"/>
          </a:xfrm>
        </p:spPr>
        <p:txBody>
          <a:bodyPr>
            <a:normAutofit fontScale="90000"/>
          </a:bodyPr>
          <a:lstStyle/>
          <a:p>
            <a:r>
              <a:rPr lang="ru-RU" sz="3600" b="1" dirty="0">
                <a:solidFill>
                  <a:schemeClr val="accent1"/>
                </a:solidFill>
                <a:latin typeface="Calibri" pitchFamily="34" charset="0"/>
              </a:rPr>
              <a:t>Как супругам посчитать детей от разных браков</a:t>
            </a:r>
            <a:r>
              <a:rPr lang="ru-RU" dirty="0"/>
              <a:t/>
            </a:r>
            <a:br>
              <a:rPr lang="ru-RU" dirty="0"/>
            </a:br>
            <a:endParaRPr lang="ru-RU" dirty="0"/>
          </a:p>
        </p:txBody>
      </p:sp>
      <p:sp>
        <p:nvSpPr>
          <p:cNvPr id="3" name="Текст 2"/>
          <p:cNvSpPr>
            <a:spLocks noGrp="1"/>
          </p:cNvSpPr>
          <p:nvPr>
            <p:ph type="body" sz="quarter" idx="10"/>
          </p:nvPr>
        </p:nvSpPr>
        <p:spPr>
          <a:xfrm>
            <a:off x="3287688" y="1556792"/>
            <a:ext cx="8352928" cy="4951413"/>
          </a:xfrm>
        </p:spPr>
        <p:txBody>
          <a:bodyPr>
            <a:normAutofit/>
          </a:bodyPr>
          <a:lstStyle/>
          <a:p>
            <a:r>
              <a:rPr lang="ru-RU" sz="2400" dirty="0">
                <a:solidFill>
                  <a:schemeClr val="accent1"/>
                </a:solidFill>
              </a:rPr>
              <a:t>По-разному для супругов может определяться количество детей, если они имеют детей от разных браков. Если брак зарегистрирован, то все дети обоих супругов становятся общими. Если нет - каждый считает детей по отдельности (Письма Минфина России от 29.12.2021 N 03-04-05/107755, от 03.03.2021 N 03-04-05/15271, от 07.11.2018 N 03-04-05/80099, от 15.04.2014 N 03-04-05/17101, от 28.05.2015 N 03-04-05/30910).</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a:extLst>
              <a:ext uri="{FF2B5EF4-FFF2-40B4-BE49-F238E27FC236}">
                <a16:creationId xmlns:a16="http://schemas.microsoft.com/office/drawing/2014/main" xmlns="" id="{9975F78A-17CE-4F68-8F0C-10824D813697}"/>
              </a:ext>
            </a:extLst>
          </p:cNvPr>
          <p:cNvSpPr>
            <a:spLocks noGrp="1"/>
          </p:cNvSpPr>
          <p:nvPr>
            <p:ph type="body" sz="quarter" idx="10"/>
          </p:nvPr>
        </p:nvSpPr>
        <p:spPr>
          <a:xfrm>
            <a:off x="3143672" y="321447"/>
            <a:ext cx="8715436" cy="6215106"/>
          </a:xfrm>
        </p:spPr>
        <p:txBody>
          <a:bodyPr>
            <a:normAutofit fontScale="85000" lnSpcReduction="20000"/>
          </a:bodyPr>
          <a:lstStyle/>
          <a:p>
            <a:r>
              <a:rPr lang="ru-RU" dirty="0">
                <a:solidFill>
                  <a:schemeClr val="accent1"/>
                </a:solidFill>
              </a:rPr>
              <a:t>Сидорова имеет общую с Петровым дочь Анну 5 лет. От предыдущего брака Петров имеет сыновей Игоря 15 лет и Артема 12 лет, на которых выплачивает алименты.</a:t>
            </a:r>
          </a:p>
          <a:p>
            <a:r>
              <a:rPr lang="ru-RU" b="1" dirty="0">
                <a:solidFill>
                  <a:schemeClr val="accent1"/>
                </a:solidFill>
              </a:rPr>
              <a:t>Вариант 1. </a:t>
            </a:r>
            <a:r>
              <a:rPr lang="ru-RU" dirty="0">
                <a:solidFill>
                  <a:schemeClr val="accent1"/>
                </a:solidFill>
              </a:rPr>
              <a:t>Брак между Сидоровой и Петровым </a:t>
            </a:r>
            <a:r>
              <a:rPr lang="ru-RU" b="1" dirty="0">
                <a:solidFill>
                  <a:schemeClr val="accent1"/>
                </a:solidFill>
              </a:rPr>
              <a:t>зарегистрирован</a:t>
            </a:r>
            <a:r>
              <a:rPr lang="ru-RU" dirty="0">
                <a:solidFill>
                  <a:schemeClr val="accent1"/>
                </a:solidFill>
              </a:rPr>
              <a:t>.</a:t>
            </a:r>
          </a:p>
          <a:p>
            <a:r>
              <a:rPr lang="ru-RU" dirty="0">
                <a:solidFill>
                  <a:schemeClr val="accent1"/>
                </a:solidFill>
              </a:rPr>
              <a:t>Учитывая, что муж платит алименты за счет общего с женой имущества, дочь Анна считается третьим ребенком и для Сидоровой, и для Петрова.</a:t>
            </a:r>
          </a:p>
          <a:p>
            <a:r>
              <a:rPr lang="ru-RU" dirty="0">
                <a:solidFill>
                  <a:schemeClr val="accent1"/>
                </a:solidFill>
              </a:rPr>
              <a:t>Сумма ежемесячного вычета на детей, причитающегося каждому из них, составит 10 200 руб. (1 400 руб. + 2 800 руб. + 6 000 руб.).</a:t>
            </a:r>
          </a:p>
          <a:p>
            <a:r>
              <a:rPr lang="ru-RU" b="1" dirty="0">
                <a:solidFill>
                  <a:schemeClr val="accent1"/>
                </a:solidFill>
              </a:rPr>
              <a:t>Вариант 2. </a:t>
            </a:r>
            <a:r>
              <a:rPr lang="ru-RU" dirty="0">
                <a:solidFill>
                  <a:schemeClr val="accent1"/>
                </a:solidFill>
              </a:rPr>
              <a:t>Брак между Сидоровой и Петровым </a:t>
            </a:r>
            <a:r>
              <a:rPr lang="ru-RU" b="1" dirty="0">
                <a:solidFill>
                  <a:schemeClr val="accent1"/>
                </a:solidFill>
              </a:rPr>
              <a:t>не зарегистрирован</a:t>
            </a:r>
            <a:r>
              <a:rPr lang="ru-RU" dirty="0">
                <a:solidFill>
                  <a:schemeClr val="accent1"/>
                </a:solidFill>
              </a:rPr>
              <a:t>.</a:t>
            </a:r>
          </a:p>
          <a:p>
            <a:r>
              <a:rPr lang="ru-RU" dirty="0">
                <a:solidFill>
                  <a:schemeClr val="accent1"/>
                </a:solidFill>
              </a:rPr>
              <a:t>Учитывая, что Петров платит алименты на двух детей от предыдущего брака, дочь Анна для него считается третьим ребенком. Для Сидоровой дочь Анна является в данном случае первым ребенком. Таким образом, сумма ежемесячного вычета на детей составит:</a:t>
            </a:r>
          </a:p>
          <a:p>
            <a:pPr lvl="0"/>
            <a:r>
              <a:rPr lang="ru-RU" dirty="0">
                <a:solidFill>
                  <a:schemeClr val="accent1"/>
                </a:solidFill>
              </a:rPr>
              <a:t>для Петрова - 10 200 руб. (1 400 руб. + 2 800 руб. + 6 000 руб.);</a:t>
            </a:r>
          </a:p>
          <a:p>
            <a:pPr lvl="0"/>
            <a:r>
              <a:rPr lang="ru-RU" dirty="0">
                <a:solidFill>
                  <a:schemeClr val="accent1"/>
                </a:solidFill>
              </a:rPr>
              <a:t>для Сидоровой - 1 400 руб.</a:t>
            </a:r>
          </a:p>
          <a:p>
            <a:pPr algn="just"/>
            <a:endParaRPr lang="ru-RU" i="1" dirty="0"/>
          </a:p>
        </p:txBody>
      </p:sp>
      <p:sp>
        <p:nvSpPr>
          <p:cNvPr id="3" name="Прямоугольник 2"/>
          <p:cNvSpPr/>
          <p:nvPr/>
        </p:nvSpPr>
        <p:spPr>
          <a:xfrm>
            <a:off x="407369" y="764704"/>
            <a:ext cx="1800200" cy="461665"/>
          </a:xfrm>
          <a:prstGeom prst="rect">
            <a:avLst/>
          </a:prstGeom>
        </p:spPr>
        <p:txBody>
          <a:bodyPr wrap="square">
            <a:spAutoFit/>
          </a:bodyPr>
          <a:lstStyle/>
          <a:p>
            <a:pPr lvl="0"/>
            <a:r>
              <a:rPr lang="ru-RU" sz="2400" dirty="0" smtClean="0">
                <a:solidFill>
                  <a:schemeClr val="bg1"/>
                </a:solidFill>
              </a:rPr>
              <a:t>Пример</a:t>
            </a:r>
            <a:endParaRPr lang="ru-RU" sz="2400" dirty="0">
              <a:solidFill>
                <a:schemeClr val="bg1"/>
              </a:solidFill>
            </a:endParaRPr>
          </a:p>
        </p:txBody>
      </p:sp>
    </p:spTree>
    <p:extLst>
      <p:ext uri="{BB962C8B-B14F-4D97-AF65-F5344CB8AC3E}">
        <p14:creationId xmlns:p14="http://schemas.microsoft.com/office/powerpoint/2010/main" xmlns="" val="35874018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A6AC6AF-7E6B-4979-AF33-0565212C354F}"/>
              </a:ext>
            </a:extLst>
          </p:cNvPr>
          <p:cNvSpPr>
            <a:spLocks noGrp="1"/>
          </p:cNvSpPr>
          <p:nvPr>
            <p:ph type="title"/>
          </p:nvPr>
        </p:nvSpPr>
        <p:spPr>
          <a:xfrm>
            <a:off x="2738414" y="-357214"/>
            <a:ext cx="10515599" cy="1325563"/>
          </a:xfrm>
        </p:spPr>
        <p:txBody>
          <a:bodyPr>
            <a:normAutofit/>
          </a:bodyPr>
          <a:lstStyle/>
          <a:p>
            <a:r>
              <a:rPr lang="ru-RU" sz="2800" dirty="0">
                <a:latin typeface="+mn-lt"/>
              </a:rPr>
              <a:t>Социальные  вычеты ст.219 НК РФ </a:t>
            </a:r>
          </a:p>
        </p:txBody>
      </p:sp>
      <p:graphicFrame>
        <p:nvGraphicFramePr>
          <p:cNvPr id="8" name="Схема 7"/>
          <p:cNvGraphicFramePr/>
          <p:nvPr>
            <p:extLst>
              <p:ext uri="{D42A27DB-BD31-4B8C-83A1-F6EECF244321}">
                <p14:modId xmlns:p14="http://schemas.microsoft.com/office/powerpoint/2010/main" xmlns="" val="4032183976"/>
              </p:ext>
            </p:extLst>
          </p:nvPr>
        </p:nvGraphicFramePr>
        <p:xfrm>
          <a:off x="238084" y="500042"/>
          <a:ext cx="11644394"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666623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1784</TotalTime>
  <Words>4267</Words>
  <Application>Microsoft Office PowerPoint</Application>
  <PresentationFormat>Произвольный</PresentationFormat>
  <Paragraphs>206</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 Налоговые вычеты по НДФЛ</vt:lpstr>
      <vt:lpstr>Стандартные вычеты  ст. 218 НК РФ </vt:lpstr>
      <vt:lpstr>Слайд 3</vt:lpstr>
      <vt:lpstr>Стандартные вычеты  ст. 218 НК РФ с 2025 года</vt:lpstr>
      <vt:lpstr>Стандартные вычеты  ст. 218 НК РФ </vt:lpstr>
      <vt:lpstr>Слайд 6</vt:lpstr>
      <vt:lpstr>Как супругам посчитать детей от разных браков </vt:lpstr>
      <vt:lpstr>Слайд 8</vt:lpstr>
      <vt:lpstr>Социальные  вычеты ст.219 НК РФ </vt:lpstr>
      <vt:lpstr>Слайд 10</vt:lpstr>
      <vt:lpstr>Социальные  вычеты ст. 219 НК РФ </vt:lpstr>
      <vt:lpstr>Общий лимит имеют соцвычеты</vt:lpstr>
      <vt:lpstr>Слайд 13</vt:lpstr>
      <vt:lpstr>Слайд 14</vt:lpstr>
      <vt:lpstr>Имущественные  вычеты ст. 220 НК РФ </vt:lpstr>
      <vt:lpstr>Слайд 16</vt:lpstr>
      <vt:lpstr>Профессиональные  вычеты ст. 221 НК РФ </vt:lpstr>
      <vt:lpstr>Инвестиционные вычеты ст. 219. 1 НК РФ </vt:lpstr>
      <vt:lpstr>Вычет в размере доходов от продажи ценных бумаг </vt:lpstr>
      <vt:lpstr>Вычет в размере доходов от продажи ценных бумаг </vt:lpstr>
      <vt:lpstr>Вычет в размере денежных средств, внесенных на индивидуальный инвестиционный счет  </vt:lpstr>
      <vt:lpstr>Вычет в размере денежных средств, внесенных на индивидуальный инвестиционный счет  </vt:lpstr>
      <vt:lpstr>Вычет в размере денежных средств, внесенных на индивидуальный инвестиционный счет  </vt:lpstr>
      <vt:lpstr>Вычет в размере денежных средств, внесенных на индивидуальный инвестиционный счет  </vt:lpstr>
      <vt:lpstr>Вычет на сумму положительного финансового результата, полученного по операциям, учитываемым на ИИС   </vt:lpstr>
      <vt:lpstr>Вычет на сумму положительного финансового результата, полученного по операциям, учитываемым на ИИС   </vt:lpstr>
      <vt:lpstr>БЛАГОДАРИМ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kolmakova</cp:lastModifiedBy>
  <cp:revision>133</cp:revision>
  <dcterms:created xsi:type="dcterms:W3CDTF">2020-06-21T13:18:43Z</dcterms:created>
  <dcterms:modified xsi:type="dcterms:W3CDTF">2026-03-27T14:10:29Z</dcterms:modified>
</cp:coreProperties>
</file>