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78" r:id="rId3"/>
    <p:sldId id="283" r:id="rId4"/>
    <p:sldId id="273" r:id="rId5"/>
    <p:sldId id="299" r:id="rId6"/>
    <p:sldId id="297" r:id="rId7"/>
    <p:sldId id="301" r:id="rId8"/>
    <p:sldId id="287" r:id="rId9"/>
    <p:sldId id="291" r:id="rId10"/>
    <p:sldId id="292" r:id="rId11"/>
    <p:sldId id="280" r:id="rId12"/>
    <p:sldId id="285" r:id="rId13"/>
    <p:sldId id="296" r:id="rId14"/>
    <p:sldId id="300" r:id="rId15"/>
    <p:sldId id="293" r:id="rId16"/>
    <p:sldId id="295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170"/>
    <a:srgbClr val="037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696" y="96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pPr/>
              <a:t>15.11.2021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236000" y="729000"/>
            <a:ext cx="9765000" cy="549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F517E966-A564-45E1-84EA-531571F5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9000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7300" b="1" dirty="0">
                <a:solidFill>
                  <a:schemeClr val="bg1"/>
                </a:solidFill>
                <a:latin typeface="+mn-lt"/>
              </a:rPr>
              <a:t>Налоговый консультант</a:t>
            </a:r>
            <a:br>
              <a:rPr lang="ru-RU" b="1" dirty="0">
                <a:solidFill>
                  <a:schemeClr val="bg1"/>
                </a:solidFill>
                <a:latin typeface="+mn-lt"/>
              </a:rPr>
            </a:br>
            <a:r>
              <a:rPr lang="ru-RU" sz="4400" b="1" dirty="0">
                <a:solidFill>
                  <a:schemeClr val="bg1"/>
                </a:solidFill>
                <a:latin typeface="+mn-lt"/>
              </a:rPr>
              <a:t>дистанционный курс</a:t>
            </a:r>
            <a:endParaRPr lang="ru-RU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E2BDACE4-4494-4579-AE66-C36AE5DA6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4450"/>
            <a:ext cx="9144000" cy="1655762"/>
          </a:xfrm>
        </p:spPr>
        <p:txBody>
          <a:bodyPr>
            <a:normAutofit lnSpcReduction="10000"/>
          </a:bodyPr>
          <a:lstStyle/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endParaRPr lang="ru-RU" sz="1800" b="1" dirty="0">
              <a:solidFill>
                <a:schemeClr val="bg1"/>
              </a:solidFill>
            </a:endParaRPr>
          </a:p>
          <a:p>
            <a:r>
              <a:rPr lang="ru-RU" sz="4000" b="1" dirty="0">
                <a:solidFill>
                  <a:schemeClr val="bg1"/>
                </a:solidFill>
              </a:rPr>
              <a:t>380 часов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3">
            <a:extLst>
              <a:ext uri="{FF2B5EF4-FFF2-40B4-BE49-F238E27FC236}">
                <a16:creationId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4776" y="684000"/>
            <a:ext cx="2801224" cy="5555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Georgia" panose="02040502050405020303" pitchFamily="18" charset="0"/>
              <a:buNone/>
              <a:defRPr/>
            </a:pPr>
            <a:r>
              <a:rPr lang="ru-RU" sz="2000" b="1" dirty="0">
                <a:solidFill>
                  <a:schemeClr val="accent1"/>
                </a:solidFill>
              </a:rPr>
              <a:t>Просмотр видеозаписей лекций в личном кабинете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A0F24B-992B-4918-B000-C02C6CD202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r="23056" b="11942"/>
          <a:stretch/>
        </p:blipFill>
        <p:spPr>
          <a:xfrm>
            <a:off x="3576000" y="409500"/>
            <a:ext cx="7830000" cy="60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indent="584200" algn="just">
              <a:spcBef>
                <a:spcPts val="1200"/>
              </a:spcBef>
              <a:buFont typeface="Georgia" panose="02040502050405020303" pitchFamily="18" charset="0"/>
              <a:buNone/>
              <a:defRPr/>
            </a:pPr>
            <a:r>
              <a:rPr lang="ru-RU" sz="2200" dirty="0">
                <a:solidFill>
                  <a:schemeClr val="accent1"/>
                </a:solidFill>
              </a:rPr>
              <a:t>Слушателям предлагается по каждой дисциплине курса выполнить письменную работу, состоящую из 10-15 заданий, которые проверяются в соответствии с критериями Федеральной Палаты налоговых консультантов. </a:t>
            </a:r>
          </a:p>
          <a:p>
            <a:pPr indent="584200" algn="just">
              <a:spcBef>
                <a:spcPts val="1200"/>
              </a:spcBef>
              <a:buFont typeface="Georgia" panose="02040502050405020303" pitchFamily="18" charset="0"/>
              <a:buNone/>
              <a:defRPr/>
            </a:pPr>
            <a:endParaRPr lang="ru-RU" sz="2200" dirty="0">
              <a:solidFill>
                <a:schemeClr val="accent1"/>
              </a:solidFill>
            </a:endParaRPr>
          </a:p>
          <a:p>
            <a:pPr indent="584200" algn="just">
              <a:spcBef>
                <a:spcPts val="600"/>
              </a:spcBef>
              <a:buFont typeface="Georgia" panose="02040502050405020303" pitchFamily="18" charset="0"/>
              <a:buNone/>
              <a:defRPr/>
            </a:pPr>
            <a:r>
              <a:rPr lang="ru-RU" sz="2200" dirty="0">
                <a:solidFill>
                  <a:schemeClr val="accent1"/>
                </a:solidFill>
              </a:rPr>
              <a:t>По результатам проверки выставляется оценка и приводятся подробные замечания и комментарии преподавателя, анализ которых позволит избежать ошибок в будущем. </a:t>
            </a:r>
          </a:p>
          <a:p>
            <a:pPr indent="584200" algn="just">
              <a:spcBef>
                <a:spcPts val="600"/>
              </a:spcBef>
              <a:buFont typeface="Georgia" panose="02040502050405020303" pitchFamily="18" charset="0"/>
              <a:buNone/>
              <a:defRPr/>
            </a:pPr>
            <a:endParaRPr lang="ru-RU" sz="2200" dirty="0">
              <a:solidFill>
                <a:schemeClr val="accent1"/>
              </a:solidFill>
            </a:endParaRPr>
          </a:p>
          <a:p>
            <a:pPr marL="0" indent="355600" algn="just">
              <a:spcBef>
                <a:spcPts val="600"/>
              </a:spcBef>
              <a:buFont typeface="Georgia" panose="02040502050405020303" pitchFamily="18" charset="0"/>
              <a:buNone/>
              <a:defRPr/>
            </a:pPr>
            <a:r>
              <a:rPr lang="ru-RU" sz="2200" dirty="0">
                <a:solidFill>
                  <a:schemeClr val="accent1"/>
                </a:solidFill>
              </a:rPr>
              <a:t> Данная практика способствует формированию навыков, необходимых для успешной сдачи итогового экзамена. 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19" y="504000"/>
            <a:ext cx="10515600" cy="10350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Тренировочные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2139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533400" algn="just">
              <a:lnSpc>
                <a:spcPct val="150000"/>
              </a:lnSpc>
              <a:spcBef>
                <a:spcPts val="1800"/>
              </a:spcBef>
              <a:buFont typeface="Georgia" pitchFamily="18" charset="0"/>
              <a:buNone/>
              <a:defRPr/>
            </a:pPr>
            <a:r>
              <a:rPr lang="ru-RU" sz="2200" dirty="0">
                <a:solidFill>
                  <a:schemeClr val="accent1"/>
                </a:solidFill>
              </a:rPr>
              <a:t>Внутренние экзамены и зачеты - это письменные итоговые работы, которые выполняются по мере изучения  каждой дисциплины. Сдаются через личный кабинет. </a:t>
            </a:r>
          </a:p>
          <a:p>
            <a:pPr marL="0" indent="533400" algn="just">
              <a:lnSpc>
                <a:spcPct val="150000"/>
              </a:lnSpc>
              <a:spcBef>
                <a:spcPts val="1800"/>
              </a:spcBef>
              <a:buFont typeface="Georgia" pitchFamily="18" charset="0"/>
              <a:buNone/>
              <a:defRPr/>
            </a:pPr>
            <a:r>
              <a:rPr lang="ru-RU" sz="2200" dirty="0">
                <a:solidFill>
                  <a:schemeClr val="accent1"/>
                </a:solidFill>
              </a:rPr>
              <a:t>Смелее получайте билет, отвечайте на вопросы, решайте задачи и присылайте работы на проверку. Мы очень подробно укажем на все недостатки и отметим сильные стороны Вашей работы. 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19" y="504000"/>
            <a:ext cx="10515600" cy="10350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Экзамены и зачеты</a:t>
            </a:r>
          </a:p>
        </p:txBody>
      </p:sp>
    </p:spTree>
    <p:extLst>
      <p:ext uri="{BB962C8B-B14F-4D97-AF65-F5344CB8AC3E}">
        <p14:creationId xmlns:p14="http://schemas.microsoft.com/office/powerpoint/2010/main" val="221857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55600">
              <a:spcBef>
                <a:spcPts val="1800"/>
              </a:spcBef>
              <a:defRPr/>
            </a:pPr>
            <a:r>
              <a:rPr lang="ru-RU" sz="1800" b="1" dirty="0">
                <a:solidFill>
                  <a:schemeClr val="accent1"/>
                </a:solidFill>
              </a:rPr>
              <a:t>Режим занятий:  </a:t>
            </a:r>
            <a:r>
              <a:rPr lang="ru-RU" sz="1800" dirty="0">
                <a:solidFill>
                  <a:schemeClr val="accent1"/>
                </a:solidFill>
              </a:rPr>
              <a:t>3 раза в неделю. </a:t>
            </a:r>
          </a:p>
          <a:p>
            <a:pPr marL="355600">
              <a:defRPr/>
            </a:pPr>
            <a:r>
              <a:rPr lang="ru-RU" sz="1800" dirty="0">
                <a:solidFill>
                  <a:schemeClr val="accent1"/>
                </a:solidFill>
              </a:rPr>
              <a:t>Учебные дни: вторник, четверг и суббота.</a:t>
            </a:r>
          </a:p>
          <a:p>
            <a:pPr marL="355600">
              <a:defRPr/>
            </a:pPr>
            <a:endParaRPr lang="ru-RU" sz="1800" dirty="0">
              <a:solidFill>
                <a:schemeClr val="accent1"/>
              </a:solidFill>
            </a:endParaRPr>
          </a:p>
          <a:p>
            <a:pPr marL="355600">
              <a:defRPr/>
            </a:pPr>
            <a:r>
              <a:rPr lang="ru-RU" sz="1800" b="1" dirty="0">
                <a:solidFill>
                  <a:schemeClr val="accent1"/>
                </a:solidFill>
              </a:rPr>
              <a:t>Время проведения занятий: </a:t>
            </a:r>
          </a:p>
          <a:p>
            <a:pPr marL="355600">
              <a:defRPr/>
            </a:pPr>
            <a:r>
              <a:rPr lang="ru-RU" sz="1800" dirty="0">
                <a:solidFill>
                  <a:schemeClr val="accent1"/>
                </a:solidFill>
              </a:rPr>
              <a:t>в субботу – с 10.30 до 17.00; </a:t>
            </a:r>
          </a:p>
          <a:p>
            <a:pPr marL="355600">
              <a:defRPr/>
            </a:pPr>
            <a:r>
              <a:rPr lang="ru-RU" sz="1800" dirty="0">
                <a:solidFill>
                  <a:schemeClr val="accent1"/>
                </a:solidFill>
              </a:rPr>
              <a:t>в рабочие дни – с 19.00 до 22.00 </a:t>
            </a:r>
          </a:p>
          <a:p>
            <a:pPr marL="355600">
              <a:defRPr/>
            </a:pPr>
            <a:r>
              <a:rPr lang="ru-RU" sz="1800" dirty="0">
                <a:solidFill>
                  <a:schemeClr val="accent1"/>
                </a:solidFill>
              </a:rPr>
              <a:t>по московскому времени.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19" y="504000"/>
            <a:ext cx="10515600" cy="1035051"/>
          </a:xfrm>
        </p:spPr>
        <p:txBody>
          <a:bodyPr>
            <a:normAutofit fontScale="90000"/>
          </a:bodyPr>
          <a:lstStyle/>
          <a:p>
            <a:pPr marL="355600">
              <a:defRPr/>
            </a:pPr>
            <a:r>
              <a:rPr lang="ru-RU" dirty="0">
                <a:solidFill>
                  <a:schemeClr val="accent1"/>
                </a:solidFill>
              </a:rPr>
              <a:t>В качестве учебных могут быть задействованы и другие дни. Точные даты проведения</a:t>
            </a:r>
          </a:p>
        </p:txBody>
      </p:sp>
      <p:sp>
        <p:nvSpPr>
          <p:cNvPr id="4" name="Заголовок 10">
            <a:extLst>
              <a:ext uri="{FF2B5EF4-FFF2-40B4-BE49-F238E27FC236}">
                <a16:creationId xmlns:a16="http://schemas.microsoft.com/office/drawing/2014/main" id="{C49A08AF-CBB4-4A1F-A0A8-321286E16CFA}"/>
              </a:ext>
            </a:extLst>
          </p:cNvPr>
          <p:cNvSpPr txBox="1">
            <a:spLocks/>
          </p:cNvSpPr>
          <p:nvPr/>
        </p:nvSpPr>
        <p:spPr>
          <a:xfrm>
            <a:off x="223406" y="630890"/>
            <a:ext cx="11745187" cy="917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Занятия проводятся в соответствии с расписанием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680F028-F541-4714-9256-A499F4F964E5}"/>
              </a:ext>
            </a:extLst>
          </p:cNvPr>
          <p:cNvSpPr/>
          <p:nvPr/>
        </p:nvSpPr>
        <p:spPr>
          <a:xfrm>
            <a:off x="651000" y="5814000"/>
            <a:ext cx="111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>
              <a:defRPr/>
            </a:pPr>
            <a:r>
              <a:rPr lang="ru-RU" dirty="0">
                <a:solidFill>
                  <a:schemeClr val="tx2"/>
                </a:solidFill>
              </a:rPr>
              <a:t>В качестве учебных могут быть задействованы и другие дни. </a:t>
            </a:r>
          </a:p>
          <a:p>
            <a:pPr marL="355600">
              <a:defRPr/>
            </a:pPr>
            <a:r>
              <a:rPr lang="ru-RU" dirty="0">
                <a:solidFill>
                  <a:schemeClr val="tx2"/>
                </a:solidFill>
              </a:rPr>
              <a:t>Точные даты проведения занятий указаны в расписании. Будьте внимательны!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4FF03FC-E640-43B6-BA27-F2CBAC886E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44419" y="3161166"/>
            <a:ext cx="5758645" cy="23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800" cy="13255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800" dirty="0">
                <a:ea typeface="+mn-ea"/>
                <a:cs typeface="+mn-cs"/>
              </a:rPr>
            </a:br>
            <a:r>
              <a:rPr lang="ru-RU" sz="2800" dirty="0">
                <a:latin typeface="+mn-lt"/>
                <a:ea typeface="+mn-ea"/>
                <a:cs typeface="+mn-cs"/>
              </a:rPr>
              <a:t>Стоимость обучения и порядок оплаты</a:t>
            </a:r>
            <a:endParaRPr lang="ru-RU" sz="2400" dirty="0"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908736" y="2063352"/>
            <a:ext cx="2485581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3395315" y="2054399"/>
            <a:ext cx="2546503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E6ABAA-B1F7-4D47-B81C-AFC1BB9B7DDD}"/>
              </a:ext>
            </a:extLst>
          </p:cNvPr>
          <p:cNvSpPr/>
          <p:nvPr/>
        </p:nvSpPr>
        <p:spPr>
          <a:xfrm>
            <a:off x="8481000" y="2079000"/>
            <a:ext cx="2633236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5961000" y="2079000"/>
            <a:ext cx="2602068" cy="7494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908736" y="2835868"/>
            <a:ext cx="2469245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B886A5-696B-49DA-A237-A597D43BE685}"/>
              </a:ext>
            </a:extLst>
          </p:cNvPr>
          <p:cNvSpPr/>
          <p:nvPr/>
        </p:nvSpPr>
        <p:spPr>
          <a:xfrm>
            <a:off x="3388841" y="2828352"/>
            <a:ext cx="2546503" cy="297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C2BAB8-4DDC-4D3F-9432-BD335E52355E}"/>
              </a:ext>
            </a:extLst>
          </p:cNvPr>
          <p:cNvSpPr/>
          <p:nvPr/>
        </p:nvSpPr>
        <p:spPr>
          <a:xfrm>
            <a:off x="5948620" y="2828351"/>
            <a:ext cx="2582073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8537495" y="2820577"/>
            <a:ext cx="2593085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904480" y="5631073"/>
            <a:ext cx="2484360" cy="18127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3377980" y="5630029"/>
            <a:ext cx="2557363" cy="18231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F8F6D5-8C18-4F76-B905-9DE992A4CD86}"/>
              </a:ext>
            </a:extLst>
          </p:cNvPr>
          <p:cNvSpPr/>
          <p:nvPr/>
        </p:nvSpPr>
        <p:spPr>
          <a:xfrm>
            <a:off x="8526000" y="5634000"/>
            <a:ext cx="2606362" cy="16832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5916000" y="5634000"/>
            <a:ext cx="2613381" cy="1836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1466991" y="2303999"/>
            <a:ext cx="135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Стоимость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4016974" y="2304000"/>
            <a:ext cx="1313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Рассрочка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7A015A-A44A-4B76-855A-1FE204F281E8}"/>
              </a:ext>
            </a:extLst>
          </p:cNvPr>
          <p:cNvSpPr txBox="1"/>
          <p:nvPr/>
        </p:nvSpPr>
        <p:spPr>
          <a:xfrm>
            <a:off x="6141001" y="2304000"/>
            <a:ext cx="2304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Пробные лекции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7C437-E284-46C9-8883-8C7C3C9A0EBF}"/>
              </a:ext>
            </a:extLst>
          </p:cNvPr>
          <p:cNvSpPr txBox="1"/>
          <p:nvPr/>
        </p:nvSpPr>
        <p:spPr>
          <a:xfrm>
            <a:off x="8789524" y="2304000"/>
            <a:ext cx="208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Вернем деньги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1183122" y="2866833"/>
            <a:ext cx="193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64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>
                <a:solidFill>
                  <a:schemeClr val="accent1"/>
                </a:solidFill>
              </a:rPr>
              <a:t>000 руб.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1169334" y="3159001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Дистанционный курс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81017-442A-4EA5-A76E-1658B189A28F}"/>
              </a:ext>
            </a:extLst>
          </p:cNvPr>
          <p:cNvSpPr txBox="1"/>
          <p:nvPr/>
        </p:nvSpPr>
        <p:spPr>
          <a:xfrm>
            <a:off x="3700162" y="2889000"/>
            <a:ext cx="193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4 месяца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3583984" y="3584399"/>
            <a:ext cx="22010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Обучение можно оплатить в 4 этапа платежами по 16000 руб. Стоимость обучения при этом не меняется.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FB1E2-71CA-4285-99AB-63649D92FBE1}"/>
              </a:ext>
            </a:extLst>
          </p:cNvPr>
          <p:cNvSpPr txBox="1"/>
          <p:nvPr/>
        </p:nvSpPr>
        <p:spPr>
          <a:xfrm>
            <a:off x="6254510" y="2841557"/>
            <a:ext cx="207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</a:rPr>
              <a:t>Первая неделя бесплатно</a:t>
            </a:r>
            <a:endParaRPr lang="ru-RU" sz="2000" b="1" dirty="0">
              <a:solidFill>
                <a:schemeClr val="accent3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80C934-C3BA-4FDE-8BBE-8EEB8E669B9B}"/>
              </a:ext>
            </a:extLst>
          </p:cNvPr>
          <p:cNvSpPr txBox="1"/>
          <p:nvPr/>
        </p:nvSpPr>
        <p:spPr>
          <a:xfrm>
            <a:off x="6138365" y="3593351"/>
            <a:ext cx="2240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Если вам сложно принять решение и выбрать Учебный центр, вы можете прослушать несколько занятий без оплаты и оформления документов.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8765404" y="2844000"/>
            <a:ext cx="2154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/>
                </a:solidFill>
              </a:rPr>
              <a:t>Если курс вам </a:t>
            </a:r>
            <a:br>
              <a:rPr lang="ru-RU" sz="2000" b="1" dirty="0">
                <a:solidFill>
                  <a:schemeClr val="accent3"/>
                </a:solidFill>
              </a:rPr>
            </a:br>
            <a:r>
              <a:rPr lang="ru-RU" sz="2000" b="1" dirty="0">
                <a:solidFill>
                  <a:schemeClr val="accent3"/>
                </a:solidFill>
              </a:rPr>
              <a:t>не подходит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8765404" y="3595651"/>
            <a:ext cx="22723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Если в течение первых двух недель вы решите, что данный курс вам не подходит, мы вернем деньги.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1056000" y="3699000"/>
            <a:ext cx="2201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НДС не облагается.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1">
            <a:extLst>
              <a:ext uri="{FF2B5EF4-FFF2-40B4-BE49-F238E27FC236}">
                <a16:creationId xmlns:a16="http://schemas.microsoft.com/office/drawing/2014/main" id="{CAE7D754-7D65-49B0-A3EE-82146EF432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09638" y="1060612"/>
            <a:ext cx="5186362" cy="404971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000" b="1" dirty="0"/>
              <a:t>ВЫДАВАЕМЫЕ ДОКУМЕНТЫ</a:t>
            </a:r>
          </a:p>
          <a:p>
            <a:pPr>
              <a:spcBef>
                <a:spcPts val="0"/>
              </a:spcBef>
              <a:defRPr/>
            </a:pPr>
            <a:endParaRPr lang="ru-RU" sz="2000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ru-RU" sz="1800" dirty="0"/>
              <a:t>1. Диплом о профессиональной переподготовке</a:t>
            </a:r>
          </a:p>
          <a:p>
            <a:pPr marL="355600" indent="-355600">
              <a:spcBef>
                <a:spcPts val="0"/>
              </a:spcBef>
              <a:defRPr/>
            </a:pPr>
            <a:endParaRPr lang="ru-RU" sz="18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1800" dirty="0"/>
              <a:t>2. Квалификационный аттестат Федеральной Палаты налоговых консультантов</a:t>
            </a:r>
            <a:endParaRPr lang="ru-RU" altLang="ru-RU" sz="2000" b="1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AECE8E0-B423-4450-B22A-476833B28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6708" y="203652"/>
            <a:ext cx="4284920" cy="28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D4B6BF3-545E-4FC3-8721-B77C037F0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7807" y="3519000"/>
            <a:ext cx="4201785" cy="295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113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934754-6542-413B-A040-3A98230829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1" r="5689"/>
          <a:stretch/>
        </p:blipFill>
        <p:spPr>
          <a:xfrm>
            <a:off x="6116538" y="1449000"/>
            <a:ext cx="5968332" cy="5088789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253336A0-C87C-48B9-81C9-5E7D4006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38" y="189000"/>
            <a:ext cx="10515600" cy="10350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+mn-lt"/>
              </a:rPr>
              <a:t>Место проведения занятий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id="{C23C19E9-5F08-4BD3-AF42-BA6592D5823E}"/>
              </a:ext>
            </a:extLst>
          </p:cNvPr>
          <p:cNvSpPr txBox="1">
            <a:spLocks/>
          </p:cNvSpPr>
          <p:nvPr/>
        </p:nvSpPr>
        <p:spPr>
          <a:xfrm>
            <a:off x="786000" y="1854000"/>
            <a:ext cx="4590000" cy="37814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-4763" algn="ctr">
              <a:lnSpc>
                <a:spcPct val="150000"/>
              </a:lnSpc>
              <a:spcBef>
                <a:spcPts val="2400"/>
              </a:spcBef>
              <a:spcAft>
                <a:spcPct val="0"/>
              </a:spcAft>
              <a:buFont typeface="Georgia" pitchFamily="18" charset="0"/>
              <a:buNone/>
              <a:defRPr/>
            </a:pPr>
            <a:br>
              <a:rPr lang="ru-RU" sz="1800" dirty="0">
                <a:solidFill>
                  <a:schemeClr val="accent1"/>
                </a:solidFill>
              </a:rPr>
            </a:br>
            <a:r>
              <a:rPr lang="ru-RU" sz="1800" dirty="0">
                <a:solidFill>
                  <a:schemeClr val="accent1"/>
                </a:solidFill>
              </a:rPr>
              <a:t>г. Москва, Российский новый университет</a:t>
            </a:r>
          </a:p>
          <a:p>
            <a:pPr marL="4763" indent="-4763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  <a:defRPr/>
            </a:pPr>
            <a:r>
              <a:rPr lang="ru-RU" sz="1800" dirty="0">
                <a:solidFill>
                  <a:schemeClr val="accent1"/>
                </a:solidFill>
              </a:rPr>
              <a:t>м. Бауманская, ул. Радио, д.22</a:t>
            </a:r>
          </a:p>
          <a:p>
            <a:pPr marL="4763" indent="-4763" algn="ctr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Georgia" pitchFamily="18" charset="0"/>
              <a:buNone/>
              <a:defRPr/>
            </a:pPr>
            <a:r>
              <a:rPr lang="ru-RU" sz="1800" dirty="0">
                <a:solidFill>
                  <a:schemeClr val="accent1"/>
                </a:solidFill>
              </a:rPr>
              <a:t>Центр подготовки налоговых консультантов:</a:t>
            </a:r>
          </a:p>
          <a:p>
            <a:pPr marL="4763" indent="-4763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  <a:defRPr/>
            </a:pPr>
            <a:r>
              <a:rPr lang="ru-RU" sz="1800" dirty="0">
                <a:solidFill>
                  <a:schemeClr val="accent1"/>
                </a:solidFill>
              </a:rPr>
              <a:t>Этаж 5, каб. 518-3</a:t>
            </a:r>
          </a:p>
          <a:p>
            <a:pPr marL="4763" indent="-4763"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Georgia" pitchFamily="18" charset="0"/>
              <a:buNone/>
              <a:defRPr/>
            </a:pPr>
            <a:r>
              <a:rPr lang="ru-RU" sz="1800" dirty="0">
                <a:solidFill>
                  <a:schemeClr val="accent1"/>
                </a:solidFill>
              </a:rPr>
              <a:t>8(495) 925-03-87</a:t>
            </a:r>
          </a:p>
        </p:txBody>
      </p:sp>
    </p:spTree>
    <p:extLst>
      <p:ext uri="{BB962C8B-B14F-4D97-AF65-F5344CB8AC3E}">
        <p14:creationId xmlns:p14="http://schemas.microsoft.com/office/powerpoint/2010/main" val="10143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3879750" y="5499000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chemeClr val="accent1"/>
                </a:solidFill>
                <a:latin typeface="+mn-lt"/>
              </a:rPr>
              <a:t>СПАСИБО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EE3A6C-F626-4555-90CC-A8125C13E2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r="4562"/>
          <a:stretch/>
        </p:blipFill>
        <p:spPr>
          <a:xfrm>
            <a:off x="6546001" y="1193496"/>
            <a:ext cx="5229016" cy="38961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822903-CE6D-4089-9278-CCB6E18B1B40}"/>
              </a:ext>
            </a:extLst>
          </p:cNvPr>
          <p:cNvSpPr/>
          <p:nvPr/>
        </p:nvSpPr>
        <p:spPr>
          <a:xfrm>
            <a:off x="0" y="1057865"/>
            <a:ext cx="6435000" cy="23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 algn="ctr">
              <a:lnSpc>
                <a:spcPct val="150000"/>
              </a:lnSpc>
              <a:spcAft>
                <a:spcPct val="0"/>
              </a:spcAft>
              <a:buClr>
                <a:srgbClr val="C3260C"/>
              </a:buClr>
              <a:buSzPct val="130000"/>
              <a:defRPr/>
            </a:pPr>
            <a:r>
              <a:rPr lang="ru-RU" altLang="ru-RU" dirty="0">
                <a:solidFill>
                  <a:schemeClr val="accent1"/>
                </a:solidFill>
              </a:rPr>
              <a:t>Если у Вас возникли вопросы, позвоните нам</a:t>
            </a:r>
            <a:endParaRPr lang="en-US" altLang="ru-RU" dirty="0">
              <a:solidFill>
                <a:schemeClr val="accent1"/>
              </a:solidFill>
            </a:endParaRPr>
          </a:p>
          <a:p>
            <a:pPr marL="4763" indent="-4763" algn="ctr">
              <a:lnSpc>
                <a:spcPct val="150000"/>
              </a:lnSpc>
              <a:spcAft>
                <a:spcPct val="0"/>
              </a:spcAft>
              <a:buClr>
                <a:srgbClr val="C3260C"/>
              </a:buClr>
              <a:buSzPct val="130000"/>
              <a:defRPr/>
            </a:pPr>
            <a:r>
              <a:rPr lang="en-US" altLang="ru-RU" b="1" dirty="0">
                <a:solidFill>
                  <a:schemeClr val="tx2"/>
                </a:solidFill>
              </a:rPr>
              <a:t>(495) 925-03-87 (</a:t>
            </a:r>
            <a:r>
              <a:rPr lang="ru-RU" altLang="ru-RU" b="1" dirty="0">
                <a:solidFill>
                  <a:schemeClr val="tx2"/>
                </a:solidFill>
              </a:rPr>
              <a:t>многоканальный)</a:t>
            </a:r>
            <a:br>
              <a:rPr lang="en-US" altLang="ru-RU" b="1" dirty="0">
                <a:solidFill>
                  <a:schemeClr val="tx2"/>
                </a:solidFill>
              </a:rPr>
            </a:br>
            <a:endParaRPr lang="en-US" altLang="ru-RU" sz="900" dirty="0">
              <a:solidFill>
                <a:schemeClr val="accent1"/>
              </a:solidFill>
            </a:endParaRPr>
          </a:p>
          <a:p>
            <a:pPr marL="4763" indent="-4763" algn="ctr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C3260C"/>
              </a:buClr>
              <a:buSzPct val="130000"/>
              <a:defRPr/>
            </a:pPr>
            <a:r>
              <a:rPr lang="ru-RU" altLang="ru-RU" dirty="0">
                <a:solidFill>
                  <a:schemeClr val="accent1"/>
                </a:solidFill>
              </a:rPr>
              <a:t>Сотрудники центра:</a:t>
            </a:r>
          </a:p>
          <a:p>
            <a:pPr algn="ctr">
              <a:spcBef>
                <a:spcPts val="600"/>
              </a:spcBef>
              <a:buClr>
                <a:srgbClr val="C3260C"/>
              </a:buClr>
              <a:buSzPct val="130000"/>
            </a:pPr>
            <a:endParaRPr lang="en-US" altLang="ru-RU" b="1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  <a:buClr>
                <a:srgbClr val="C3260C"/>
              </a:buClr>
              <a:buSzPct val="130000"/>
            </a:pPr>
            <a:endParaRPr lang="ru-RU" altLang="ru-RU" b="1" dirty="0">
              <a:solidFill>
                <a:srgbClr val="40404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659438-D518-4A96-894D-13E21F71D870}"/>
              </a:ext>
            </a:extLst>
          </p:cNvPr>
          <p:cNvSpPr/>
          <p:nvPr/>
        </p:nvSpPr>
        <p:spPr>
          <a:xfrm>
            <a:off x="9561000" y="425846"/>
            <a:ext cx="278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en-US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cpnk</a:t>
            </a:r>
            <a:r>
              <a:rPr lang="ru-RU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ru</a:t>
            </a:r>
            <a:r>
              <a:rPr lang="ru-RU" altLang="ru-RU" sz="2800" b="1" dirty="0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BE374B28-98AD-4D11-AE5E-F2A07BE10C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37694"/>
              </p:ext>
            </p:extLst>
          </p:nvPr>
        </p:nvGraphicFramePr>
        <p:xfrm>
          <a:off x="336000" y="2754000"/>
          <a:ext cx="6099000" cy="2209800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1685881">
                  <a:extLst>
                    <a:ext uri="{9D8B030D-6E8A-4147-A177-3AD203B41FA5}">
                      <a16:colId xmlns:a16="http://schemas.microsoft.com/office/drawing/2014/main" val="1248932225"/>
                    </a:ext>
                  </a:extLst>
                </a:gridCol>
                <a:gridCol w="1884220">
                  <a:extLst>
                    <a:ext uri="{9D8B030D-6E8A-4147-A177-3AD203B41FA5}">
                      <a16:colId xmlns:a16="http://schemas.microsoft.com/office/drawing/2014/main" val="608678508"/>
                    </a:ext>
                  </a:extLst>
                </a:gridCol>
                <a:gridCol w="2528899">
                  <a:extLst>
                    <a:ext uri="{9D8B030D-6E8A-4147-A177-3AD203B41FA5}">
                      <a16:colId xmlns:a16="http://schemas.microsoft.com/office/drawing/2014/main" val="552092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Директор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Тарасова Евгения Евгеньевна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tarasova@rosnou.ru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031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Зам</a:t>
                      </a:r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.</a:t>
                      </a:r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 директора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Гетьман Наталья </a:t>
                      </a:r>
                      <a:br>
                        <a:rPr lang="en-US" sz="1500" dirty="0">
                          <a:solidFill>
                            <a:schemeClr val="tx2"/>
                          </a:solidFill>
                        </a:rPr>
                      </a:br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Евгеньевна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nalog@cpnk.ru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02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Маркетолог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Шелест Павел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pavel@cpnk.ru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309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Специалист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Щербакова Наталья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metodist@cpnk.ru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26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Куратор групп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solidFill>
                            <a:schemeClr val="tx2"/>
                          </a:solidFill>
                        </a:rPr>
                        <a:t>Яризова Юлия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jyarizova@mail.ru</a:t>
                      </a:r>
                      <a:endParaRPr lang="ru-RU" sz="15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04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+mn-lt"/>
                <a:ea typeface="+mn-ea"/>
                <a:cs typeface="+mn-cs"/>
              </a:rPr>
              <a:t>Курс позволяет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1037094" y="1430535"/>
            <a:ext cx="10316705" cy="108465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1037093" y="2895665"/>
            <a:ext cx="10316705" cy="1084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1046917" y="5217388"/>
            <a:ext cx="10306882" cy="108465"/>
          </a:xfrm>
          <a:prstGeom prst="rect">
            <a:avLst/>
          </a:prstGeom>
          <a:solidFill>
            <a:srgbClr val="0378A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369D9-C3A7-49CC-92CF-0F5B9233B8FA}"/>
              </a:ext>
            </a:extLst>
          </p:cNvPr>
          <p:cNvSpPr txBox="1"/>
          <p:nvPr/>
        </p:nvSpPr>
        <p:spPr>
          <a:xfrm>
            <a:off x="1043437" y="1819304"/>
            <a:ext cx="10310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Получить значимую информацию, практические рекомендации и дополнительные компетенции в области налогообложения, бухгалтерского учета, финансового анализа, гражданского и налогового законодательства.</a:t>
            </a:r>
          </a:p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1457D35-2176-4AA4-A3A9-E3F7094A9357}"/>
              </a:ext>
            </a:extLst>
          </p:cNvPr>
          <p:cNvSpPr/>
          <p:nvPr/>
        </p:nvSpPr>
        <p:spPr>
          <a:xfrm>
            <a:off x="1037093" y="3217339"/>
            <a:ext cx="10233906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dirty="0">
                <a:solidFill>
                  <a:schemeClr val="accent1"/>
                </a:solidFill>
              </a:rPr>
              <a:t>Разобраться в основных тенденциях судебной, арбитражной практики в сфере налогообложения.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E9C2C74-E8F7-4369-8004-60536DADC2C3}"/>
              </a:ext>
            </a:extLst>
          </p:cNvPr>
          <p:cNvSpPr/>
          <p:nvPr/>
        </p:nvSpPr>
        <p:spPr>
          <a:xfrm>
            <a:off x="1037093" y="4224610"/>
            <a:ext cx="10117810" cy="783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dirty="0">
                <a:solidFill>
                  <a:schemeClr val="accent1"/>
                </a:solidFill>
              </a:rPr>
              <a:t>Рассмотреть актуальные вопросы, практические примеры и типичные ошибки в налоговом консультировании.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E452531-A056-4897-ABA4-7A8164399DA5}"/>
              </a:ext>
            </a:extLst>
          </p:cNvPr>
          <p:cNvSpPr/>
          <p:nvPr/>
        </p:nvSpPr>
        <p:spPr>
          <a:xfrm>
            <a:off x="1046917" y="5648686"/>
            <a:ext cx="10224082" cy="423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dirty="0">
                <a:solidFill>
                  <a:schemeClr val="accent1"/>
                </a:solidFill>
              </a:rPr>
              <a:t>Получить квалификационный аттестат налогового консультанта.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795E845-7595-48D5-9E5F-9BC8AFF11F89}"/>
              </a:ext>
            </a:extLst>
          </p:cNvPr>
          <p:cNvSpPr/>
          <p:nvPr/>
        </p:nvSpPr>
        <p:spPr>
          <a:xfrm>
            <a:off x="1037092" y="4008961"/>
            <a:ext cx="10316705" cy="108465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20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172" y="213437"/>
            <a:ext cx="11287827" cy="1325563"/>
          </a:xfrm>
        </p:spPr>
        <p:txBody>
          <a:bodyPr>
            <a:normAutofit/>
          </a:bodyPr>
          <a:lstStyle/>
          <a:p>
            <a:r>
              <a:rPr lang="ru-RU" sz="3400" dirty="0">
                <a:latin typeface="+mn-lt"/>
                <a:ea typeface="+mn-ea"/>
                <a:cs typeface="+mn-cs"/>
              </a:rPr>
              <a:t>Программа «Консультант по налогам и сборам» (380 час.)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1037094" y="1430535"/>
            <a:ext cx="10316705" cy="108465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899597-FBAE-4B1E-B99F-B917D8FE5B97}"/>
              </a:ext>
            </a:extLst>
          </p:cNvPr>
          <p:cNvSpPr/>
          <p:nvPr/>
        </p:nvSpPr>
        <p:spPr>
          <a:xfrm>
            <a:off x="1191000" y="1989000"/>
            <a:ext cx="7281673" cy="3584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1"/>
                </a:solidFill>
              </a:rPr>
              <a:t>1. Налоговое право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1"/>
                </a:solidFill>
              </a:rPr>
              <a:t>2. Налоги и налогообложение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1"/>
                </a:solidFill>
              </a:rPr>
              <a:t>3. Правовое регулирование предпринимательской деятельности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1"/>
                </a:solidFill>
              </a:rPr>
              <a:t>4. Бухгалтерский учет и отчетность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1"/>
                </a:solidFill>
              </a:rPr>
              <a:t>5. Финансовый анализ и управление налоговыми рисками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accent1"/>
                </a:solidFill>
              </a:rPr>
              <a:t>6. Теория и практика налогового консультирования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74869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id="{7D973365-E85A-4643-9099-CDA91C948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234" y="1303300"/>
            <a:ext cx="10664825" cy="1080298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accent1"/>
                </a:solidFill>
                <a:ea typeface="+mj-ea"/>
                <a:cs typeface="+mj-cs"/>
              </a:rPr>
              <a:t>Лекторский состав ЦПНК – это  профессионалы  с многолетним опытом </a:t>
            </a:r>
            <a:br>
              <a:rPr lang="en-US" sz="1800" dirty="0">
                <a:solidFill>
                  <a:schemeClr val="accent1"/>
                </a:solidFill>
                <a:ea typeface="+mj-ea"/>
                <a:cs typeface="+mj-cs"/>
              </a:rPr>
            </a:br>
            <a:r>
              <a:rPr lang="ru-RU" sz="1800" dirty="0">
                <a:solidFill>
                  <a:schemeClr val="accent1"/>
                </a:solidFill>
                <a:ea typeface="+mj-ea"/>
                <a:cs typeface="+mj-cs"/>
              </a:rPr>
              <a:t>лекционной, консультационной,  методической и практической работы.</a:t>
            </a:r>
            <a:endParaRPr lang="en-US" sz="1800" dirty="0">
              <a:solidFill>
                <a:schemeClr val="accent1"/>
              </a:solidFill>
              <a:ea typeface="+mj-ea"/>
              <a:cs typeface="+mj-cs"/>
            </a:endParaRPr>
          </a:p>
          <a:p>
            <a:pPr algn="ctr"/>
            <a:r>
              <a:rPr lang="ru-RU" sz="1800" dirty="0">
                <a:solidFill>
                  <a:schemeClr val="accent1"/>
                </a:solidFill>
                <a:ea typeface="+mj-ea"/>
                <a:cs typeface="+mj-cs"/>
              </a:rPr>
              <a:t>Они, как никто другой, знают, какая информация имеет практическую ценность в работе</a:t>
            </a:r>
            <a:r>
              <a:rPr lang="en-US" sz="1800" dirty="0">
                <a:solidFill>
                  <a:schemeClr val="accent1"/>
                </a:solidFill>
                <a:ea typeface="+mj-ea"/>
                <a:cs typeface="+mj-cs"/>
              </a:rPr>
              <a:t>.</a:t>
            </a: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+mn-lt"/>
              </a:rPr>
              <a:t>Преподаватели курса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E73FA07-4361-4E74-B66C-6278CCCB1973}"/>
              </a:ext>
            </a:extLst>
          </p:cNvPr>
          <p:cNvSpPr/>
          <p:nvPr/>
        </p:nvSpPr>
        <p:spPr>
          <a:xfrm>
            <a:off x="-768" y="5678675"/>
            <a:ext cx="21318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кандидат экономических наук, практикующий аудитор, налоговый консультант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FF278AC-357B-45F0-A87E-A0217D1A8341}"/>
              </a:ext>
            </a:extLst>
          </p:cNvPr>
          <p:cNvSpPr/>
          <p:nvPr/>
        </p:nvSpPr>
        <p:spPr>
          <a:xfrm>
            <a:off x="6094647" y="5644469"/>
            <a:ext cx="21318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кандидат юридических наук, юрисконсульт, преподаватель Палаты налоговых консультантов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2CAEB54-E0A4-40D4-AE1C-09A8B53BA38A}"/>
              </a:ext>
            </a:extLst>
          </p:cNvPr>
          <p:cNvSpPr/>
          <p:nvPr/>
        </p:nvSpPr>
        <p:spPr>
          <a:xfrm>
            <a:off x="1991515" y="5632512"/>
            <a:ext cx="21318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налоговый адвокат, советник государственной гражданской службы РФ </a:t>
            </a:r>
            <a:br>
              <a:rPr lang="ru-RU" sz="1300" dirty="0">
                <a:solidFill>
                  <a:schemeClr val="bg1"/>
                </a:solidFill>
              </a:rPr>
            </a:br>
            <a:r>
              <a:rPr lang="ru-RU" sz="1300" dirty="0">
                <a:solidFill>
                  <a:schemeClr val="bg1"/>
                </a:solidFill>
              </a:rPr>
              <a:t>3 класса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F9E0C383-795A-4984-8394-0506602F3C16}"/>
              </a:ext>
            </a:extLst>
          </p:cNvPr>
          <p:cNvSpPr/>
          <p:nvPr/>
        </p:nvSpPr>
        <p:spPr>
          <a:xfrm>
            <a:off x="4045218" y="5639939"/>
            <a:ext cx="21318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ведущий эксперт-консультант в области бухгалтерского учета и налогообложения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DDE2B39-C36E-4B1B-A689-3ADEC7FDF28F}"/>
              </a:ext>
            </a:extLst>
          </p:cNvPr>
          <p:cNvSpPr/>
          <p:nvPr/>
        </p:nvSpPr>
        <p:spPr>
          <a:xfrm>
            <a:off x="-388329" y="5093900"/>
            <a:ext cx="276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Антошина Ольга Александровна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6EB56D-AB85-434B-BAEA-FCD0142C947B}"/>
              </a:ext>
            </a:extLst>
          </p:cNvPr>
          <p:cNvSpPr/>
          <p:nvPr/>
        </p:nvSpPr>
        <p:spPr>
          <a:xfrm>
            <a:off x="5684483" y="5051953"/>
            <a:ext cx="276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Кучеренко Кира </a:t>
            </a:r>
          </a:p>
          <a:p>
            <a:pPr algn="ctr"/>
            <a:r>
              <a:rPr lang="ru-RU" sz="1600" b="1" dirty="0" err="1">
                <a:solidFill>
                  <a:schemeClr val="accent3"/>
                </a:solidFill>
              </a:rPr>
              <a:t>Керимовна</a:t>
            </a:r>
            <a:endParaRPr lang="ru-RU" sz="1600" b="1" dirty="0">
              <a:solidFill>
                <a:schemeClr val="accent3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C38E51C-B552-4C6E-A550-CF582333E1AB}"/>
              </a:ext>
            </a:extLst>
          </p:cNvPr>
          <p:cNvSpPr/>
          <p:nvPr/>
        </p:nvSpPr>
        <p:spPr>
          <a:xfrm>
            <a:off x="3708358" y="5056776"/>
            <a:ext cx="276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Колмакова Полина Владимировна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3851BC0-4FDB-494E-9942-759A53C71C31}"/>
              </a:ext>
            </a:extLst>
          </p:cNvPr>
          <p:cNvSpPr/>
          <p:nvPr/>
        </p:nvSpPr>
        <p:spPr>
          <a:xfrm>
            <a:off x="1648631" y="5090384"/>
            <a:ext cx="276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Шиляева Юлия </a:t>
            </a:r>
            <a:br>
              <a:rPr lang="ru-RU" sz="1600" b="1" dirty="0">
                <a:solidFill>
                  <a:schemeClr val="accent3"/>
                </a:solidFill>
              </a:rPr>
            </a:br>
            <a:r>
              <a:rPr lang="ru-RU" sz="1600" b="1" dirty="0">
                <a:solidFill>
                  <a:schemeClr val="accent3"/>
                </a:solidFill>
              </a:rPr>
              <a:t>Геннадьевна</a:t>
            </a:r>
          </a:p>
        </p:txBody>
      </p:sp>
      <p:pic>
        <p:nvPicPr>
          <p:cNvPr id="7176" name="Picture 8" descr="http://cpnk.ru/images/kolmak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4943138"/>
            <a:ext cx="1916430" cy="2490978"/>
          </a:xfrm>
          <a:prstGeom prst="rect">
            <a:avLst/>
          </a:prstGeom>
          <a:noFill/>
        </p:spPr>
      </p:pic>
      <p:pic>
        <p:nvPicPr>
          <p:cNvPr id="7178" name="Picture 10" descr="http://cpnk.ru/images/kolmak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4943137"/>
            <a:ext cx="4791075" cy="6227445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77256D-7E26-4195-B8F0-A92F886326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r="5908" b="17206"/>
          <a:stretch/>
        </p:blipFill>
        <p:spPr>
          <a:xfrm>
            <a:off x="4262569" y="2942740"/>
            <a:ext cx="1659625" cy="21140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EDB986-662D-494D-BBD7-9B2B1ADBDD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6" y="2938362"/>
            <a:ext cx="1599811" cy="2114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E607B0-B8D4-4B35-8DE3-4E33A1A51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07" y="2934846"/>
            <a:ext cx="1681189" cy="210434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1DC2325-A0F5-4662-96D6-0761B6BB1210}"/>
              </a:ext>
            </a:extLst>
          </p:cNvPr>
          <p:cNvSpPr/>
          <p:nvPr/>
        </p:nvSpPr>
        <p:spPr>
          <a:xfrm>
            <a:off x="7660607" y="5056404"/>
            <a:ext cx="276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Гревцова Анастасия</a:t>
            </a:r>
            <a:br>
              <a:rPr lang="ru-RU" sz="1600" b="1" dirty="0">
                <a:solidFill>
                  <a:schemeClr val="accent3"/>
                </a:solidFill>
              </a:rPr>
            </a:br>
            <a:r>
              <a:rPr lang="ru-RU" sz="1600" b="1" dirty="0">
                <a:solidFill>
                  <a:schemeClr val="accent3"/>
                </a:solidFill>
              </a:rPr>
              <a:t>Владимировна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97AFD7-09F5-4FD1-A31D-58BE06BF0C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6" t="17248" r="13212" b="14731"/>
          <a:stretch/>
        </p:blipFill>
        <p:spPr>
          <a:xfrm>
            <a:off x="2276204" y="2934846"/>
            <a:ext cx="1602017" cy="211403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437FEBC-45BD-49B2-A0EC-6FE7CB8D9C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580" y="2934846"/>
            <a:ext cx="1630958" cy="2114036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2D0AF97-3D3C-49D4-A994-42C9BAC1FEC8}"/>
              </a:ext>
            </a:extLst>
          </p:cNvPr>
          <p:cNvSpPr/>
          <p:nvPr/>
        </p:nvSpPr>
        <p:spPr>
          <a:xfrm>
            <a:off x="9710036" y="5067972"/>
            <a:ext cx="27680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Букина Ольга</a:t>
            </a:r>
            <a:br>
              <a:rPr lang="ru-RU" sz="1600" b="1" dirty="0">
                <a:solidFill>
                  <a:schemeClr val="accent3"/>
                </a:solidFill>
              </a:rPr>
            </a:br>
            <a:r>
              <a:rPr lang="ru-RU" sz="1600" b="1" dirty="0">
                <a:solidFill>
                  <a:schemeClr val="accent3"/>
                </a:solidFill>
              </a:rPr>
              <a:t>Александровна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D2CC41A-4244-4754-BEED-0A8069CF1530}"/>
              </a:ext>
            </a:extLst>
          </p:cNvPr>
          <p:cNvSpPr/>
          <p:nvPr/>
        </p:nvSpPr>
        <p:spPr>
          <a:xfrm>
            <a:off x="8146184" y="5631840"/>
            <a:ext cx="21318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ведущий эксперт-консультант в области бухгалтерского учета и налогообложения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AFC357B-AA64-4F91-B02C-364BA750F01A}"/>
              </a:ext>
            </a:extLst>
          </p:cNvPr>
          <p:cNvSpPr/>
          <p:nvPr/>
        </p:nvSpPr>
        <p:spPr>
          <a:xfrm>
            <a:off x="10060194" y="5612750"/>
            <a:ext cx="21318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</a:rPr>
              <a:t>кандидат экономических наук, аттестованный аудитор, налоговый консультант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2EE70E-1418-4A93-A710-3BDABE05EB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52" y="2934847"/>
            <a:ext cx="1681189" cy="211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72800" cy="13255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800" dirty="0">
                <a:ea typeface="+mn-ea"/>
                <a:cs typeface="+mn-cs"/>
              </a:rPr>
            </a:br>
            <a:r>
              <a:rPr lang="ru-RU" sz="2800" dirty="0">
                <a:latin typeface="+mn-lt"/>
                <a:ea typeface="+mn-ea"/>
                <a:cs typeface="+mn-cs"/>
              </a:rPr>
              <a:t>Мы предлагаем сервисы,  которые отличают нас от других центров</a:t>
            </a:r>
            <a:r>
              <a:rPr lang="ru-RU" sz="2800" b="0" dirty="0">
                <a:latin typeface="+mn-lt"/>
                <a:ea typeface="+mn-ea"/>
                <a:cs typeface="+mn-cs"/>
              </a:rPr>
              <a:t>, </a:t>
            </a:r>
            <a:br>
              <a:rPr lang="ru-RU" sz="2800" b="0" dirty="0">
                <a:latin typeface="+mn-lt"/>
                <a:ea typeface="+mn-ea"/>
                <a:cs typeface="+mn-cs"/>
              </a:rPr>
            </a:br>
            <a:r>
              <a:rPr lang="ru-RU" sz="2000" b="0" dirty="0">
                <a:latin typeface="+mn-lt"/>
                <a:ea typeface="+mn-ea"/>
                <a:cs typeface="+mn-cs"/>
              </a:rPr>
              <a:t>и позволяют сделать дистанционное  обучение – интерактивным: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908736" y="2063352"/>
            <a:ext cx="2485581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3395315" y="2054399"/>
            <a:ext cx="2546503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E6ABAA-B1F7-4D47-B81C-AFC1BB9B7DDD}"/>
              </a:ext>
            </a:extLst>
          </p:cNvPr>
          <p:cNvSpPr/>
          <p:nvPr/>
        </p:nvSpPr>
        <p:spPr>
          <a:xfrm>
            <a:off x="5941818" y="2063647"/>
            <a:ext cx="2633236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8541705" y="2063351"/>
            <a:ext cx="2602068" cy="7494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908736" y="2835868"/>
            <a:ext cx="2469245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B886A5-696B-49DA-A237-A597D43BE685}"/>
              </a:ext>
            </a:extLst>
          </p:cNvPr>
          <p:cNvSpPr/>
          <p:nvPr/>
        </p:nvSpPr>
        <p:spPr>
          <a:xfrm>
            <a:off x="3388841" y="2828352"/>
            <a:ext cx="2546503" cy="297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C2BAB8-4DDC-4D3F-9432-BD335E52355E}"/>
              </a:ext>
            </a:extLst>
          </p:cNvPr>
          <p:cNvSpPr/>
          <p:nvPr/>
        </p:nvSpPr>
        <p:spPr>
          <a:xfrm>
            <a:off x="5948620" y="2828351"/>
            <a:ext cx="2582073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8537495" y="2820577"/>
            <a:ext cx="2593085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904480" y="5631073"/>
            <a:ext cx="2484360" cy="18127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3377980" y="5630029"/>
            <a:ext cx="2557363" cy="18231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F8F6D5-8C18-4F76-B905-9DE992A4CD86}"/>
              </a:ext>
            </a:extLst>
          </p:cNvPr>
          <p:cNvSpPr/>
          <p:nvPr/>
        </p:nvSpPr>
        <p:spPr>
          <a:xfrm>
            <a:off x="5935343" y="5630028"/>
            <a:ext cx="2606362" cy="16832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8530392" y="5629731"/>
            <a:ext cx="2613381" cy="18365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1908358" y="2061131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4438593" y="205028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7A015A-A44A-4B76-855A-1FE204F281E8}"/>
              </a:ext>
            </a:extLst>
          </p:cNvPr>
          <p:cNvSpPr txBox="1"/>
          <p:nvPr/>
        </p:nvSpPr>
        <p:spPr>
          <a:xfrm>
            <a:off x="7165999" y="207655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7C437-E284-46C9-8883-8C7C3C9A0EBF}"/>
              </a:ext>
            </a:extLst>
          </p:cNvPr>
          <p:cNvSpPr txBox="1"/>
          <p:nvPr/>
        </p:nvSpPr>
        <p:spPr>
          <a:xfrm>
            <a:off x="9599037" y="206113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1183122" y="2866833"/>
            <a:ext cx="193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Онлайн-трансляция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1F6E92-4BDE-4260-B1D6-EE7B140EF806}"/>
              </a:ext>
            </a:extLst>
          </p:cNvPr>
          <p:cNvSpPr txBox="1"/>
          <p:nvPr/>
        </p:nvSpPr>
        <p:spPr>
          <a:xfrm>
            <a:off x="1169334" y="3599473"/>
            <a:ext cx="193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каждого занятия в любой регион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81017-442A-4EA5-A76E-1658B189A28F}"/>
              </a:ext>
            </a:extLst>
          </p:cNvPr>
          <p:cNvSpPr txBox="1"/>
          <p:nvPr/>
        </p:nvSpPr>
        <p:spPr>
          <a:xfrm>
            <a:off x="3700162" y="2979262"/>
            <a:ext cx="193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Видеозаписи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BB918C-C6BD-4944-A60F-D8AA452E0BAC}"/>
              </a:ext>
            </a:extLst>
          </p:cNvPr>
          <p:cNvSpPr txBox="1"/>
          <p:nvPr/>
        </p:nvSpPr>
        <p:spPr>
          <a:xfrm>
            <a:off x="3583984" y="3584399"/>
            <a:ext cx="2201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всех лекций размещаются в личных кабинетах. Лекции можно просматривать в любое время и неограниченное количество раз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FB1E2-71CA-4285-99AB-63649D92FBE1}"/>
              </a:ext>
            </a:extLst>
          </p:cNvPr>
          <p:cNvSpPr txBox="1"/>
          <p:nvPr/>
        </p:nvSpPr>
        <p:spPr>
          <a:xfrm>
            <a:off x="6254510" y="2841557"/>
            <a:ext cx="207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/>
                </a:solidFill>
              </a:rPr>
              <a:t>Тренировочные работы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80C934-C3BA-4FDE-8BBE-8EEB8E669B9B}"/>
              </a:ext>
            </a:extLst>
          </p:cNvPr>
          <p:cNvSpPr txBox="1"/>
          <p:nvPr/>
        </p:nvSpPr>
        <p:spPr>
          <a:xfrm>
            <a:off x="6138365" y="3593351"/>
            <a:ext cx="2240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по каждой дисциплине позволяют получить практические рекомендации и приобрести навыки, необходимые для успешной сдачи итогового экзамена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8765404" y="2997460"/>
            <a:ext cx="215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/>
                </a:solidFill>
              </a:rPr>
              <a:t>Личный кабинет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A1F4E3-5489-44E5-BCDF-5483E99BB2CE}"/>
              </a:ext>
            </a:extLst>
          </p:cNvPr>
          <p:cNvSpPr txBox="1"/>
          <p:nvPr/>
        </p:nvSpPr>
        <p:spPr>
          <a:xfrm>
            <a:off x="8765404" y="3595651"/>
            <a:ext cx="2272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 единое учебное пространство, в котором сосредоточен и четко структурирован большой объем учебных и методических материалов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>
            <a:extLst>
              <a:ext uri="{FF2B5EF4-FFF2-40B4-BE49-F238E27FC236}">
                <a16:creationId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776" y="2891743"/>
            <a:ext cx="4140000" cy="334747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Georgia" panose="02040502050405020303" pitchFamily="18" charset="0"/>
              <a:buNone/>
              <a:defRPr/>
            </a:pPr>
            <a:r>
              <a:rPr lang="ru-RU" sz="1600" dirty="0">
                <a:solidFill>
                  <a:schemeClr val="accent1"/>
                </a:solidFill>
              </a:rPr>
              <a:t>Все занятия транслируются через платформу </a:t>
            </a:r>
            <a:r>
              <a:rPr lang="en-US" sz="1600" dirty="0">
                <a:solidFill>
                  <a:schemeClr val="accent1"/>
                </a:solidFill>
              </a:rPr>
              <a:t>Weninar.ru</a:t>
            </a:r>
            <a:r>
              <a:rPr lang="ru-RU" sz="1600" dirty="0">
                <a:solidFill>
                  <a:schemeClr val="accent1"/>
                </a:solidFill>
              </a:rPr>
              <a:t>, которая позволяет проводить в режиме реального времени любые виды учебных занятий – лекции, практические занятия, а также видеоконференции, осуществлять общение в чате, демонстрировать презентации (</a:t>
            </a:r>
            <a:r>
              <a:rPr lang="ru-RU" sz="1600" dirty="0" err="1">
                <a:solidFill>
                  <a:schemeClr val="accent1"/>
                </a:solidFill>
              </a:rPr>
              <a:t>Power</a:t>
            </a:r>
            <a:r>
              <a:rPr lang="ru-RU" sz="1600" dirty="0">
                <a:solidFill>
                  <a:schemeClr val="accent1"/>
                </a:solidFill>
              </a:rPr>
              <a:t> </a:t>
            </a:r>
            <a:r>
              <a:rPr lang="ru-RU" sz="1600" dirty="0" err="1">
                <a:solidFill>
                  <a:schemeClr val="accent1"/>
                </a:solidFill>
              </a:rPr>
              <a:t>Point</a:t>
            </a:r>
            <a:r>
              <a:rPr lang="ru-RU" sz="1600" dirty="0">
                <a:solidFill>
                  <a:schemeClr val="accent1"/>
                </a:solidFill>
              </a:rPr>
              <a:t>) и документы (Word, </a:t>
            </a:r>
            <a:r>
              <a:rPr lang="ru-RU" sz="1600" dirty="0" err="1">
                <a:solidFill>
                  <a:schemeClr val="accent1"/>
                </a:solidFill>
              </a:rPr>
              <a:t>Excel</a:t>
            </a:r>
            <a:r>
              <a:rPr lang="ru-RU" sz="1600" dirty="0">
                <a:solidFill>
                  <a:schemeClr val="accent1"/>
                </a:solidFill>
              </a:rPr>
              <a:t> и др.), проводить онлайн-опросы,  и даже «вызывать слушателей к доске».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0ED081E3-0EEC-47D6-8B2C-F43BA7232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9000"/>
            <a:ext cx="10515600" cy="103505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n-lt"/>
              </a:rPr>
              <a:t>Онлайн-трансляция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6DE71-9765-411B-8C6C-1EE1D37F1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477" y="2813756"/>
            <a:ext cx="7270583" cy="35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751" y="960247"/>
            <a:ext cx="10515599" cy="13255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br>
              <a:rPr lang="ru-RU" sz="2800" dirty="0">
                <a:ea typeface="+mn-ea"/>
                <a:cs typeface="+mn-cs"/>
              </a:rPr>
            </a:br>
            <a:r>
              <a:rPr lang="ru-RU" sz="3600" dirty="0">
                <a:latin typeface="+mn-lt"/>
                <a:ea typeface="+mn-ea"/>
                <a:cs typeface="+mn-cs"/>
              </a:rPr>
              <a:t>Личный кабинет учащегося</a:t>
            </a:r>
            <a:r>
              <a:rPr lang="ru-RU" sz="2800" dirty="0">
                <a:latin typeface="+mn-lt"/>
              </a:rPr>
              <a:t> </a:t>
            </a:r>
            <a:r>
              <a:rPr lang="ru-RU" sz="2800" b="0" dirty="0">
                <a:latin typeface="+mn-lt"/>
              </a:rPr>
              <a:t>- </a:t>
            </a:r>
            <a:r>
              <a:rPr lang="ru-RU" sz="2400" b="0" dirty="0">
                <a:latin typeface="+mn-lt"/>
              </a:rPr>
              <a:t>единое информационное пространство, в котором сосредоточен и четко структурирован большой объем учебных и методических материалов:</a:t>
            </a:r>
            <a:br>
              <a:rPr lang="ru-RU" sz="2800" b="0" dirty="0"/>
            </a:b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0C08B42-36F1-41C2-AAE3-3792499C6B3A}"/>
              </a:ext>
            </a:extLst>
          </p:cNvPr>
          <p:cNvSpPr/>
          <p:nvPr/>
        </p:nvSpPr>
        <p:spPr>
          <a:xfrm>
            <a:off x="1850147" y="2881227"/>
            <a:ext cx="2113924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B431A14-E589-47D0-8477-C6ED33D1511D}"/>
              </a:ext>
            </a:extLst>
          </p:cNvPr>
          <p:cNvSpPr/>
          <p:nvPr/>
        </p:nvSpPr>
        <p:spPr>
          <a:xfrm>
            <a:off x="3964071" y="2875848"/>
            <a:ext cx="2107071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1E6ABAA-B1F7-4D47-B81C-AFC1BB9B7DDD}"/>
              </a:ext>
            </a:extLst>
          </p:cNvPr>
          <p:cNvSpPr/>
          <p:nvPr/>
        </p:nvSpPr>
        <p:spPr>
          <a:xfrm>
            <a:off x="6077995" y="2877621"/>
            <a:ext cx="2107071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5A0F407-DAB3-484D-AF56-F7EEC36D0C2F}"/>
              </a:ext>
            </a:extLst>
          </p:cNvPr>
          <p:cNvSpPr/>
          <p:nvPr/>
        </p:nvSpPr>
        <p:spPr>
          <a:xfrm>
            <a:off x="8194187" y="2880525"/>
            <a:ext cx="2094642" cy="75878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8BA6BD-A7A2-476B-8FE2-B9E2F93FFBE8}"/>
              </a:ext>
            </a:extLst>
          </p:cNvPr>
          <p:cNvSpPr/>
          <p:nvPr/>
        </p:nvSpPr>
        <p:spPr>
          <a:xfrm>
            <a:off x="1844602" y="3629105"/>
            <a:ext cx="2136251" cy="1343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BB886A5-696B-49DA-A237-A597D43BE685}"/>
              </a:ext>
            </a:extLst>
          </p:cNvPr>
          <p:cNvSpPr/>
          <p:nvPr/>
        </p:nvSpPr>
        <p:spPr>
          <a:xfrm>
            <a:off x="3961482" y="3629354"/>
            <a:ext cx="2109293" cy="13396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C2BAB8-4DDC-4D3F-9432-BD335E52355E}"/>
              </a:ext>
            </a:extLst>
          </p:cNvPr>
          <p:cNvSpPr/>
          <p:nvPr/>
        </p:nvSpPr>
        <p:spPr>
          <a:xfrm>
            <a:off x="6071143" y="3648995"/>
            <a:ext cx="2127396" cy="13283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9A943BA-A41D-43A9-809F-C4D35AA0B94F}"/>
              </a:ext>
            </a:extLst>
          </p:cNvPr>
          <p:cNvSpPr/>
          <p:nvPr/>
        </p:nvSpPr>
        <p:spPr>
          <a:xfrm>
            <a:off x="8187655" y="3639308"/>
            <a:ext cx="2101174" cy="1334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8195AB6-BA8F-4E20-8D35-286E8838BF2F}"/>
              </a:ext>
            </a:extLst>
          </p:cNvPr>
          <p:cNvSpPr/>
          <p:nvPr/>
        </p:nvSpPr>
        <p:spPr>
          <a:xfrm>
            <a:off x="1844235" y="4965845"/>
            <a:ext cx="2118028" cy="203922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95E1DEA-DB19-458D-97AD-C2E9B32F861A}"/>
              </a:ext>
            </a:extLst>
          </p:cNvPr>
          <p:cNvSpPr/>
          <p:nvPr/>
        </p:nvSpPr>
        <p:spPr>
          <a:xfrm>
            <a:off x="3961482" y="4975387"/>
            <a:ext cx="2128664" cy="19199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7F8F6D5-8C18-4F76-B905-9DE992A4CD86}"/>
              </a:ext>
            </a:extLst>
          </p:cNvPr>
          <p:cNvSpPr/>
          <p:nvPr/>
        </p:nvSpPr>
        <p:spPr>
          <a:xfrm>
            <a:off x="6070775" y="4965845"/>
            <a:ext cx="2114291" cy="20765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EF07FE4-D37C-47BB-A72B-8924338F547E}"/>
              </a:ext>
            </a:extLst>
          </p:cNvPr>
          <p:cNvSpPr/>
          <p:nvPr/>
        </p:nvSpPr>
        <p:spPr>
          <a:xfrm>
            <a:off x="8185066" y="4973992"/>
            <a:ext cx="2103763" cy="203598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68C9FC-A7FD-4D1F-9E89-B42634FAEE3F}"/>
              </a:ext>
            </a:extLst>
          </p:cNvPr>
          <p:cNvSpPr txBox="1"/>
          <p:nvPr/>
        </p:nvSpPr>
        <p:spPr>
          <a:xfrm>
            <a:off x="2677727" y="288403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CA693B-8555-4836-847F-2FB3CB1964A8}"/>
              </a:ext>
            </a:extLst>
          </p:cNvPr>
          <p:cNvSpPr txBox="1"/>
          <p:nvPr/>
        </p:nvSpPr>
        <p:spPr>
          <a:xfrm>
            <a:off x="4791651" y="2855142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7A015A-A44A-4B76-855A-1FE204F281E8}"/>
              </a:ext>
            </a:extLst>
          </p:cNvPr>
          <p:cNvSpPr txBox="1"/>
          <p:nvPr/>
        </p:nvSpPr>
        <p:spPr>
          <a:xfrm>
            <a:off x="6894990" y="2876786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DA1C8E-B0C7-4AD3-8FF8-48856A28757F}"/>
              </a:ext>
            </a:extLst>
          </p:cNvPr>
          <p:cNvSpPr txBox="1"/>
          <p:nvPr/>
        </p:nvSpPr>
        <p:spPr>
          <a:xfrm>
            <a:off x="1954578" y="3761176"/>
            <a:ext cx="1914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1"/>
                </a:solidFill>
              </a:rPr>
              <a:t>Видеолекции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181017-442A-4EA5-A76E-1658B189A28F}"/>
              </a:ext>
            </a:extLst>
          </p:cNvPr>
          <p:cNvSpPr txBox="1"/>
          <p:nvPr/>
        </p:nvSpPr>
        <p:spPr>
          <a:xfrm>
            <a:off x="3904928" y="3761177"/>
            <a:ext cx="2173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2"/>
                </a:solidFill>
              </a:rPr>
              <a:t>Онлайн – тесты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FB1E2-71CA-4285-99AB-63649D92FBE1}"/>
              </a:ext>
            </a:extLst>
          </p:cNvPr>
          <p:cNvSpPr txBox="1"/>
          <p:nvPr/>
        </p:nvSpPr>
        <p:spPr>
          <a:xfrm>
            <a:off x="6138663" y="3749349"/>
            <a:ext cx="20790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/>
                </a:solidFill>
              </a:rPr>
              <a:t>Презентации по каждой теме курса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74F04A-A36B-4AE8-AF3B-7EEC30B8174E}"/>
              </a:ext>
            </a:extLst>
          </p:cNvPr>
          <p:cNvSpPr txBox="1"/>
          <p:nvPr/>
        </p:nvSpPr>
        <p:spPr>
          <a:xfrm>
            <a:off x="8517817" y="3745186"/>
            <a:ext cx="14708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6"/>
                </a:solidFill>
              </a:rPr>
              <a:t>Примеры решения задач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39F3A4-4BDD-4F56-8ED1-A9EEE0ADDB37}"/>
              </a:ext>
            </a:extLst>
          </p:cNvPr>
          <p:cNvSpPr txBox="1"/>
          <p:nvPr/>
        </p:nvSpPr>
        <p:spPr>
          <a:xfrm>
            <a:off x="9002061" y="2865793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32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4">
            <a:extLst>
              <a:ext uri="{FF2B5EF4-FFF2-40B4-BE49-F238E27FC236}">
                <a16:creationId xmlns:a16="http://schemas.microsoft.com/office/drawing/2014/main" id="{3FF51CB9-277E-477B-A60E-F7EDD9A599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1764"/>
          <a:stretch/>
        </p:blipFill>
        <p:spPr bwMode="auto">
          <a:xfrm>
            <a:off x="1551619" y="999000"/>
            <a:ext cx="9088761" cy="53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4AAB4D-147A-4265-877A-B7877963F008}"/>
              </a:ext>
            </a:extLst>
          </p:cNvPr>
          <p:cNvSpPr/>
          <p:nvPr/>
        </p:nvSpPr>
        <p:spPr>
          <a:xfrm>
            <a:off x="3048000" y="6288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1"/>
                </a:solidFill>
              </a:rPr>
              <a:t>Личный кабинет учащегося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1"/>
                </a:solidFill>
              </a:rPr>
              <a:t>Адрес:  </a:t>
            </a:r>
            <a:r>
              <a:rPr lang="en-US" sz="2400" dirty="0">
                <a:solidFill>
                  <a:schemeClr val="accent1"/>
                </a:solidFill>
              </a:rPr>
              <a:t>http://cis.rosnou.ru/  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A3D6AD-77F0-46A9-BE43-B5BFE148DD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8"/>
          <a:stretch/>
        </p:blipFill>
        <p:spPr>
          <a:xfrm>
            <a:off x="348000" y="594000"/>
            <a:ext cx="11496000" cy="56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847</Words>
  <Application>Microsoft Office PowerPoint</Application>
  <PresentationFormat>Широкоэкранный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Тема Office</vt:lpstr>
      <vt:lpstr>Налоговый консультант дистанционный курс</vt:lpstr>
      <vt:lpstr>Курс позволяет</vt:lpstr>
      <vt:lpstr>Программа «Консультант по налогам и сборам» (380 час.)</vt:lpstr>
      <vt:lpstr>Преподаватели курса</vt:lpstr>
      <vt:lpstr> Мы предлагаем сервисы,  которые отличают нас от других центров,  и позволяют сделать дистанционное  обучение – интерактивным: </vt:lpstr>
      <vt:lpstr>Онлайн-трансляция</vt:lpstr>
      <vt:lpstr> Личный кабинет учащегося - единое информационное пространство, в котором сосредоточен и четко структурирован большой объем учебных и методических материалов:  </vt:lpstr>
      <vt:lpstr>Презентация PowerPoint</vt:lpstr>
      <vt:lpstr>Презентация PowerPoint</vt:lpstr>
      <vt:lpstr>Презентация PowerPoint</vt:lpstr>
      <vt:lpstr>Тренировочные работы</vt:lpstr>
      <vt:lpstr>Экзамены и зачеты</vt:lpstr>
      <vt:lpstr>В качестве учебных могут быть задействованы и другие дни. Точные даты проведения</vt:lpstr>
      <vt:lpstr> Стоимость обучения и порядок оплаты</vt:lpstr>
      <vt:lpstr>Презентация PowerPoint</vt:lpstr>
      <vt:lpstr>Место проведения занятий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Павел Е, Шелест</cp:lastModifiedBy>
  <cp:revision>101</cp:revision>
  <dcterms:created xsi:type="dcterms:W3CDTF">2020-06-21T13:18:43Z</dcterms:created>
  <dcterms:modified xsi:type="dcterms:W3CDTF">2021-11-15T12:22:27Z</dcterms:modified>
</cp:coreProperties>
</file>